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73" r:id="rId3"/>
    <p:sldId id="283" r:id="rId4"/>
    <p:sldId id="274" r:id="rId5"/>
    <p:sldId id="279" r:id="rId6"/>
    <p:sldId id="276" r:id="rId7"/>
    <p:sldId id="280" r:id="rId8"/>
    <p:sldId id="281" r:id="rId9"/>
    <p:sldId id="282" r:id="rId10"/>
    <p:sldId id="266" r:id="rId11"/>
    <p:sldId id="269" r:id="rId12"/>
    <p:sldId id="267" r:id="rId13"/>
  </p:sldIdLst>
  <p:sldSz cx="9144000" cy="5143500" type="screen16x9"/>
  <p:notesSz cx="7010400" cy="92964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029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44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83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01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During Tropical Cyclone Pam, 90% of buildings were damaged and the health system was heavily impacted. Malaria program activities were affected, including surveillance, prevention and case management. </a:t>
            </a:r>
            <a:r>
              <a:rPr lang="en-AU" dirty="0"/>
              <a:t>  )</a:t>
            </a:r>
          </a:p>
          <a:p>
            <a:pPr marL="465887" indent="-304121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29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367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10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>
              <a:buFont typeface="Arial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26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208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7" name="Shape 17"/>
          <p:cNvSpPr/>
          <p:nvPr/>
        </p:nvSpPr>
        <p:spPr>
          <a:xfrm>
            <a:off x="0" y="1315224"/>
            <a:ext cx="9144000" cy="382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391886" y="2628901"/>
            <a:ext cx="77724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3268792"/>
            <a:ext cx="61752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5030748"/>
            <a:ext cx="9144000" cy="112800"/>
          </a:xfrm>
          <a:prstGeom prst="rect">
            <a:avLst/>
          </a:prstGeom>
          <a:solidFill>
            <a:schemeClr val="accent1">
              <a:alpha val="61568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1"/>
            <a:ext cx="9144000" cy="12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575" tIns="37275" rIns="74575" bIns="37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1258848"/>
            <a:ext cx="9144000" cy="1128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6150145" y="171450"/>
            <a:ext cx="1898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Republic Of Vanuatu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5077226" y="685799"/>
            <a:ext cx="2990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Vector Borne Disease Control Program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750" y="57150"/>
            <a:ext cx="792956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D:\Users\shortusm\Desktop\Screenshot - 08_06_2018 , 11_44_3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109535"/>
            <a:ext cx="1693603" cy="101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Chart Layout">
  <p:cSld name="Agenda Chart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865313" y="1685913"/>
            <a:ext cx="4953000" cy="12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238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0" y="-7049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8945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857251"/>
            <a:ext cx="62484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hart Layout">
  <p:cSld name="One Chart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139" y="1277542"/>
            <a:ext cx="7890000" cy="33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>
            <a:off x="1828800" y="4632723"/>
            <a:ext cx="608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4288972" y="4632723"/>
            <a:ext cx="5700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6837816" y="4632723"/>
            <a:ext cx="5319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7889875" y="1695451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889875" y="2045494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7889875" y="3349229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985963" y="300394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4462463" y="2418161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6938963" y="1468042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12701" y="4861010"/>
            <a:ext cx="40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33388" y="985838"/>
            <a:ext cx="897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" y="2382"/>
            <a:ext cx="91149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harts Layout">
  <p:cSld name="Two Charts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139" y="1763317"/>
            <a:ext cx="3508500" cy="29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2068287" y="4632723"/>
            <a:ext cx="631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266950" y="27181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066801" y="4632723"/>
            <a:ext cx="579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252538" y="3211117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832225" y="3517107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3832225" y="2416969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3832225" y="2124076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3103564" y="4632723"/>
            <a:ext cx="630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281363" y="19180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2701" y="4861010"/>
            <a:ext cx="405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420688" y="1494236"/>
            <a:ext cx="79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9338" y="1763317"/>
            <a:ext cx="3508500" cy="29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6487886" y="4632723"/>
            <a:ext cx="581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6661150" y="27181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5519059" y="4632723"/>
            <a:ext cx="5286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646738" y="3211117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8226425" y="3517107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226425" y="2416969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226425" y="2124076"/>
            <a:ext cx="5031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7498213" y="4632723"/>
            <a:ext cx="6303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7675563" y="1918098"/>
            <a:ext cx="247800" cy="1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4808538" y="1494236"/>
            <a:ext cx="799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420689" y="944166"/>
            <a:ext cx="3902100" cy="50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74575" tIns="37275" rIns="74575" bIns="37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 1 Description…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4808539" y="944166"/>
            <a:ext cx="3902100" cy="503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74575" tIns="37275" rIns="74575" bIns="37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Chart 2 Description…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149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" y="0"/>
            <a:ext cx="91149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588" y="1192"/>
            <a:ext cx="15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0089" y="958454"/>
            <a:ext cx="77868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8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8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818313" y="4726781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C000">
              <a:alpha val="71372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13584"/>
            <a:ext cx="9144000" cy="699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 descr="data:image/png;base64,iVBORw0KGgoAAAANSUhEUgAAARMAAAC3CAMAAAAGjUrGAAAAe1BMVEXOESYAKGj////RECSuFzcAKWsAJmcAAFsAI2YAAFkAAFwAFGAAHGMADV4AE2AAGGEAIGXb3uXy8/cYM22Ejaigp7sACF1BUoAyR3q6v81yfZ2SmrFQX4gRMG3Jzdjo6u9fbJHU2OF2gZ/i5eunrsE9T35TYoprd5mUnLO3Mg2uAAADN0lEQVR4nO3dbVfaMACGYci2pC9AgUpRCkNF1P//C2fRnW2kyEt7nrhyX5/9kHMfbNOShF4PAAAAAAAAAAAAAAAAAAAAAAB4vmFf7zv29X5gX6+PfTTx0cRHEx9NfDTxfZUmthJ6EB+CN7HjbJg4F+V5HjmXDLNx8DRhm0RZUjyXd5OpeTed3JXPRZJFQUcVsIkduLx8ML6HMneDgJ+WcE1S9zipCfKR5dGlwUYWqklWvE4PFtn9G70WWaCxhWkyjm8+DfLuJh4HGV2IJraYr09IYsx6XoS4rARoEsWzk4pUZnGAW5C+yaC/OTmJMZu3v1eTN0nnZxSpzOU3IHWT4f2ZSYy5H4rHKG4yXJydxJiFOIq2yejlgiRvn5SRdJTSJoNzryW/zaUXWmWTaHVhEmNWyluysIl159yE/7WJhZM3YZPk6eIkxjwluoHqmoyXDZIYs9Q9+8ia2Pjz5+Bj1rr/HlmTtGyUxJhSNp9VNbFZwyTGZKoPiqrJ6PRn4UNmqpmbqknROIkxhWisoibZKe/VjrkRvYwUNYkvn679sYk1g9U0iW5bSGLMrWaGr2mSNr/CVmaa27GmSYMnnb9tnGS0kiZ23EoSYzTfJUuaDC57leR7kbxHkTRp6XKiuqBImhQ/W2ryUzJtkzRxp33td9xacpHVNGkpiTGdaWKj1ppIbjyKJlHeWpO8M03amdlXJLN7SZNta022nWnC58RjuZ54uO/UYH7iYx7r43nHx3Oxj/cnvtbes2lW4f9X72MnHXofy3v7Gny/U4PvAX18X1yDdQU+1p/4bNq4yahr65RYz1bDxs0ejru47rHp+th5B9fHNl1HrZnW7yjX2zeYuHV1vT37Muqwf6dGev5uwMq9dpukej/gJW/cXjq9H5B9o7XYX1xj0D98xIdvcg370DmvoJYttqc9+2y213KuRX93/snxnXDTazr/pJIl5ZFzcsrkus7JqaRuUXfA1LuHxRWep9Tfnbu1OnDu1upKz92q2My55d75bEvnZLsh63GOny94kw+c9/i10cRHEx9NfDTx0cTH7yD4+L0MH7+r4gv9UzcAAAAAAAAAAAAAAAAAAAAAAHxFvwDuxqP+HaeHvwAAAABJRU5ErkJggg==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3" descr="data:image/png;base64,iVBORw0KGgoAAAANSUhEUgAAARMAAAC3CAMAAAAGjUrGAAAAe1BMVEXOESYAKGj////RECSuFzcAKWsAJmcAAFsAI2YAAFkAAFwAFGAAHGMADV4AE2AAGGEAIGXb3uXy8/cYM22Ejaigp7sACF1BUoAyR3q6v81yfZ2SmrFQX4gRMG3Jzdjo6u9fbJHU2OF2gZ/i5eunrsE9T35TYoprd5mUnLO3Mg2uAAADN0lEQVR4nO3dbVfaMACGYci2pC9AgUpRCkNF1P//C2fRnW2kyEt7nrhyX5/9kHMfbNOShF4PAAAAAAAAAAAAAAAAAAAAAAB4vmFf7zv29X5gX6+PfTTx0cRHEx9NfDTxfZUmthJ6EB+CN7HjbJg4F+V5HjmXDLNx8DRhm0RZUjyXd5OpeTed3JXPRZJFQUcVsIkduLx8ML6HMneDgJ+WcE1S9zipCfKR5dGlwUYWqklWvE4PFtn9G70WWaCxhWkyjm8+DfLuJh4HGV2IJraYr09IYsx6XoS4rARoEsWzk4pUZnGAW5C+yaC/OTmJMZu3v1eTN0nnZxSpzOU3IHWT4f2ZSYy5H4rHKG4yXJydxJiFOIq2yejlgiRvn5SRdJTSJoNzryW/zaUXWmWTaHVhEmNWyluysIl159yE/7WJhZM3YZPk6eIkxjwluoHqmoyXDZIYs9Q9+8ia2Pjz5+Bj1rr/HlmTtGyUxJhSNp9VNbFZwyTGZKoPiqrJ6PRn4UNmqpmbqknROIkxhWisoibZKe/VjrkRvYwUNYkvn679sYk1g9U0iW5bSGLMrWaGr2mSNr/CVmaa27GmSYMnnb9tnGS0kiZ23EoSYzTfJUuaDC57leR7kbxHkTRp6XKiuqBImhQ/W2ryUzJtkzRxp33td9xacpHVNGkpiTGdaWKj1ppIbjyKJlHeWpO8M03amdlXJLN7SZNta022nWnC58RjuZ54uO/UYH7iYx7r43nHx3Oxj/cnvtbes2lW4f9X72MnHXofy3v7Gny/U4PvAX18X1yDdQU+1p/4bNq4yahr65RYz1bDxs0ejru47rHp+th5B9fHNl1HrZnW7yjX2zeYuHV1vT37Muqwf6dGev5uwMq9dpukej/gJW/cXjq9H5B9o7XYX1xj0D98xIdvcg370DmvoJYttqc9+2y213KuRX93/snxnXDTazr/pJIl5ZFzcsrkus7JqaRuUXfA1LuHxRWep9Tfnbu1OnDu1upKz92q2My55d75bEvnZLsh63GOny94kw+c9/i10cRHEx9NfDTx0cTH7yD4+L0MH7+r4gv9UzcAAAAAAAAAAAAAAAAAAAAAAHxFvwDuxqP+HaeHvwAAAABJRU5ErkJggg=="/>
          <p:cNvSpPr/>
          <p:nvPr/>
        </p:nvSpPr>
        <p:spPr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9144000" cy="69900"/>
          </a:xfrm>
          <a:prstGeom prst="rect">
            <a:avLst/>
          </a:prstGeom>
          <a:solidFill>
            <a:srgbClr val="CE112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 cstate="hqprint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109" y="1388900"/>
            <a:ext cx="5499900" cy="36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60100" y="1541000"/>
            <a:ext cx="3322200" cy="336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Findings from the 2018 Malaria Programme Review - and subsequent progress</a:t>
            </a:r>
            <a:br>
              <a:rPr lang="en-AU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dirty="0"/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dirty="0"/>
              <a:t>Len Tarivonda, Director of Public Health</a:t>
            </a:r>
            <a:endParaRPr lang="en-AU" sz="1400" dirty="0"/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AU" sz="1400" dirty="0"/>
              <a:t>Ministry of Health</a:t>
            </a:r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dirty="0"/>
              <a:t>Port Vila, Vanuatu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 dirty="0"/>
              <a:t>Priorities</a:t>
            </a:r>
            <a:endParaRPr dirty="0"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0" y="696425"/>
            <a:ext cx="9144000" cy="4459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Shape 210">
            <a:extLst>
              <a:ext uri="{FF2B5EF4-FFF2-40B4-BE49-F238E27FC236}">
                <a16:creationId xmlns:a16="http://schemas.microsoft.com/office/drawing/2014/main" id="{87346BD9-6DF6-44FE-A1ED-99D9110A3847}"/>
              </a:ext>
            </a:extLst>
          </p:cNvPr>
          <p:cNvGrpSpPr/>
          <p:nvPr/>
        </p:nvGrpSpPr>
        <p:grpSpPr>
          <a:xfrm>
            <a:off x="8875" y="1387321"/>
            <a:ext cx="2214600" cy="3217636"/>
            <a:chOff x="0" y="1189989"/>
            <a:chExt cx="2214600" cy="3217636"/>
          </a:xfrm>
        </p:grpSpPr>
        <p:sp>
          <p:nvSpPr>
            <p:cNvPr id="20" name="Shape 211">
              <a:extLst>
                <a:ext uri="{FF2B5EF4-FFF2-40B4-BE49-F238E27FC236}">
                  <a16:creationId xmlns:a16="http://schemas.microsoft.com/office/drawing/2014/main" id="{10CBB803-FAC9-452C-81F1-781F1A76FDD1}"/>
                </a:ext>
              </a:extLst>
            </p:cNvPr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ADVOCACY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Shape 212">
              <a:extLst>
                <a:ext uri="{FF2B5EF4-FFF2-40B4-BE49-F238E27FC236}">
                  <a16:creationId xmlns:a16="http://schemas.microsoft.com/office/drawing/2014/main" id="{005B71E7-5ADA-4C62-BBA2-5CAE31E90030}"/>
                </a:ext>
              </a:extLst>
            </p:cNvPr>
            <p:cNvSpPr txBox="1"/>
            <p:nvPr/>
          </p:nvSpPr>
          <p:spPr>
            <a:xfrm>
              <a:off x="182700" y="2057125"/>
              <a:ext cx="1736700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AU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Promoting “the last push” to nationwide malaria elimination, with strong public support</a:t>
              </a:r>
            </a:p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AU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" name="Shape 213">
            <a:extLst>
              <a:ext uri="{FF2B5EF4-FFF2-40B4-BE49-F238E27FC236}">
                <a16:creationId xmlns:a16="http://schemas.microsoft.com/office/drawing/2014/main" id="{D0977BE2-98AD-42C6-98EE-CE531B611200}"/>
              </a:ext>
            </a:extLst>
          </p:cNvPr>
          <p:cNvGrpSpPr/>
          <p:nvPr/>
        </p:nvGrpSpPr>
        <p:grpSpPr>
          <a:xfrm>
            <a:off x="1847200" y="1387107"/>
            <a:ext cx="2064000" cy="3217850"/>
            <a:chOff x="1838325" y="1189775"/>
            <a:chExt cx="2064000" cy="3217850"/>
          </a:xfrm>
        </p:grpSpPr>
        <p:sp>
          <p:nvSpPr>
            <p:cNvPr id="23" name="Shape 214">
              <a:extLst>
                <a:ext uri="{FF2B5EF4-FFF2-40B4-BE49-F238E27FC236}">
                  <a16:creationId xmlns:a16="http://schemas.microsoft.com/office/drawing/2014/main" id="{ADD5E2FB-1814-4137-AD28-051A6A2C29EC}"/>
                </a:ext>
              </a:extLst>
            </p:cNvPr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SUSTAINABILITY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Shape 215">
              <a:extLst>
                <a:ext uri="{FF2B5EF4-FFF2-40B4-BE49-F238E27FC236}">
                  <a16:creationId xmlns:a16="http://schemas.microsoft.com/office/drawing/2014/main" id="{F370E0B4-8FF6-45F9-8479-5CFE14DE793A}"/>
                </a:ext>
              </a:extLst>
            </p:cNvPr>
            <p:cNvSpPr txBox="1"/>
            <p:nvPr/>
          </p:nvSpPr>
          <p:spPr>
            <a:xfrm>
              <a:off x="1990192" y="2057125"/>
              <a:ext cx="1656179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Renewed/elevated commitment of development partners to reach and maintain elimination</a:t>
              </a: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AU"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Increased government attention and financial support</a:t>
              </a:r>
              <a:endParaRPr lang="en-US"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" name="Shape 216">
            <a:extLst>
              <a:ext uri="{FF2B5EF4-FFF2-40B4-BE49-F238E27FC236}">
                <a16:creationId xmlns:a16="http://schemas.microsoft.com/office/drawing/2014/main" id="{CA523124-9504-4A60-8A92-E6FB0645C291}"/>
              </a:ext>
            </a:extLst>
          </p:cNvPr>
          <p:cNvGrpSpPr/>
          <p:nvPr/>
        </p:nvGrpSpPr>
        <p:grpSpPr>
          <a:xfrm>
            <a:off x="3516750" y="1406359"/>
            <a:ext cx="2187640" cy="3217850"/>
            <a:chOff x="3516750" y="1189775"/>
            <a:chExt cx="2187640" cy="3217850"/>
          </a:xfrm>
        </p:grpSpPr>
        <p:sp>
          <p:nvSpPr>
            <p:cNvPr id="26" name="Shape 217">
              <a:extLst>
                <a:ext uri="{FF2B5EF4-FFF2-40B4-BE49-F238E27FC236}">
                  <a16:creationId xmlns:a16="http://schemas.microsoft.com/office/drawing/2014/main" id="{0A6F2EAF-558F-4C35-A9E4-6BDBE3346730}"/>
                </a:ext>
              </a:extLst>
            </p:cNvPr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TECHNICAL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" name="Shape 218">
              <a:extLst>
                <a:ext uri="{FF2B5EF4-FFF2-40B4-BE49-F238E27FC236}">
                  <a16:creationId xmlns:a16="http://schemas.microsoft.com/office/drawing/2014/main" id="{AC199F07-DF4F-4B56-A159-46B51A418BD1}"/>
                </a:ext>
              </a:extLst>
            </p:cNvPr>
            <p:cNvSpPr txBox="1"/>
            <p:nvPr/>
          </p:nvSpPr>
          <p:spPr>
            <a:xfrm>
              <a:off x="3556331" y="2057125"/>
              <a:ext cx="2148059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52400" lvl="0" rtl="0">
                <a:lnSpc>
                  <a:spcPct val="115000"/>
                </a:lnSpc>
                <a:spcAft>
                  <a:spcPts val="0"/>
                </a:spcAft>
                <a:buSzPts val="1200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Priority actions:</a:t>
              </a:r>
            </a:p>
            <a:p>
              <a:pPr marL="457200" lvl="0" indent="-3048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Roboto"/>
                <a:buAutoNum type="arabicPeriod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Re-achieve and maintain LLIN universal coverage</a:t>
              </a:r>
            </a:p>
            <a:p>
              <a:pPr marL="457200" lvl="0" indent="-3048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Roboto"/>
                <a:buAutoNum type="arabicPeriod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Initiate IRS targeted to hotspot areas</a:t>
              </a:r>
            </a:p>
            <a:p>
              <a:pPr marL="457200" lvl="0" indent="-3048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Roboto"/>
                <a:buAutoNum type="arabicPeriod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Strengthen </a:t>
              </a:r>
              <a:r>
                <a:rPr lang="en-AU" sz="1200" b="1" i="1" dirty="0">
                  <a:latin typeface="Roboto"/>
                  <a:ea typeface="Roboto"/>
                  <a:cs typeface="Roboto"/>
                  <a:sym typeface="Roboto"/>
                </a:rPr>
                <a:t>P. vivax </a:t>
              </a: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case management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" name="Shape 219">
            <a:extLst>
              <a:ext uri="{FF2B5EF4-FFF2-40B4-BE49-F238E27FC236}">
                <a16:creationId xmlns:a16="http://schemas.microsoft.com/office/drawing/2014/main" id="{A94A82BE-8F51-48E7-9804-345D44F3F99D}"/>
              </a:ext>
            </a:extLst>
          </p:cNvPr>
          <p:cNvGrpSpPr/>
          <p:nvPr/>
        </p:nvGrpSpPr>
        <p:grpSpPr>
          <a:xfrm>
            <a:off x="6874025" y="1406359"/>
            <a:ext cx="2064000" cy="3217850"/>
            <a:chOff x="6874025" y="1189775"/>
            <a:chExt cx="2064000" cy="3217850"/>
          </a:xfrm>
        </p:grpSpPr>
        <p:sp>
          <p:nvSpPr>
            <p:cNvPr id="29" name="Shape 220">
              <a:extLst>
                <a:ext uri="{FF2B5EF4-FFF2-40B4-BE49-F238E27FC236}">
                  <a16:creationId xmlns:a16="http://schemas.microsoft.com/office/drawing/2014/main" id="{8B6C11F8-F75E-4D06-A747-7A70BF95EDA2}"/>
                </a:ext>
              </a:extLst>
            </p:cNvPr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IMPACT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Shape 221">
              <a:extLst>
                <a:ext uri="{FF2B5EF4-FFF2-40B4-BE49-F238E27FC236}">
                  <a16:creationId xmlns:a16="http://schemas.microsoft.com/office/drawing/2014/main" id="{616E95DC-765F-42F7-A0D2-E2E28ACC02F3}"/>
                </a:ext>
              </a:extLst>
            </p:cNvPr>
            <p:cNvSpPr txBox="1"/>
            <p:nvPr/>
          </p:nvSpPr>
          <p:spPr>
            <a:xfrm>
              <a:off x="7522632" y="2057125"/>
              <a:ext cx="1415393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AU" b="1" dirty="0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Zero malaria transmission – by end of 2023</a:t>
              </a:r>
            </a:p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AU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AU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WHO malaria elimination  certification - by end of 2026</a:t>
              </a:r>
              <a:endParaRPr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" name="Shape 222">
            <a:extLst>
              <a:ext uri="{FF2B5EF4-FFF2-40B4-BE49-F238E27FC236}">
                <a16:creationId xmlns:a16="http://schemas.microsoft.com/office/drawing/2014/main" id="{033DDA51-0097-4782-B4B9-77B5379605C2}"/>
              </a:ext>
            </a:extLst>
          </p:cNvPr>
          <p:cNvGrpSpPr/>
          <p:nvPr/>
        </p:nvGrpSpPr>
        <p:grpSpPr>
          <a:xfrm>
            <a:off x="5191092" y="1406359"/>
            <a:ext cx="2338151" cy="3198598"/>
            <a:chOff x="5195350" y="1189775"/>
            <a:chExt cx="2338151" cy="3198598"/>
          </a:xfrm>
        </p:grpSpPr>
        <p:sp>
          <p:nvSpPr>
            <p:cNvPr id="32" name="Shape 223">
              <a:extLst>
                <a:ext uri="{FF2B5EF4-FFF2-40B4-BE49-F238E27FC236}">
                  <a16:creationId xmlns:a16="http://schemas.microsoft.com/office/drawing/2014/main" id="{52CC020D-093A-4EA8-9570-B81FEEC15790}"/>
                </a:ext>
              </a:extLst>
            </p:cNvPr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Shape 224">
              <a:extLst>
                <a:ext uri="{FF2B5EF4-FFF2-40B4-BE49-F238E27FC236}">
                  <a16:creationId xmlns:a16="http://schemas.microsoft.com/office/drawing/2014/main" id="{97ED96F9-952C-4FC7-B48A-675CD0E8BEA3}"/>
                </a:ext>
              </a:extLst>
            </p:cNvPr>
            <p:cNvSpPr txBox="1"/>
            <p:nvPr/>
          </p:nvSpPr>
          <p:spPr>
            <a:xfrm>
              <a:off x="5418465" y="2037873"/>
              <a:ext cx="2115036" cy="23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Urgent attention to: 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381000" lvl="0" indent="-228600">
                <a:lnSpc>
                  <a:spcPct val="115000"/>
                </a:lnSpc>
                <a:spcBef>
                  <a:spcPts val="600"/>
                </a:spcBef>
                <a:buSzPts val="1200"/>
                <a:buFont typeface="+mj-lt"/>
                <a:buAutoNum type="arabicPeriod"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Supervisory visits</a:t>
              </a:r>
            </a:p>
            <a:p>
              <a:pPr marL="381000" lvl="0" indent="-228600">
                <a:lnSpc>
                  <a:spcPct val="115000"/>
                </a:lnSpc>
                <a:spcBef>
                  <a:spcPts val="600"/>
                </a:spcBef>
                <a:buSzPts val="1200"/>
                <a:buFont typeface="+mj-lt"/>
                <a:buAutoNum type="arabicPeriod"/>
              </a:pP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Filling vacant staff positions (especially in provinces) – and augmenting with external contractors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381000" lvl="0" indent="-2286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+mj-lt"/>
                <a:buAutoNum type="arabicPeriod"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P</a:t>
              </a:r>
              <a:r>
                <a:rPr lang="en-AU" sz="1200" b="1" dirty="0" err="1">
                  <a:latin typeface="Roboto"/>
                  <a:ea typeface="Roboto"/>
                  <a:cs typeface="Roboto"/>
                  <a:sym typeface="Roboto"/>
                </a:rPr>
                <a:t>rocurement</a:t>
              </a:r>
              <a:r>
                <a:rPr lang="en-AU" sz="1200" b="1" dirty="0">
                  <a:latin typeface="Roboto"/>
                  <a:ea typeface="Roboto"/>
                  <a:cs typeface="Roboto"/>
                  <a:sym typeface="Roboto"/>
                </a:rPr>
                <a:t> &amp; supply chain management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381000" lvl="0" indent="-228600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SzPts val="1200"/>
                <a:buFont typeface="+mj-lt"/>
                <a:buAutoNum type="arabicPeriod"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Operational &amp; financial planning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1AC43AA-AE74-4A31-BBB5-739669FAC7EE}"/>
              </a:ext>
            </a:extLst>
          </p:cNvPr>
          <p:cNvSpPr/>
          <p:nvPr/>
        </p:nvSpPr>
        <p:spPr>
          <a:xfrm>
            <a:off x="53545" y="847431"/>
            <a:ext cx="9041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002060"/>
                </a:solidFill>
              </a:rPr>
              <a:t>Significant progress made in 2019 – but further work and support needed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E5BE4C-3A06-4A47-BF79-505A91C029A5}"/>
              </a:ext>
            </a:extLst>
          </p:cNvPr>
          <p:cNvSpPr/>
          <p:nvPr/>
        </p:nvSpPr>
        <p:spPr>
          <a:xfrm>
            <a:off x="211213" y="4774120"/>
            <a:ext cx="51318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/>
              <a:t>LLIN: long-lasting insecticidal nets; IRS: indoor residual spraying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AU" sz="3000" dirty="0">
                <a:latin typeface="+mj-lt"/>
                <a:ea typeface="Calibri"/>
                <a:cs typeface="Calibri"/>
                <a:sym typeface="Calibri"/>
              </a:rPr>
              <a:t>Key needs</a:t>
            </a:r>
            <a:endParaRPr sz="30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" name="Shape 193">
            <a:extLst>
              <a:ext uri="{FF2B5EF4-FFF2-40B4-BE49-F238E27FC236}">
                <a16:creationId xmlns:a16="http://schemas.microsoft.com/office/drawing/2014/main" id="{10A9D0D7-D884-489F-9BC7-B89A32C506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0" y="749095"/>
            <a:ext cx="5742983" cy="408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>
            <a:noAutofit/>
          </a:bodyPr>
          <a:lstStyle/>
          <a:p>
            <a:pPr marL="127000" indent="0">
              <a:lnSpc>
                <a:spcPct val="100000"/>
              </a:lnSpc>
              <a:buSzPts val="1600"/>
              <a:buNone/>
            </a:pPr>
            <a:r>
              <a:rPr lang="en-AU" sz="1700" b="1" dirty="0"/>
              <a:t>2021 – 2023: </a:t>
            </a:r>
            <a:r>
              <a:rPr lang="en-AU" sz="1700" dirty="0"/>
              <a:t>Significant injection of funds for malaria elimination anticipated through Global Fund “MEMTI” grant (health systems strengthening)</a:t>
            </a:r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AU" sz="1700" b="1" dirty="0"/>
          </a:p>
          <a:p>
            <a:pPr marL="1270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AU" sz="1700" b="1" dirty="0"/>
              <a:t>Immediate needs (2019 – 2020)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en-AU" sz="1700" dirty="0"/>
              <a:t>Ramp up of activities and support required to prepare for intensified “push” to malaria elimination</a:t>
            </a:r>
          </a:p>
          <a:p>
            <a:pPr lvl="1" indent="-330200">
              <a:spcBef>
                <a:spcPts val="600"/>
              </a:spcBef>
              <a:buSzPts val="1600"/>
              <a:buFont typeface="Noto Sans Symbols"/>
              <a:buChar char="➢"/>
            </a:pPr>
            <a:r>
              <a:rPr lang="en-AU" sz="1700" dirty="0"/>
              <a:t>Universal coverage of mosquito nets (including in </a:t>
            </a:r>
            <a:r>
              <a:rPr lang="en-AU" sz="1700" dirty="0" err="1"/>
              <a:t>Tafea</a:t>
            </a:r>
            <a:r>
              <a:rPr lang="en-AU" sz="1700" dirty="0"/>
              <a:t>) – need support for nets, storage facilities, distributions and M&amp;E</a:t>
            </a:r>
          </a:p>
          <a:p>
            <a:pPr lvl="1" indent="-330200">
              <a:spcBef>
                <a:spcPts val="600"/>
              </a:spcBef>
              <a:buSzPts val="1600"/>
              <a:buFont typeface="Noto Sans Symbols"/>
              <a:buChar char="➢"/>
            </a:pPr>
            <a:r>
              <a:rPr lang="en-AU" sz="1700" dirty="0" err="1"/>
              <a:t>Targetted</a:t>
            </a:r>
            <a:r>
              <a:rPr lang="en-AU" sz="1700" dirty="0"/>
              <a:t> indoor residual spraying in hot spots – need support for insecticides, operations, M&amp;E</a:t>
            </a:r>
          </a:p>
          <a:p>
            <a:pPr lvl="1" indent="-330200">
              <a:spcBef>
                <a:spcPts val="600"/>
              </a:spcBef>
              <a:buSzPts val="1600"/>
              <a:buFont typeface="Noto Sans Symbols"/>
              <a:buChar char="➢"/>
            </a:pPr>
            <a:r>
              <a:rPr lang="en-AU" sz="1700" dirty="0"/>
              <a:t>Advocacy and communications – need support to develop strategy and materials</a:t>
            </a:r>
            <a:endParaRPr sz="1600" dirty="0"/>
          </a:p>
        </p:txBody>
      </p:sp>
      <p:pic>
        <p:nvPicPr>
          <p:cNvPr id="4" name="Picture 3" descr="A picture containing indoor, green, object, sitting&#10;&#10;Description generated with high confidence">
            <a:extLst>
              <a:ext uri="{FF2B5EF4-FFF2-40B4-BE49-F238E27FC236}">
                <a16:creationId xmlns:a16="http://schemas.microsoft.com/office/drawing/2014/main" id="{5A85B48E-503A-4507-90E7-7E4566DC7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053" y="1130300"/>
            <a:ext cx="2958944" cy="35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6916E8-05EE-427D-8EB1-5C509D1DE536}"/>
              </a:ext>
            </a:extLst>
          </p:cNvPr>
          <p:cNvSpPr/>
          <p:nvPr/>
        </p:nvSpPr>
        <p:spPr>
          <a:xfrm>
            <a:off x="6058053" y="4688875"/>
            <a:ext cx="31246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/>
              <a:t>M&amp;E: monitoring and evaluation; MEMTI: Malaria Elimination in Melanesia and Timor-Leste</a:t>
            </a:r>
          </a:p>
        </p:txBody>
      </p:sp>
    </p:spTree>
    <p:extLst>
      <p:ext uri="{BB962C8B-B14F-4D97-AF65-F5344CB8AC3E}">
        <p14:creationId xmlns:p14="http://schemas.microsoft.com/office/powerpoint/2010/main" val="275397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22945" y="490717"/>
            <a:ext cx="9144000" cy="58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5555556" y="4374698"/>
            <a:ext cx="3304134" cy="55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100" tIns="35100" rIns="35100" bIns="35100" anchor="t" anchorCtr="0">
            <a:noAutofit/>
          </a:bodyPr>
          <a:lstStyle/>
          <a:p>
            <a:pPr marL="1333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for your attention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848" y="2828075"/>
            <a:ext cx="1103485" cy="118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10" y="2630838"/>
            <a:ext cx="1357373" cy="142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75" y="2828075"/>
            <a:ext cx="1806725" cy="17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383" y="3000640"/>
            <a:ext cx="533498" cy="86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242046" y="1434160"/>
            <a:ext cx="682726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people and collaborators involved at all levels</a:t>
            </a:r>
            <a:b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✓"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support from international partners and donors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55915-960F-43ED-B2DD-44A94D7C0CE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805" y="3254644"/>
            <a:ext cx="1048926" cy="475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3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Malaria Programme Review (MPR) – July 2018</a:t>
            </a:r>
            <a:endParaRPr sz="15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15A4B-BD0C-4CA7-8915-7E460A37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633" y="787399"/>
            <a:ext cx="1827261" cy="259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hape 172">
            <a:extLst>
              <a:ext uri="{FF2B5EF4-FFF2-40B4-BE49-F238E27FC236}">
                <a16:creationId xmlns:a16="http://schemas.microsoft.com/office/drawing/2014/main" id="{ADDA7EE5-A348-488F-BD6B-7C1E8D3DF790}"/>
              </a:ext>
            </a:extLst>
          </p:cNvPr>
          <p:cNvSpPr txBox="1"/>
          <p:nvPr/>
        </p:nvSpPr>
        <p:spPr>
          <a:xfrm>
            <a:off x="290274" y="841506"/>
            <a:ext cx="6851359" cy="4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>
              <a:spcBef>
                <a:spcPts val="600"/>
              </a:spcBef>
              <a:buSzPts val="1600"/>
            </a:pPr>
            <a:r>
              <a:rPr lang="en-US" sz="1600" dirty="0"/>
              <a:t>Previous MPR: 2013</a:t>
            </a:r>
          </a:p>
          <a:p>
            <a:pPr marL="127000" lvl="0">
              <a:spcBef>
                <a:spcPts val="600"/>
              </a:spcBef>
              <a:buSzPts val="1600"/>
            </a:pPr>
            <a:endParaRPr lang="en-US" sz="1200" dirty="0"/>
          </a:p>
          <a:p>
            <a:pPr marL="127000" lvl="0">
              <a:spcBef>
                <a:spcPts val="600"/>
              </a:spcBef>
              <a:buSzPts val="1600"/>
            </a:pPr>
            <a:r>
              <a:rPr lang="en-US" sz="1600" dirty="0"/>
              <a:t>Current MPR conducted in two parts: </a:t>
            </a:r>
          </a:p>
          <a:p>
            <a:pPr marL="469900" lvl="2" indent="-342900">
              <a:spcBef>
                <a:spcPts val="600"/>
              </a:spcBef>
              <a:buSzPts val="1600"/>
              <a:buFont typeface="+mj-lt"/>
              <a:buAutoNum type="arabicPeriod"/>
            </a:pPr>
            <a:r>
              <a:rPr lang="en-US" sz="1600" dirty="0"/>
              <a:t>Desk review (Nov 2017) 	– </a:t>
            </a:r>
            <a:r>
              <a:rPr lang="en-US" sz="1600" dirty="0" err="1"/>
              <a:t>Dr</a:t>
            </a:r>
            <a:r>
              <a:rPr lang="en-US" sz="1600" dirty="0"/>
              <a:t> Kevin Palmer </a:t>
            </a:r>
          </a:p>
          <a:p>
            <a:pPr marL="469900" lvl="0" indent="-342900">
              <a:spcBef>
                <a:spcPts val="600"/>
              </a:spcBef>
              <a:buSzPts val="1600"/>
              <a:buFont typeface="+mj-lt"/>
              <a:buAutoNum type="arabicPeriod" startAt="2"/>
            </a:pPr>
            <a:r>
              <a:rPr lang="en-US" sz="1600" dirty="0"/>
              <a:t>Field review (July 2018) 	– </a:t>
            </a:r>
            <a:r>
              <a:rPr lang="en-US" sz="1600" dirty="0" err="1"/>
              <a:t>Dr</a:t>
            </a:r>
            <a:r>
              <a:rPr lang="en-US" sz="1600" dirty="0"/>
              <a:t> Kevin Palmer, </a:t>
            </a:r>
            <a:r>
              <a:rPr lang="en-US" sz="1600" dirty="0" err="1"/>
              <a:t>Dr</a:t>
            </a:r>
            <a:r>
              <a:rPr lang="en-US" sz="1600" dirty="0"/>
              <a:t> Lasse </a:t>
            </a:r>
            <a:r>
              <a:rPr lang="en-US" sz="1600" dirty="0" err="1"/>
              <a:t>Vestergaard</a:t>
            </a:r>
            <a:endParaRPr lang="en-US" sz="1600" dirty="0"/>
          </a:p>
          <a:p>
            <a:pPr marL="457200" lvl="0" indent="-330200">
              <a:spcBef>
                <a:spcPts val="600"/>
              </a:spcBef>
              <a:buSzPts val="1600"/>
              <a:buFont typeface="Arial"/>
              <a:buChar char="●"/>
            </a:pPr>
            <a:endParaRPr lang="en-US" sz="1200" dirty="0"/>
          </a:p>
          <a:p>
            <a:pPr marL="127000" lvl="0">
              <a:spcBef>
                <a:spcPts val="600"/>
              </a:spcBef>
              <a:buSzPts val="1600"/>
            </a:pPr>
            <a:r>
              <a:rPr lang="en-US" sz="1600" b="1" dirty="0"/>
              <a:t>MPR objectives</a:t>
            </a:r>
          </a:p>
          <a:p>
            <a:pPr marL="285750" lvl="3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review epidemiology of malaria</a:t>
            </a:r>
          </a:p>
          <a:p>
            <a:pPr marL="285750" lvl="3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review structure, organization, and management (policy and program)</a:t>
            </a:r>
          </a:p>
          <a:p>
            <a:pPr marL="285750" lvl="3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assess progress towards targets</a:t>
            </a:r>
          </a:p>
          <a:p>
            <a:pPr marL="285750" lvl="3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review </a:t>
            </a:r>
            <a:r>
              <a:rPr lang="en-US" sz="1600" dirty="0" err="1"/>
              <a:t>programme</a:t>
            </a:r>
            <a:r>
              <a:rPr lang="en-US" sz="1600" dirty="0"/>
              <a:t> performance by intervention thematic areas and service delivery levels</a:t>
            </a:r>
          </a:p>
          <a:p>
            <a:pPr marL="285750" lvl="3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define next steps for improvement (program and strategy)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38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D8E605-841B-422E-8304-515B47677503}"/>
              </a:ext>
            </a:extLst>
          </p:cNvPr>
          <p:cNvPicPr/>
          <p:nvPr/>
        </p:nvPicPr>
        <p:blipFill rotWithShape="1">
          <a:blip r:embed="rId3" cstate="print"/>
          <a:srcRect t="2179"/>
          <a:stretch/>
        </p:blipFill>
        <p:spPr bwMode="auto">
          <a:xfrm>
            <a:off x="3217352" y="759409"/>
            <a:ext cx="3693437" cy="456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3000" dirty="0">
                <a:latin typeface="+mj-lt"/>
                <a:cs typeface="Calibri"/>
                <a:sym typeface="Calibri"/>
              </a:rPr>
              <a:t>Vanuatu situation</a:t>
            </a:r>
            <a:endParaRPr sz="15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Shape 172">
            <a:extLst>
              <a:ext uri="{FF2B5EF4-FFF2-40B4-BE49-F238E27FC236}">
                <a16:creationId xmlns:a16="http://schemas.microsoft.com/office/drawing/2014/main" id="{A370AE4F-E8F2-47DF-ABE0-9A080CC3A0C5}"/>
              </a:ext>
            </a:extLst>
          </p:cNvPr>
          <p:cNvSpPr txBox="1"/>
          <p:nvPr/>
        </p:nvSpPr>
        <p:spPr>
          <a:xfrm>
            <a:off x="135467" y="1041012"/>
            <a:ext cx="3266411" cy="383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>
              <a:buSzPts val="1600"/>
            </a:pPr>
            <a:r>
              <a:rPr lang="en-AU" sz="1800" b="1" dirty="0"/>
              <a:t>Population: </a:t>
            </a:r>
          </a:p>
          <a:p>
            <a:pPr marL="127000">
              <a:buSzPts val="1600"/>
            </a:pPr>
            <a:r>
              <a:rPr lang="en-AU" sz="1800" dirty="0"/>
              <a:t>~ 270,000 </a:t>
            </a:r>
          </a:p>
          <a:p>
            <a:pPr marL="127000">
              <a:buSzPts val="1600"/>
            </a:pPr>
            <a:endParaRPr lang="en-AU" sz="1800" dirty="0"/>
          </a:p>
          <a:p>
            <a:pPr marL="127000">
              <a:buSzPts val="1600"/>
            </a:pPr>
            <a:r>
              <a:rPr lang="en-AU" sz="1800" b="1" dirty="0"/>
              <a:t>Population at risk of malaria: </a:t>
            </a:r>
          </a:p>
          <a:p>
            <a:pPr marL="127000">
              <a:buSzPts val="1600"/>
            </a:pPr>
            <a:r>
              <a:rPr lang="en-AU" sz="1800" dirty="0"/>
              <a:t>100%</a:t>
            </a:r>
          </a:p>
          <a:p>
            <a:pPr marL="127000">
              <a:buSzPts val="1600"/>
            </a:pPr>
            <a:endParaRPr lang="en-AU" sz="1800" dirty="0"/>
          </a:p>
          <a:p>
            <a:pPr marL="127000">
              <a:buSzPts val="1600"/>
            </a:pPr>
            <a:r>
              <a:rPr lang="en-AU" sz="1800" b="1" dirty="0"/>
              <a:t>Parasites: </a:t>
            </a:r>
          </a:p>
          <a:p>
            <a:pPr marL="127000">
              <a:buSzPts val="1600"/>
            </a:pPr>
            <a:r>
              <a:rPr lang="en-AU" sz="1800" i="1" dirty="0"/>
              <a:t>Plasmodium vivax </a:t>
            </a:r>
            <a:r>
              <a:rPr lang="en-AU" sz="1800" dirty="0"/>
              <a:t>(92%) </a:t>
            </a:r>
          </a:p>
          <a:p>
            <a:pPr marL="127000">
              <a:buSzPts val="1600"/>
            </a:pPr>
            <a:r>
              <a:rPr lang="en-AU" sz="1800" i="1" dirty="0"/>
              <a:t>Plasmodium falciparum </a:t>
            </a:r>
            <a:r>
              <a:rPr lang="en-AU" sz="1800" dirty="0"/>
              <a:t>(8%)</a:t>
            </a:r>
          </a:p>
          <a:p>
            <a:pPr marL="127000">
              <a:buSzPts val="1600"/>
            </a:pPr>
            <a:endParaRPr lang="en-AU" sz="1800" b="1" dirty="0"/>
          </a:p>
          <a:p>
            <a:pPr marL="127000">
              <a:buSzPts val="1600"/>
            </a:pPr>
            <a:r>
              <a:rPr lang="en-AU" sz="1800" b="1" dirty="0"/>
              <a:t>Vector:</a:t>
            </a:r>
          </a:p>
          <a:p>
            <a:pPr marL="127000">
              <a:buSzPts val="1600"/>
            </a:pPr>
            <a:r>
              <a:rPr lang="en-AU" sz="1800" i="1" dirty="0"/>
              <a:t>Anopheles </a:t>
            </a:r>
            <a:r>
              <a:rPr lang="en-AU" sz="1800" i="1" dirty="0" err="1"/>
              <a:t>farauti</a:t>
            </a:r>
            <a:endParaRPr lang="en-AU" sz="1800" i="1" dirty="0"/>
          </a:p>
          <a:p>
            <a:pPr marL="127000">
              <a:buSzPts val="1600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72">
            <a:extLst>
              <a:ext uri="{FF2B5EF4-FFF2-40B4-BE49-F238E27FC236}">
                <a16:creationId xmlns:a16="http://schemas.microsoft.com/office/drawing/2014/main" id="{59B10B17-4398-41FA-BD58-2502FE96DBFD}"/>
              </a:ext>
            </a:extLst>
          </p:cNvPr>
          <p:cNvSpPr txBox="1"/>
          <p:nvPr/>
        </p:nvSpPr>
        <p:spPr>
          <a:xfrm>
            <a:off x="6709324" y="2145526"/>
            <a:ext cx="2785533" cy="148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>
              <a:buSzPts val="1600"/>
            </a:pPr>
            <a:r>
              <a:rPr lang="en-AU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disaster prone country in the world:</a:t>
            </a:r>
          </a:p>
          <a:p>
            <a:pPr marL="127000">
              <a:buSzPts val="1600"/>
            </a:pPr>
            <a:r>
              <a:rPr lang="en-AU" sz="1600" dirty="0"/>
              <a:t>tropical cyclones </a:t>
            </a:r>
          </a:p>
          <a:p>
            <a:pPr marL="127000">
              <a:buSzPts val="1600"/>
            </a:pPr>
            <a:r>
              <a:rPr lang="en-AU" sz="1600" dirty="0"/>
              <a:t>volcanic eruptions earthquakes</a:t>
            </a:r>
          </a:p>
          <a:p>
            <a:pPr marL="127000">
              <a:buSzPts val="1600"/>
            </a:pPr>
            <a:r>
              <a:rPr lang="en-AU" sz="1600" dirty="0"/>
              <a:t>tsunamis</a:t>
            </a:r>
            <a:endParaRPr lang="en-AU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>
              <a:buSzPts val="1600"/>
            </a:pPr>
            <a:endParaRPr lang="en-AU" sz="1600" dirty="0"/>
          </a:p>
          <a:p>
            <a:pPr marL="127000">
              <a:buSzPts val="1600"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46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76" y="0"/>
            <a:ext cx="91116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AU" sz="3000" dirty="0">
                <a:latin typeface="+mj-lt"/>
                <a:cs typeface="Calibri"/>
                <a:sym typeface="Calibri"/>
              </a:rPr>
              <a:t>Malaria trends</a:t>
            </a:r>
            <a:endParaRPr sz="15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D5031-B8A0-434F-A685-7BC57000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769" y="1170727"/>
            <a:ext cx="6194330" cy="3227707"/>
          </a:xfrm>
          <a:prstGeom prst="rect">
            <a:avLst/>
          </a:prstGeom>
        </p:spPr>
      </p:pic>
      <p:sp>
        <p:nvSpPr>
          <p:cNvPr id="6" name="Shape 172">
            <a:extLst>
              <a:ext uri="{FF2B5EF4-FFF2-40B4-BE49-F238E27FC236}">
                <a16:creationId xmlns:a16="http://schemas.microsoft.com/office/drawing/2014/main" id="{A370AE4F-E8F2-47DF-ABE0-9A080CC3A0C5}"/>
              </a:ext>
            </a:extLst>
          </p:cNvPr>
          <p:cNvSpPr txBox="1"/>
          <p:nvPr/>
        </p:nvSpPr>
        <p:spPr>
          <a:xfrm>
            <a:off x="4" y="1016000"/>
            <a:ext cx="2785533" cy="383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>
              <a:buSzPts val="1600"/>
            </a:pPr>
            <a:r>
              <a:rPr lang="en-AU" sz="1800" dirty="0"/>
              <a:t>Major reductions in the annual parasite rate </a:t>
            </a:r>
            <a:r>
              <a:rPr lang="en-AU" sz="1600" dirty="0"/>
              <a:t>(</a:t>
            </a:r>
            <a:r>
              <a:rPr lang="en-US" sz="1600" dirty="0"/>
              <a:t>API = confirmed cases per 1000 population</a:t>
            </a:r>
          </a:p>
          <a:p>
            <a:pPr marL="127000">
              <a:buSzPts val="1600"/>
            </a:pPr>
            <a:endParaRPr lang="en-AU" sz="1800" dirty="0"/>
          </a:p>
          <a:p>
            <a:pPr marL="127000">
              <a:buSzPts val="1600"/>
            </a:pPr>
            <a:r>
              <a:rPr lang="en-AU" sz="1800" dirty="0"/>
              <a:t>No confirmed malaria deaths since 2012</a:t>
            </a:r>
          </a:p>
          <a:p>
            <a:pPr marL="127000">
              <a:buSzPts val="1600"/>
            </a:pPr>
            <a:endParaRPr lang="en-AU" sz="1800" dirty="0"/>
          </a:p>
          <a:p>
            <a:pPr marL="127000">
              <a:spcBef>
                <a:spcPts val="600"/>
              </a:spcBef>
              <a:buSzPts val="1600"/>
            </a:pPr>
            <a:r>
              <a:rPr lang="en-AU" sz="1800" dirty="0"/>
              <a:t>For 2017:</a:t>
            </a:r>
          </a:p>
          <a:p>
            <a:pPr marL="127000">
              <a:spcBef>
                <a:spcPts val="600"/>
              </a:spcBef>
              <a:buSzPts val="1600"/>
            </a:pPr>
            <a:r>
              <a:rPr lang="en-AU" sz="1800" dirty="0"/>
              <a:t>- No local cases in </a:t>
            </a:r>
            <a:r>
              <a:rPr lang="en-AU" sz="1800" dirty="0" err="1"/>
              <a:t>Tafea</a:t>
            </a:r>
            <a:r>
              <a:rPr lang="en-AU" sz="1800" dirty="0"/>
              <a:t> and </a:t>
            </a:r>
            <a:r>
              <a:rPr lang="en-AU" sz="1800" dirty="0" err="1"/>
              <a:t>Torba</a:t>
            </a:r>
            <a:endParaRPr lang="en-AU" sz="1800" dirty="0"/>
          </a:p>
          <a:p>
            <a:pPr marL="127000">
              <a:spcBef>
                <a:spcPts val="600"/>
              </a:spcBef>
              <a:buSzPts val="1600"/>
            </a:pPr>
            <a:r>
              <a:rPr lang="en-A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- 96% of cases from </a:t>
            </a:r>
            <a:r>
              <a:rPr lang="en-AU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Malampa</a:t>
            </a:r>
            <a:r>
              <a:rPr lang="en-A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AU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Sanma</a:t>
            </a:r>
            <a:endParaRPr lang="en-AU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>
              <a:buSzPts val="1600"/>
            </a:pPr>
            <a:endParaRPr lang="en-AU" sz="1800" dirty="0"/>
          </a:p>
          <a:p>
            <a:pPr marL="127000">
              <a:buSzPts val="1600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72">
            <a:extLst>
              <a:ext uri="{FF2B5EF4-FFF2-40B4-BE49-F238E27FC236}">
                <a16:creationId xmlns:a16="http://schemas.microsoft.com/office/drawing/2014/main" id="{13FD6CFE-57C5-41BA-AB31-3C50233D6802}"/>
              </a:ext>
            </a:extLst>
          </p:cNvPr>
          <p:cNvSpPr txBox="1"/>
          <p:nvPr/>
        </p:nvSpPr>
        <p:spPr>
          <a:xfrm>
            <a:off x="3818470" y="4443898"/>
            <a:ext cx="4157132" cy="94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algn="r">
              <a:buSzPts val="1600"/>
            </a:pPr>
            <a:r>
              <a:rPr lang="en-AU" dirty="0"/>
              <a:t>Upsurge in 2015 due to “failure to deliver interventions”, especially in </a:t>
            </a:r>
            <a:r>
              <a:rPr lang="en-AU" dirty="0" err="1"/>
              <a:t>Malampa</a:t>
            </a:r>
            <a:r>
              <a:rPr lang="en-AU" dirty="0"/>
              <a:t> &amp; </a:t>
            </a:r>
            <a:r>
              <a:rPr lang="en-AU" dirty="0" err="1"/>
              <a:t>Sanma</a:t>
            </a:r>
            <a:r>
              <a:rPr lang="en-AU" dirty="0"/>
              <a:t>. </a:t>
            </a:r>
            <a:endParaRPr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2CF3EE-7208-4142-A8E6-91A918300483}"/>
              </a:ext>
            </a:extLst>
          </p:cNvPr>
          <p:cNvCxnSpPr>
            <a:cxnSpLocks/>
          </p:cNvCxnSpPr>
          <p:nvPr/>
        </p:nvCxnSpPr>
        <p:spPr>
          <a:xfrm>
            <a:off x="8056035" y="4125378"/>
            <a:ext cx="0" cy="77247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D789069-1D5A-4667-9881-D15946CA988E}"/>
              </a:ext>
            </a:extLst>
          </p:cNvPr>
          <p:cNvSpPr/>
          <p:nvPr/>
        </p:nvSpPr>
        <p:spPr>
          <a:xfrm>
            <a:off x="6629403" y="2310142"/>
            <a:ext cx="1916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i="1" dirty="0"/>
              <a:t>Tropical Cyclone Pam (March) </a:t>
            </a:r>
            <a:r>
              <a:rPr lang="en-US" sz="1200" i="1" dirty="0"/>
              <a:t>caused severe damage nationwide</a:t>
            </a:r>
            <a:endParaRPr lang="en-AU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0DC7A3-4481-447F-B80D-A7CC8DF59882}"/>
              </a:ext>
            </a:extLst>
          </p:cNvPr>
          <p:cNvCxnSpPr>
            <a:cxnSpLocks/>
          </p:cNvCxnSpPr>
          <p:nvPr/>
        </p:nvCxnSpPr>
        <p:spPr>
          <a:xfrm>
            <a:off x="7772398" y="2947310"/>
            <a:ext cx="0" cy="772475"/>
          </a:xfrm>
          <a:prstGeom prst="straightConnector1">
            <a:avLst/>
          </a:prstGeom>
          <a:ln w="25400">
            <a:prstDash val="sysDash"/>
            <a:headEnd type="non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AC7764-CAF6-43EB-8487-47AC23A1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MPR conclusions</a:t>
            </a:r>
          </a:p>
        </p:txBody>
      </p:sp>
      <p:sp>
        <p:nvSpPr>
          <p:cNvPr id="3" name="Shape 172">
            <a:extLst>
              <a:ext uri="{FF2B5EF4-FFF2-40B4-BE49-F238E27FC236}">
                <a16:creationId xmlns:a16="http://schemas.microsoft.com/office/drawing/2014/main" id="{A95A9CF3-8039-4BAF-87CE-F13F046C39D9}"/>
              </a:ext>
            </a:extLst>
          </p:cNvPr>
          <p:cNvSpPr txBox="1"/>
          <p:nvPr/>
        </p:nvSpPr>
        <p:spPr>
          <a:xfrm>
            <a:off x="290274" y="625606"/>
            <a:ext cx="8515059" cy="4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indent="-342900">
              <a:spcBef>
                <a:spcPts val="600"/>
              </a:spcBef>
              <a:buSzPts val="1600"/>
              <a:buAutoNum type="arabicPeriod"/>
            </a:pPr>
            <a:r>
              <a:rPr lang="en-US" sz="2200" b="1" dirty="0"/>
              <a:t>Vanuatu is well on its way to achieving malaria elimination </a:t>
            </a:r>
          </a:p>
          <a:p>
            <a:pPr marL="469900" indent="-342900">
              <a:spcBef>
                <a:spcPts val="600"/>
              </a:spcBef>
              <a:buSzPts val="1600"/>
              <a:buFont typeface="Arial"/>
              <a:buAutoNum type="arabicPeriod"/>
            </a:pPr>
            <a:r>
              <a:rPr lang="en-US" sz="2200" dirty="0"/>
              <a:t>Hotspots in </a:t>
            </a:r>
            <a:r>
              <a:rPr lang="en-US" sz="2200" dirty="0" err="1"/>
              <a:t>Malampa</a:t>
            </a:r>
            <a:r>
              <a:rPr lang="en-US" sz="2200" dirty="0"/>
              <a:t> and </a:t>
            </a:r>
            <a:r>
              <a:rPr lang="en-US" sz="2200" dirty="0" err="1"/>
              <a:t>Sanma</a:t>
            </a:r>
            <a:r>
              <a:rPr lang="en-US" sz="2200" dirty="0"/>
              <a:t> must be addressed with priority</a:t>
            </a:r>
          </a:p>
          <a:p>
            <a:pPr marL="469900" indent="-342900">
              <a:spcBef>
                <a:spcPts val="600"/>
              </a:spcBef>
              <a:buSzPts val="1600"/>
              <a:buAutoNum type="arabicPeriod"/>
            </a:pPr>
            <a:r>
              <a:rPr lang="en-US" sz="2200" dirty="0" err="1"/>
              <a:t>Tafea</a:t>
            </a:r>
            <a:r>
              <a:rPr lang="en-US" sz="2200" dirty="0"/>
              <a:t> presents an operational model that can be rolled out to other provinces</a:t>
            </a:r>
          </a:p>
          <a:p>
            <a:pPr marL="469900" indent="-342900">
              <a:spcBef>
                <a:spcPts val="600"/>
              </a:spcBef>
              <a:buSzPts val="1600"/>
              <a:buAutoNum type="arabicPeriod"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Administrative and health systems issues need to be resolved </a:t>
            </a:r>
            <a:r>
              <a:rPr lang="en-US" sz="2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planning, fund availability, supervision, test + drug supplies</a:t>
            </a:r>
          </a:p>
          <a:p>
            <a:pPr marL="469900" indent="-342900">
              <a:spcBef>
                <a:spcPts val="600"/>
              </a:spcBef>
              <a:buSzPts val="1600"/>
              <a:buAutoNum type="arabicPeriod"/>
            </a:pPr>
            <a:r>
              <a:rPr lang="en-US" sz="2200" dirty="0"/>
              <a:t>Human resources need to be increased, especially for surveillance/response in provinces</a:t>
            </a:r>
          </a:p>
          <a:p>
            <a:pPr marL="469900" indent="-342900">
              <a:spcBef>
                <a:spcPts val="600"/>
              </a:spcBef>
              <a:buSzPts val="1600"/>
              <a:buAutoNum type="arabicPeriod"/>
            </a:pPr>
            <a:r>
              <a:rPr lang="en-US" sz="2200" dirty="0"/>
              <a:t>Decreasing funding is a concern and may undermine elimination efforts</a:t>
            </a:r>
          </a:p>
          <a:p>
            <a:pPr marL="469900" indent="-342900">
              <a:buSzPts val="1600"/>
              <a:buAutoNum type="arabicPeriod"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16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AC7764-CAF6-43EB-8487-47AC23A1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MPR key recommendations &amp; action taken (1)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0718E2-CB7B-4187-84AB-4AC621DF9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70172"/>
              </p:ext>
            </p:extLst>
          </p:nvPr>
        </p:nvGraphicFramePr>
        <p:xfrm>
          <a:off x="287866" y="874182"/>
          <a:ext cx="8580967" cy="410280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68190">
                  <a:extLst>
                    <a:ext uri="{9D8B030D-6E8A-4147-A177-3AD203B41FA5}">
                      <a16:colId xmlns:a16="http://schemas.microsoft.com/office/drawing/2014/main" val="2105990564"/>
                    </a:ext>
                  </a:extLst>
                </a:gridCol>
                <a:gridCol w="3755077">
                  <a:extLst>
                    <a:ext uri="{9D8B030D-6E8A-4147-A177-3AD203B41FA5}">
                      <a16:colId xmlns:a16="http://schemas.microsoft.com/office/drawing/2014/main" val="4145087219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34650590"/>
                    </a:ext>
                  </a:extLst>
                </a:gridCol>
              </a:tblGrid>
              <a:tr h="679803">
                <a:tc>
                  <a:txBody>
                    <a:bodyPr/>
                    <a:lstStyle/>
                    <a:p>
                      <a:r>
                        <a:rPr lang="en-AU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Address hotspots in </a:t>
                      </a:r>
                      <a:r>
                        <a:rPr lang="en-AU" sz="1800" dirty="0" err="1"/>
                        <a:t>Malampa</a:t>
                      </a:r>
                      <a:r>
                        <a:rPr lang="en-AU" sz="1800" dirty="0"/>
                        <a:t> and </a:t>
                      </a:r>
                      <a:r>
                        <a:rPr lang="en-AU" sz="1800" dirty="0" err="1"/>
                        <a:t>Sanma</a:t>
                      </a:r>
                      <a:r>
                        <a:rPr lang="en-AU" sz="1800" dirty="0"/>
                        <a:t> (new nets, supervisory visits)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2019 LLIN distributions focussed in these areas. M&amp;E conducted afterwards (Global Fund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77244"/>
                  </a:ext>
                </a:extLst>
              </a:tr>
              <a:tr h="679803">
                <a:tc>
                  <a:txBody>
                    <a:bodyPr/>
                    <a:lstStyle/>
                    <a:p>
                      <a:r>
                        <a:rPr lang="en-AU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High quality, high coverage IRS to be implemented in </a:t>
                      </a:r>
                      <a:r>
                        <a:rPr lang="en-AU" sz="1800" dirty="0" err="1"/>
                        <a:t>Malampa</a:t>
                      </a:r>
                      <a:r>
                        <a:rPr lang="en-AU" sz="1800" dirty="0"/>
                        <a:t> and </a:t>
                      </a:r>
                      <a:r>
                        <a:rPr lang="en-AU" sz="1800" dirty="0" err="1"/>
                        <a:t>Sanma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solidFill>
                            <a:srgbClr val="FF0000"/>
                          </a:solidFill>
                        </a:rPr>
                        <a:t>Not yet commenced – partner support needed.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46445"/>
                  </a:ext>
                </a:extLst>
              </a:tr>
              <a:tr h="679803">
                <a:tc>
                  <a:txBody>
                    <a:bodyPr/>
                    <a:lstStyle/>
                    <a:p>
                      <a:r>
                        <a:rPr lang="en-AU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LLIN operational planning based on household census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Nationwide LLIN survey to be conducted Q1/2020 (WHO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48739"/>
                  </a:ext>
                </a:extLst>
              </a:tr>
              <a:tr h="679803">
                <a:tc>
                  <a:txBody>
                    <a:bodyPr/>
                    <a:lstStyle/>
                    <a:p>
                      <a:r>
                        <a:rPr lang="en-AU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Streamlined financial system to facilitate field level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Under discussion. MOH Project Management Unit to be established.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50492"/>
                  </a:ext>
                </a:extLst>
              </a:tr>
              <a:tr h="679803">
                <a:tc>
                  <a:txBody>
                    <a:bodyPr/>
                    <a:lstStyle/>
                    <a:p>
                      <a:r>
                        <a:rPr lang="en-AU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Fund available that can be rapidly drawn on for outbreaks/imported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800" dirty="0"/>
                        <a:t>Under discussion. MOH Project Management Unit to be established.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2217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2A55C07-1F54-4B3A-B6C0-0BBC4BC0551A}"/>
              </a:ext>
            </a:extLst>
          </p:cNvPr>
          <p:cNvSpPr/>
          <p:nvPr/>
        </p:nvSpPr>
        <p:spPr>
          <a:xfrm>
            <a:off x="211212" y="4916963"/>
            <a:ext cx="76883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50" dirty="0"/>
              <a:t>LLIN: long-lasting insecticidal net; MOH: ministry of health; M&amp;E: monitoring and evaluation; WHO: 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207579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AC7764-CAF6-43EB-8487-47AC23A1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MPR key recommendations &amp; action taken (2)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0718E2-CB7B-4187-84AB-4AC621DF9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54110"/>
              </p:ext>
            </p:extLst>
          </p:nvPr>
        </p:nvGraphicFramePr>
        <p:xfrm>
          <a:off x="207434" y="876300"/>
          <a:ext cx="8661400" cy="386715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2105990564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4145087219"/>
                    </a:ext>
                  </a:extLst>
                </a:gridCol>
                <a:gridCol w="4622801">
                  <a:extLst>
                    <a:ext uri="{9D8B030D-6E8A-4147-A177-3AD203B41FA5}">
                      <a16:colId xmlns:a16="http://schemas.microsoft.com/office/drawing/2014/main" val="234650590"/>
                    </a:ext>
                  </a:extLst>
                </a:gridCol>
              </a:tblGrid>
              <a:tr h="679450">
                <a:tc>
                  <a:txBody>
                    <a:bodyPr/>
                    <a:lstStyle/>
                    <a:p>
                      <a:r>
                        <a:rPr lang="en-A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National malaria elimination plan 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Commenced August 2019 (WHO support)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77244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r>
                        <a:rPr lang="en-A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National Elimination Advisory Committee established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Terms of Reference developed. To be endorsed by MOH Executive.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46445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r>
                        <a:rPr lang="en-A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 err="1"/>
                        <a:t>Tafea</a:t>
                      </a:r>
                      <a:r>
                        <a:rPr lang="en-AU" sz="1800" dirty="0"/>
                        <a:t> model rolled out to all provinces (national strategy with DFAT support)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Case study currently in progress. (APLMA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48739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r>
                        <a:rPr lang="en-A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Pre-elimination surveillance implemented in </a:t>
                      </a:r>
                      <a:r>
                        <a:rPr lang="en-AU" sz="1800" dirty="0" err="1"/>
                        <a:t>Torba</a:t>
                      </a:r>
                      <a:r>
                        <a:rPr lang="en-AU" sz="1800" dirty="0"/>
                        <a:t>, </a:t>
                      </a:r>
                      <a:r>
                        <a:rPr lang="en-AU" sz="1800" dirty="0" err="1"/>
                        <a:t>Shefa</a:t>
                      </a:r>
                      <a:r>
                        <a:rPr lang="en-AU" sz="1800" dirty="0"/>
                        <a:t> and </a:t>
                      </a:r>
                      <a:r>
                        <a:rPr lang="en-AU" sz="1800" dirty="0" err="1"/>
                        <a:t>Penama</a:t>
                      </a:r>
                      <a:r>
                        <a:rPr lang="en-AU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Roll-out of case-based surveillance in progress. DHIS tracker module to be piloted Q3/2019 (DFAT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50492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r>
                        <a:rPr lang="en-A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Full coverage of LLINs in </a:t>
                      </a:r>
                      <a:r>
                        <a:rPr lang="en-AU" sz="1800" dirty="0" err="1"/>
                        <a:t>Tafea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800" dirty="0">
                          <a:solidFill>
                            <a:srgbClr val="FF0000"/>
                          </a:solidFill>
                        </a:rPr>
                        <a:t>LLIN gap remains – partner support needed. 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221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68C8CB1-E666-47BB-A836-CB2529F17CEE}"/>
              </a:ext>
            </a:extLst>
          </p:cNvPr>
          <p:cNvSpPr/>
          <p:nvPr/>
        </p:nvSpPr>
        <p:spPr>
          <a:xfrm>
            <a:off x="211212" y="4707490"/>
            <a:ext cx="89290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50" dirty="0"/>
              <a:t>LLIN: long-lasting insecticidal net; MOH: ministry of health; M&amp;E: monitoring and evaluation; WHO: World Health Organization; </a:t>
            </a:r>
          </a:p>
          <a:p>
            <a:r>
              <a:rPr lang="en-AU" sz="1050" dirty="0"/>
              <a:t>DFAT: Australian Department of Foreign Affairs and Trade; APLMA: Asia Pacific Leaders Malaria Alliance; DHIS: district health information software</a:t>
            </a:r>
          </a:p>
        </p:txBody>
      </p:sp>
    </p:spTree>
    <p:extLst>
      <p:ext uri="{BB962C8B-B14F-4D97-AF65-F5344CB8AC3E}">
        <p14:creationId xmlns:p14="http://schemas.microsoft.com/office/powerpoint/2010/main" val="228311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AC7764-CAF6-43EB-8487-47AC23A1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MPR key recommendations &amp; action taken (3)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0718E2-CB7B-4187-84AB-4AC621DF9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33958"/>
              </p:ext>
            </p:extLst>
          </p:nvPr>
        </p:nvGraphicFramePr>
        <p:xfrm>
          <a:off x="207434" y="743371"/>
          <a:ext cx="8725354" cy="414836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34988">
                  <a:extLst>
                    <a:ext uri="{9D8B030D-6E8A-4147-A177-3AD203B41FA5}">
                      <a16:colId xmlns:a16="http://schemas.microsoft.com/office/drawing/2014/main" val="2105990564"/>
                    </a:ext>
                  </a:extLst>
                </a:gridCol>
                <a:gridCol w="2667323">
                  <a:extLst>
                    <a:ext uri="{9D8B030D-6E8A-4147-A177-3AD203B41FA5}">
                      <a16:colId xmlns:a16="http://schemas.microsoft.com/office/drawing/2014/main" val="4145087219"/>
                    </a:ext>
                  </a:extLst>
                </a:gridCol>
                <a:gridCol w="5623043">
                  <a:extLst>
                    <a:ext uri="{9D8B030D-6E8A-4147-A177-3AD203B41FA5}">
                      <a16:colId xmlns:a16="http://schemas.microsoft.com/office/drawing/2014/main" val="234650590"/>
                    </a:ext>
                  </a:extLst>
                </a:gridCol>
              </a:tblGrid>
              <a:tr h="612685">
                <a:tc>
                  <a:txBody>
                    <a:bodyPr/>
                    <a:lstStyle/>
                    <a:p>
                      <a:r>
                        <a:rPr lang="en-AU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Additional funding sought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Commenced discussions with Rotarians Against Malaria. Global Fund MEMTI grant anticipated 2021-2023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77244"/>
                  </a:ext>
                </a:extLst>
              </a:tr>
              <a:tr h="1011208">
                <a:tc>
                  <a:txBody>
                    <a:bodyPr/>
                    <a:lstStyle/>
                    <a:p>
                      <a:r>
                        <a:rPr lang="en-AU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Malaria Elimination Officer established in every 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Supervisor positions under recruitment. Temporary staff contracted (WHO support - 3 provinces). </a:t>
                      </a:r>
                      <a:r>
                        <a:rPr lang="en-AU" sz="1600" dirty="0">
                          <a:solidFill>
                            <a:srgbClr val="FF0000"/>
                          </a:solidFill>
                        </a:rPr>
                        <a:t>Additional ‘boots on ground’ critical – partner support needed. Exploring options for international volunteers. 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46445"/>
                  </a:ext>
                </a:extLst>
              </a:tr>
              <a:tr h="780075">
                <a:tc>
                  <a:txBody>
                    <a:bodyPr/>
                    <a:lstStyle/>
                    <a:p>
                      <a:r>
                        <a:rPr lang="en-AU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Careful monitoring of G6PD tests and availability and use of Primaquine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Assessment just completed (Global Fund support). Discussions on whether the switch to delayed treatment campaigns to prevent relapses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48739"/>
                  </a:ext>
                </a:extLst>
              </a:tr>
              <a:tr h="780075">
                <a:tc>
                  <a:txBody>
                    <a:bodyPr/>
                    <a:lstStyle/>
                    <a:p>
                      <a:r>
                        <a:rPr lang="en-AU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Collaborate with Central Medical Stores to prevent stock-outs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Under recruitment (malaria program staff based in CMS). Temporary staff to be contracted (WHO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50492"/>
                  </a:ext>
                </a:extLst>
              </a:tr>
              <a:tr h="780075">
                <a:tc>
                  <a:txBody>
                    <a:bodyPr/>
                    <a:lstStyle/>
                    <a:p>
                      <a:r>
                        <a:rPr lang="en-AU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Monitoring RDT correct use &amp; reading plus provide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Commenced in 2019 (Global Fund support) - one-on-one supervision and training of healthy facility staff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221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D4FEB35-EB2C-4920-BAFC-000D54BBAD67}"/>
              </a:ext>
            </a:extLst>
          </p:cNvPr>
          <p:cNvSpPr/>
          <p:nvPr/>
        </p:nvSpPr>
        <p:spPr>
          <a:xfrm>
            <a:off x="211212" y="4896811"/>
            <a:ext cx="79784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50" dirty="0"/>
              <a:t>G6PD: glucose-6 phosphate dehydrogenase; MEMTI: Malaria Elimination in Melanesia and Timor-Leste; RDT: rapid diagnostic test</a:t>
            </a:r>
          </a:p>
        </p:txBody>
      </p:sp>
    </p:spTree>
    <p:extLst>
      <p:ext uri="{BB962C8B-B14F-4D97-AF65-F5344CB8AC3E}">
        <p14:creationId xmlns:p14="http://schemas.microsoft.com/office/powerpoint/2010/main" val="46602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AC7764-CAF6-43EB-8487-47AC23A1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MPR key recommendations &amp; action taken (4)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0718E2-CB7B-4187-84AB-4AC621DF9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85910"/>
              </p:ext>
            </p:extLst>
          </p:nvPr>
        </p:nvGraphicFramePr>
        <p:xfrm>
          <a:off x="207434" y="798805"/>
          <a:ext cx="8773833" cy="391345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37404">
                  <a:extLst>
                    <a:ext uri="{9D8B030D-6E8A-4147-A177-3AD203B41FA5}">
                      <a16:colId xmlns:a16="http://schemas.microsoft.com/office/drawing/2014/main" val="2105990564"/>
                    </a:ext>
                  </a:extLst>
                </a:gridCol>
                <a:gridCol w="3779928">
                  <a:extLst>
                    <a:ext uri="{9D8B030D-6E8A-4147-A177-3AD203B41FA5}">
                      <a16:colId xmlns:a16="http://schemas.microsoft.com/office/drawing/2014/main" val="4145087219"/>
                    </a:ext>
                  </a:extLst>
                </a:gridCol>
                <a:gridCol w="4556501">
                  <a:extLst>
                    <a:ext uri="{9D8B030D-6E8A-4147-A177-3AD203B41FA5}">
                      <a16:colId xmlns:a16="http://schemas.microsoft.com/office/drawing/2014/main" val="234650590"/>
                    </a:ext>
                  </a:extLst>
                </a:gridCol>
              </a:tblGrid>
              <a:tr h="741465">
                <a:tc>
                  <a:txBody>
                    <a:bodyPr/>
                    <a:lstStyle/>
                    <a:p>
                      <a:r>
                        <a:rPr lang="en-AU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Ensure regular supervisory visits to support peripheral health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Re-commenced in 2019 (Global Fund support) - one-on-one supervision and training of health facility staff (diagnosis, treatment, surveillance)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77244"/>
                  </a:ext>
                </a:extLst>
              </a:tr>
              <a:tr h="621615">
                <a:tc>
                  <a:txBody>
                    <a:bodyPr/>
                    <a:lstStyle/>
                    <a:p>
                      <a:r>
                        <a:rPr lang="en-AU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Microscopy SOPs and QA/QC plan to be put in place, with supervisory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Technical assistance to be provided in Q3/2019 (WHO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46445"/>
                  </a:ext>
                </a:extLst>
              </a:tr>
              <a:tr h="741465">
                <a:tc>
                  <a:txBody>
                    <a:bodyPr/>
                    <a:lstStyle/>
                    <a:p>
                      <a:r>
                        <a:rPr lang="en-AU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Include G6PD tests and primaquine treatment in updates to national treatment guidelines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Planned for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48739"/>
                  </a:ext>
                </a:extLst>
              </a:tr>
              <a:tr h="741465">
                <a:tc>
                  <a:txBody>
                    <a:bodyPr/>
                    <a:lstStyle/>
                    <a:p>
                      <a:r>
                        <a:rPr lang="en-AU" sz="1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Resolve stockout issues and improve supply chain management and forecasting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sz="1600" dirty="0"/>
                        <a:t>Under recruitment (malaria program staff based in Central Medical Store). Temporary staff to be contracted (WHO support)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50492"/>
                  </a:ext>
                </a:extLst>
              </a:tr>
              <a:tr h="741465">
                <a:tc>
                  <a:txBody>
                    <a:bodyPr/>
                    <a:lstStyle/>
                    <a:p>
                      <a:r>
                        <a:rPr lang="en-AU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Enhance public support for elimination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High level political support sought (Deputy Prime Minister). </a:t>
                      </a:r>
                      <a:r>
                        <a:rPr lang="en-AU" sz="1600" dirty="0">
                          <a:solidFill>
                            <a:srgbClr val="FF0000"/>
                          </a:solidFill>
                        </a:rPr>
                        <a:t>Broad-scale advocacy campaign required – partner support needed.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221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C0CF4DA-3618-446D-8A1E-F28AF0EA8D4B}"/>
              </a:ext>
            </a:extLst>
          </p:cNvPr>
          <p:cNvSpPr/>
          <p:nvPr/>
        </p:nvSpPr>
        <p:spPr>
          <a:xfrm>
            <a:off x="211213" y="4727621"/>
            <a:ext cx="87253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/>
              <a:t>G6PD: glucose-6 phosphate dehydrogenase; MEMTI: Malaria Elimination in Melanesia and Timor-Leste; QA/QC: quality assurance/quality control; RDT: rapid diagnostic test</a:t>
            </a:r>
          </a:p>
        </p:txBody>
      </p:sp>
    </p:spTree>
    <p:extLst>
      <p:ext uri="{BB962C8B-B14F-4D97-AF65-F5344CB8AC3E}">
        <p14:creationId xmlns:p14="http://schemas.microsoft.com/office/powerpoint/2010/main" val="2557951074"/>
      </p:ext>
    </p:extLst>
  </p:cSld>
  <p:clrMapOvr>
    <a:masterClrMapping/>
  </p:clrMapOvr>
</p:sld>
</file>

<file path=ppt/theme/theme1.xml><?xml version="1.0" encoding="utf-8"?>
<a:theme xmlns:a="http://schemas.openxmlformats.org/drawingml/2006/main" name="Lao">
  <a:themeElements>
    <a:clrScheme name="Custom 4">
      <a:dk1>
        <a:srgbClr val="000000"/>
      </a:dk1>
      <a:lt1>
        <a:srgbClr val="FFFFFF"/>
      </a:lt1>
      <a:dk2>
        <a:srgbClr val="D8D8D8"/>
      </a:dk2>
      <a:lt2>
        <a:srgbClr val="B2B2B2"/>
      </a:lt2>
      <a:accent1>
        <a:srgbClr val="006600"/>
      </a:accent1>
      <a:accent2>
        <a:srgbClr val="C0D192"/>
      </a:accent2>
      <a:accent3>
        <a:srgbClr val="FFFFFF"/>
      </a:accent3>
      <a:accent4>
        <a:srgbClr val="000000"/>
      </a:accent4>
      <a:accent5>
        <a:srgbClr val="DEDEF3"/>
      </a:accent5>
      <a:accent6>
        <a:srgbClr val="CE1126"/>
      </a:accent6>
      <a:hlink>
        <a:srgbClr val="788DCC"/>
      </a:hlink>
      <a:folHlink>
        <a:srgbClr val="CE11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1187</Words>
  <Application>Microsoft Office PowerPoint</Application>
  <PresentationFormat>On-screen Show (16:9)</PresentationFormat>
  <Paragraphs>159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Noto Sans Symbols</vt:lpstr>
      <vt:lpstr>Roboto</vt:lpstr>
      <vt:lpstr>Calibri</vt:lpstr>
      <vt:lpstr>Wingdings</vt:lpstr>
      <vt:lpstr>Verdana</vt:lpstr>
      <vt:lpstr>Arial</vt:lpstr>
      <vt:lpstr>Lao</vt:lpstr>
      <vt:lpstr> Findings from the 2018 Malaria Programme Review - and subsequent progress  Len Tarivonda, Director of Public Health Ministry of Health Port Vila, Vanuatu</vt:lpstr>
      <vt:lpstr>Malaria Programme Review (MPR) – July 2018</vt:lpstr>
      <vt:lpstr>Vanuatu situation</vt:lpstr>
      <vt:lpstr>Malaria trends</vt:lpstr>
      <vt:lpstr>MPR conclusions</vt:lpstr>
      <vt:lpstr>MPR key recommendations &amp; action taken (1)</vt:lpstr>
      <vt:lpstr>MPR key recommendations &amp; action taken (2)</vt:lpstr>
      <vt:lpstr>MPR key recommendations &amp; action taken (3)</vt:lpstr>
      <vt:lpstr>MPR key recommendations &amp; action taken (4)</vt:lpstr>
      <vt:lpstr>Priorities</vt:lpstr>
      <vt:lpstr>Key needs</vt:lpstr>
      <vt:lpstr>Acknowledgements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MALARIA ELIMINATION CROSSROADS IN VANUATU   Len Tarivonda, Director of Public Health Ministry of Health Port Vila, Vanuatu</dc:title>
  <dc:creator/>
  <cp:lastModifiedBy>KNOX, Tessa Bellamy</cp:lastModifiedBy>
  <cp:revision>55</cp:revision>
  <cp:lastPrinted>2019-08-21T23:13:23Z</cp:lastPrinted>
  <dcterms:modified xsi:type="dcterms:W3CDTF">2019-08-25T00:58:09Z</dcterms:modified>
</cp:coreProperties>
</file>