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2" r:id="rId14"/>
    <p:sldId id="267" r:id="rId1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94" autoAdjust="0"/>
  </p:normalViewPr>
  <p:slideViewPr>
    <p:cSldViewPr snapToGrid="0">
      <p:cViewPr varScale="1">
        <p:scale>
          <a:sx n="118" d="100"/>
          <a:sy n="118" d="100"/>
        </p:scale>
        <p:origin x="14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Confirmed malaria cases, by parasite species (2010-2018) </a:t>
            </a:r>
          </a:p>
        </c:rich>
      </c:tx>
      <c:layout>
        <c:manualLayout>
          <c:xMode val="edge"/>
          <c:yMode val="edge"/>
          <c:x val="0.21514656136036606"/>
          <c:y val="1.556016724606848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076574331885951"/>
          <c:y val="0.13612597903469623"/>
          <c:w val="0.82062699848354181"/>
          <c:h val="0.68370302612174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PowerPoint]Sheet2'!$A$3</c:f>
              <c:strCache>
                <c:ptCount val="1"/>
                <c:pt idx="0">
                  <c:v>Pf</c:v>
                </c:pt>
              </c:strCache>
            </c:strRef>
          </c:tx>
          <c:invertIfNegative val="0"/>
          <c:cat>
            <c:numRef>
              <c:f>'[Chart in Microsoft PowerPoint]Sheet2'!$B$2:$J$2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'[Chart in Microsoft PowerPoint]Sheet2'!$B$3:$J$3</c:f>
              <c:numCache>
                <c:formatCode>General</c:formatCode>
                <c:ptCount val="9"/>
                <c:pt idx="0">
                  <c:v>2930</c:v>
                </c:pt>
                <c:pt idx="1">
                  <c:v>2281</c:v>
                </c:pt>
                <c:pt idx="2">
                  <c:v>1705</c:v>
                </c:pt>
                <c:pt idx="3">
                  <c:v>1039</c:v>
                </c:pt>
                <c:pt idx="4">
                  <c:v>297</c:v>
                </c:pt>
                <c:pt idx="5">
                  <c:v>150</c:v>
                </c:pt>
                <c:pt idx="6">
                  <c:v>186</c:v>
                </c:pt>
                <c:pt idx="7">
                  <c:v>273</c:v>
                </c:pt>
                <c:pt idx="8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2-4663-B14F-107F86547E35}"/>
            </c:ext>
          </c:extLst>
        </c:ser>
        <c:ser>
          <c:idx val="1"/>
          <c:order val="1"/>
          <c:tx>
            <c:strRef>
              <c:f>'[Chart in Microsoft PowerPoint]Sheet2'!$A$4</c:f>
              <c:strCache>
                <c:ptCount val="1"/>
                <c:pt idx="0">
                  <c:v>Pv</c:v>
                </c:pt>
              </c:strCache>
            </c:strRef>
          </c:tx>
          <c:invertIfNegative val="0"/>
          <c:cat>
            <c:numRef>
              <c:f>'[Chart in Microsoft PowerPoint]Sheet2'!$B$2:$J$2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'[Chart in Microsoft PowerPoint]Sheet2'!$B$4:$J$4</c:f>
              <c:numCache>
                <c:formatCode>General</c:formatCode>
                <c:ptCount val="9"/>
                <c:pt idx="0">
                  <c:v>6189</c:v>
                </c:pt>
                <c:pt idx="1">
                  <c:v>3860</c:v>
                </c:pt>
                <c:pt idx="2">
                  <c:v>1460</c:v>
                </c:pt>
                <c:pt idx="3">
                  <c:v>1342</c:v>
                </c:pt>
                <c:pt idx="4">
                  <c:v>703</c:v>
                </c:pt>
                <c:pt idx="5">
                  <c:v>273</c:v>
                </c:pt>
                <c:pt idx="6">
                  <c:v>1682</c:v>
                </c:pt>
                <c:pt idx="7">
                  <c:v>785</c:v>
                </c:pt>
                <c:pt idx="8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2-4663-B14F-107F86547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121536"/>
        <c:axId val="243827840"/>
      </c:barChart>
      <c:catAx>
        <c:axId val="2431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827840"/>
        <c:crosses val="autoZero"/>
        <c:auto val="1"/>
        <c:lblAlgn val="ctr"/>
        <c:lblOffset val="100"/>
        <c:noMultiLvlLbl val="0"/>
      </c:catAx>
      <c:valAx>
        <c:axId val="24382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037358933279177E-3"/>
              <c:y val="0.326988705768999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31215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029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448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Font typeface="Arial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127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Font typeface="Arial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26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Font typeface="Arial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555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96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208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Font typeface="Arial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04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25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15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51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Font typeface="Arial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2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Font typeface="Arial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47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113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AutoNum type="arabicPeriod"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79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7" name="Shape 17"/>
          <p:cNvSpPr/>
          <p:nvPr/>
        </p:nvSpPr>
        <p:spPr>
          <a:xfrm>
            <a:off x="0" y="1315224"/>
            <a:ext cx="9144000" cy="382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391886" y="2628901"/>
            <a:ext cx="77724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3268792"/>
            <a:ext cx="61752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5030748"/>
            <a:ext cx="9144000" cy="112800"/>
          </a:xfrm>
          <a:prstGeom prst="rect">
            <a:avLst/>
          </a:prstGeom>
          <a:solidFill>
            <a:schemeClr val="accent1">
              <a:alpha val="61568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1"/>
            <a:ext cx="9144000" cy="12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4575" tIns="37275" rIns="74575" bIns="37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1258848"/>
            <a:ext cx="9144000" cy="1128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6150145" y="171450"/>
            <a:ext cx="1898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Republic Of Vanuatu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5077226" y="685799"/>
            <a:ext cx="2990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Vector Borne Disease Control Program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6750" y="57150"/>
            <a:ext cx="792956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D:\Users\shortusm\Desktop\Screenshot - 08_06_2018 , 11_44_3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109535"/>
            <a:ext cx="1693603" cy="101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Chart Layout">
  <p:cSld name="Agenda Chart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865313" y="1685913"/>
            <a:ext cx="4953000" cy="12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238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0" y="-7049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8945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857251"/>
            <a:ext cx="62484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hart Layout">
  <p:cSld name="One Chart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139" y="1277542"/>
            <a:ext cx="7890000" cy="33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>
            <a:off x="1828800" y="4632723"/>
            <a:ext cx="608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4288972" y="4632723"/>
            <a:ext cx="5700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6837816" y="4632723"/>
            <a:ext cx="5319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889875" y="1695451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889875" y="2045494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7889875" y="3349229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985963" y="300394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4462463" y="2418161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6938963" y="1468042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12701" y="4861010"/>
            <a:ext cx="405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33388" y="985838"/>
            <a:ext cx="897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" y="2382"/>
            <a:ext cx="91149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s Layout">
  <p:cSld name="Two Charts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55" name="Shape 5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39" y="1763317"/>
            <a:ext cx="3508500" cy="29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2068287" y="4632723"/>
            <a:ext cx="631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266950" y="27181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1066801" y="4632723"/>
            <a:ext cx="579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252538" y="3211117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832225" y="3517107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3832225" y="2416969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3832225" y="2124076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3103564" y="4632723"/>
            <a:ext cx="630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281363" y="19180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2701" y="4861010"/>
            <a:ext cx="405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420688" y="1494236"/>
            <a:ext cx="79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338" y="1763317"/>
            <a:ext cx="3508500" cy="29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6487886" y="4632723"/>
            <a:ext cx="581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6661150" y="27181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5519059" y="4632723"/>
            <a:ext cx="5286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646738" y="3211117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8226425" y="3517107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226425" y="2416969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226425" y="2124076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7498213" y="4632723"/>
            <a:ext cx="630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7675563" y="19180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4808538" y="1494236"/>
            <a:ext cx="79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420689" y="944166"/>
            <a:ext cx="3902100" cy="50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74575" tIns="37275" rIns="74575" bIns="37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 1 Description…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4808539" y="944166"/>
            <a:ext cx="3902100" cy="50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74575" tIns="37275" rIns="74575" bIns="37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 2 Description…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149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Chart Layout">
  <p:cSld name="Half Page Chart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84" name="Shape 8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39" y="1763317"/>
            <a:ext cx="3508500" cy="29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3832225" y="3517107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832225" y="2416969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832225" y="2124076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3091543" y="4632723"/>
            <a:ext cx="630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281363" y="19180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2100943" y="4632723"/>
            <a:ext cx="5556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2266950" y="27181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077686" y="4632723"/>
            <a:ext cx="579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252538" y="3211117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2701" y="4861010"/>
            <a:ext cx="405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420688" y="1494236"/>
            <a:ext cx="79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420689" y="944166"/>
            <a:ext cx="3902100" cy="50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74575" tIns="37275" rIns="74575" bIns="37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 1 Description…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4808539" y="944166"/>
            <a:ext cx="3902100" cy="50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74575" tIns="37275" rIns="74575" bIns="37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Further description…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808539" y="1685926"/>
            <a:ext cx="39021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>
            <a:noAutofit/>
          </a:bodyPr>
          <a:lstStyle/>
          <a:p>
            <a:pPr marL="1270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level bullet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1" indent="-69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level bullet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level bullet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" y="2382"/>
            <a:ext cx="91149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149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0089" y="958454"/>
            <a:ext cx="77868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000">
              <a:alpha val="71372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13584"/>
            <a:ext cx="9144000" cy="699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 descr="data:image/png;base64,iVBORw0KGgoAAAANSUhEUgAAARMAAAC3CAMAAAAGjUrGAAAAe1BMVEXOESYAKGj////RECSuFzcAKWsAJmcAAFsAI2YAAFkAAFwAFGAAHGMADV4AE2AAGGEAIGXb3uXy8/cYM22Ejaigp7sACF1BUoAyR3q6v81yfZ2SmrFQX4gRMG3Jzdjo6u9fbJHU2OF2gZ/i5eunrsE9T35TYoprd5mUnLO3Mg2uAAADN0lEQVR4nO3dbVfaMACGYci2pC9AgUpRCkNF1P//C2fRnW2kyEt7nrhyX5/9kHMfbNOShF4PAAAAAAAAAAAAAAAAAAAAAAB4vmFf7zv29X5gX6+PfTTx0cRHEx9NfDTxfZUmthJ6EB+CN7HjbJg4F+V5HjmXDLNx8DRhm0RZUjyXd5OpeTed3JXPRZJFQUcVsIkduLx8ML6HMneDgJ+WcE1S9zipCfKR5dGlwUYWqklWvE4PFtn9G70WWaCxhWkyjm8+DfLuJh4HGV2IJraYr09IYsx6XoS4rARoEsWzk4pUZnGAW5C+yaC/OTmJMZu3v1eTN0nnZxSpzOU3IHWT4f2ZSYy5H4rHKG4yXJydxJiFOIq2yejlgiRvn5SRdJTSJoNzryW/zaUXWmWTaHVhEmNWyluysIl159yE/7WJhZM3YZPk6eIkxjwluoHqmoyXDZIYs9Q9+8ia2Pjz5+Bj1rr/HlmTtGyUxJhSNp9VNbFZwyTGZKoPiqrJ6PRn4UNmqpmbqknROIkxhWisoibZKe/VjrkRvYwUNYkvn679sYk1g9U0iW5bSGLMrWaGr2mSNr/CVmaa27GmSYMnnb9tnGS0kiZ23EoSYzTfJUuaDC57leR7kbxHkTRp6XKiuqBImhQ/W2ryUzJtkzRxp33td9xacpHVNGkpiTGdaWKj1ppIbjyKJlHeWpO8M03amdlXJLN7SZNta022nWnC58RjuZ54uO/UYH7iYx7r43nHx3Oxj/cnvtbes2lW4f9X72MnHXofy3v7Gny/U4PvAX18X1yDdQU+1p/4bNq4yahr65RYz1bDxs0ejru47rHp+th5B9fHNl1HrZnW7yjX2zeYuHV1vT37Muqwf6dGev5uwMq9dpukej/gJW/cXjq9H5B9o7XYX1xj0D98xIdvcg370DmvoJYttqc9+2y213KuRX93/snxnXDTazr/pJIl5ZFzcsrkus7JqaRuUXfA1LuHxRWep9Tfnbu1OnDu1upKz92q2My55d75bEvnZLsh63GOny94kw+c9/i10cRHEx9NfDTx0cTH7yD4+L0MH7+r4gv9UzcAAAAAAAAAAAAAAAAAAAAAAHxFvwDuxqP+HaeHvwAAAABJRU5ErkJggg==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3" descr="data:image/png;base64,iVBORw0KGgoAAAANSUhEUgAAARMAAAC3CAMAAAAGjUrGAAAAe1BMVEXOESYAKGj////RECSuFzcAKWsAJmcAAFsAI2YAAFkAAFwAFGAAHGMADV4AE2AAGGEAIGXb3uXy8/cYM22Ejaigp7sACF1BUoAyR3q6v81yfZ2SmrFQX4gRMG3Jzdjo6u9fbJHU2OF2gZ/i5eunrsE9T35TYoprd5mUnLO3Mg2uAAADN0lEQVR4nO3dbVfaMACGYci2pC9AgUpRCkNF1P//C2fRnW2kyEt7nrhyX5/9kHMfbNOShF4PAAAAAAAAAAAAAAAAAAAAAAB4vmFf7zv29X5gX6+PfTTx0cRHEx9NfDTxfZUmthJ6EB+CN7HjbJg4F+V5HjmXDLNx8DRhm0RZUjyXd5OpeTed3JXPRZJFQUcVsIkduLx8ML6HMneDgJ+WcE1S9zipCfKR5dGlwUYWqklWvE4PFtn9G70WWaCxhWkyjm8+DfLuJh4HGV2IJraYr09IYsx6XoS4rARoEsWzk4pUZnGAW5C+yaC/OTmJMZu3v1eTN0nnZxSpzOU3IHWT4f2ZSYy5H4rHKG4yXJydxJiFOIq2yejlgiRvn5SRdJTSJoNzryW/zaUXWmWTaHVhEmNWyluysIl159yE/7WJhZM3YZPk6eIkxjwluoHqmoyXDZIYs9Q9+8ia2Pjz5+Bj1rr/HlmTtGyUxJhSNp9VNbFZwyTGZKoPiqrJ6PRn4UNmqpmbqknROIkxhWisoibZKe/VjrkRvYwUNYkvn679sYk1g9U0iW5bSGLMrWaGr2mSNr/CVmaa27GmSYMnnb9tnGS0kiZ23EoSYzTfJUuaDC57leR7kbxHkTRp6XKiuqBImhQ/W2ryUzJtkzRxp33td9xacpHVNGkpiTGdaWKj1ppIbjyKJlHeWpO8M03amdlXJLN7SZNta022nWnC58RjuZ54uO/UYH7iYx7r43nHx3Oxj/cnvtbes2lW4f9X72MnHXofy3v7Gny/U4PvAX18X1yDdQU+1p/4bNq4yahr65RYz1bDxs0ejru47rHp+th5B9fHNl1HrZnW7yjX2zeYuHV1vT37Muqwf6dGev5uwMq9dpukej/gJW/cXjq9H5B9o7XYX1xj0D98xIdvcg370DmvoJYttqc9+2y213KuRX93/snxnXDTazr/pJIl5ZFzcsrkus7JqaRuUXfA1LuHxRWep9Tfnbu1OnDu1upKz92q2My55d75bEvnZLsh63GOny94kw+c9/i10cRHEx9NfDTx0cTH7yD4+L0MH7+r4gv9UzcAAAAAAAAAAAAAAAAAAAAAAHxFvwDuxqP+HaeHvwAAAABJRU5ErkJggg=="/>
          <p:cNvSpPr/>
          <p:nvPr/>
        </p:nvSpPr>
        <p:spPr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0"/>
            <a:ext cx="9144000" cy="69900"/>
          </a:xfrm>
          <a:prstGeom prst="rect">
            <a:avLst/>
          </a:prstGeom>
          <a:solidFill>
            <a:srgbClr val="CE11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109" y="1388900"/>
            <a:ext cx="5499900" cy="36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60100" y="1541000"/>
            <a:ext cx="3322200" cy="336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MALARIA ELIMINATION IN VANUATU:                     </a:t>
            </a:r>
            <a:br>
              <a:rPr lang="en" sz="2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2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 situation, challenges and opportunities</a:t>
            </a:r>
            <a:endParaRPr sz="1400" b="1" dirty="0"/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/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dirty="0"/>
              <a:t>Len Tarivonda, Director of Public Health</a:t>
            </a:r>
            <a:endParaRPr lang="en-AU" sz="1400" dirty="0"/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AU" sz="1400" dirty="0"/>
              <a:t>Ministry of Health</a:t>
            </a: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dirty="0"/>
              <a:t>Port Vila, Vanuatu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400" y="684000"/>
            <a:ext cx="2993600" cy="4459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Challenges/Opportunities – decreased funds 2018-2020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4294967295"/>
          </p:nvPr>
        </p:nvSpPr>
        <p:spPr>
          <a:xfrm>
            <a:off x="6150400" y="845300"/>
            <a:ext cx="2993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 rtl="0">
              <a:spcBef>
                <a:spcPts val="34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•"/>
            </a:pPr>
            <a:r>
              <a:rPr lang="en" sz="1725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ovt. spending </a:t>
            </a:r>
            <a:r>
              <a:rPr lang="en-AU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45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34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 G</a:t>
            </a:r>
            <a:r>
              <a:rPr lang="en-AU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lobal Fund</a:t>
            </a: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allocation reduced from $2.7M USD to $1.6M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45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34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AU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Australian Government (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DFAT) funding </a:t>
            </a:r>
            <a:r>
              <a:rPr lang="en-AU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 reduced</a:t>
            </a:r>
            <a:endParaRPr sz="18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345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34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AU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d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ifficult to progress elimination agenda with decreasing investment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00" y="946250"/>
            <a:ext cx="5517956" cy="38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AU" sz="3000" dirty="0">
                <a:latin typeface="Calibri"/>
                <a:ea typeface="Calibri"/>
                <a:cs typeface="Calibri"/>
                <a:sym typeface="Calibri"/>
              </a:rPr>
              <a:t>Challenges/Opportunities – additional support expected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93">
            <a:extLst>
              <a:ext uri="{FF2B5EF4-FFF2-40B4-BE49-F238E27FC236}">
                <a16:creationId xmlns:a16="http://schemas.microsoft.com/office/drawing/2014/main" id="{10A9D0D7-D884-489F-9BC7-B89A32C506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0" y="749095"/>
            <a:ext cx="5819183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>
            <a:no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AU" sz="1600" b="1" dirty="0"/>
              <a:t>2019 - 2020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en-AU" sz="1600" dirty="0"/>
              <a:t>Potential to access additional domestic funds </a:t>
            </a:r>
          </a:p>
          <a:p>
            <a:pPr indent="-330200">
              <a:lnSpc>
                <a:spcPct val="100000"/>
              </a:lnSpc>
              <a:buSzPts val="1600"/>
              <a:buFont typeface="Noto Sans Symbols"/>
              <a:buChar char="➢"/>
            </a:pPr>
            <a:r>
              <a:rPr lang="en-AU" sz="1600" dirty="0"/>
              <a:t>WHO support provided as staffing stop-gap                                               (3 provincial, 3 national staff)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en-AU" sz="1600" dirty="0"/>
              <a:t>Renewed interest by development partners</a:t>
            </a:r>
          </a:p>
          <a:p>
            <a:pPr lvl="1" indent="-330200">
              <a:spcBef>
                <a:spcPts val="600"/>
              </a:spcBef>
              <a:buSzPts val="1600"/>
              <a:buFont typeface="Noto Sans Symbols"/>
              <a:buChar char="➢"/>
            </a:pPr>
            <a:r>
              <a:rPr lang="en-AU" sz="1600" dirty="0"/>
              <a:t>Rotarians Against Malaria</a:t>
            </a:r>
          </a:p>
          <a:p>
            <a:pPr lvl="1" indent="-330200">
              <a:spcBef>
                <a:spcPts val="600"/>
              </a:spcBef>
              <a:buSzPts val="1600"/>
              <a:buFont typeface="Noto Sans Symbols"/>
              <a:buChar char="➢"/>
            </a:pPr>
            <a:r>
              <a:rPr lang="en-AU" sz="1600" dirty="0"/>
              <a:t>Australian Government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en-AU" sz="1600" dirty="0"/>
              <a:t>Exploring options to access community-based                               volunteers (</a:t>
            </a:r>
            <a:r>
              <a:rPr lang="en-AU" sz="1600" dirty="0" err="1"/>
              <a:t>ie</a:t>
            </a:r>
            <a:r>
              <a:rPr lang="en-AU" sz="1600" dirty="0"/>
              <a:t>. through international dev programs)</a:t>
            </a:r>
          </a:p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AU" sz="1600" b="1" dirty="0"/>
          </a:p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AU" sz="1600" b="1" dirty="0"/>
              <a:t>2021 - 2023</a:t>
            </a:r>
          </a:p>
          <a:p>
            <a:pPr indent="-330200">
              <a:lnSpc>
                <a:spcPct val="100000"/>
              </a:lnSpc>
              <a:buSzPts val="1600"/>
              <a:buFont typeface="Noto Sans Symbols"/>
              <a:buChar char="➢"/>
            </a:pPr>
            <a:r>
              <a:rPr lang="en-AU" sz="1600" dirty="0"/>
              <a:t>Potential significant injection of funds through                         MEMTI grant (Global Fund, World Bank etc.)                                                - mainly for health systems strengthening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endParaRPr sz="1600" dirty="0"/>
          </a:p>
        </p:txBody>
      </p:sp>
      <p:pic>
        <p:nvPicPr>
          <p:cNvPr id="4" name="Picture 3" descr="A picture containing indoor, green, object, sitting&#10;&#10;Description generated with high confidence">
            <a:extLst>
              <a:ext uri="{FF2B5EF4-FFF2-40B4-BE49-F238E27FC236}">
                <a16:creationId xmlns:a16="http://schemas.microsoft.com/office/drawing/2014/main" id="{5A85B48E-503A-4507-90E7-7E4566DC7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225" y="865411"/>
            <a:ext cx="3359008" cy="40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7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AU" sz="3000" dirty="0">
                <a:latin typeface="Calibri"/>
                <a:ea typeface="Calibri"/>
                <a:cs typeface="Calibri"/>
                <a:sym typeface="Calibri"/>
              </a:rPr>
              <a:t>Challenges/Opportunities – additional support expected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032DB-0A9B-4E7D-8FCD-4734CC299C90}"/>
              </a:ext>
            </a:extLst>
          </p:cNvPr>
          <p:cNvSpPr/>
          <p:nvPr/>
        </p:nvSpPr>
        <p:spPr>
          <a:xfrm>
            <a:off x="279401" y="1279551"/>
            <a:ext cx="28913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>
              <a:spcBef>
                <a:spcPts val="600"/>
              </a:spcBef>
              <a:buClr>
                <a:schemeClr val="dk1"/>
              </a:buClr>
              <a:buSzPts val="1600"/>
            </a:pPr>
            <a:r>
              <a:rPr lang="en-US" sz="1600" b="1" dirty="0"/>
              <a:t>AMBITIOUS NEW GOALS </a:t>
            </a:r>
            <a:r>
              <a:rPr lang="en-US" sz="1600" dirty="0"/>
              <a:t>considered for 2021-2025 strategy:</a:t>
            </a:r>
          </a:p>
          <a:p>
            <a:pPr marL="127000" lvl="0">
              <a:spcBef>
                <a:spcPts val="600"/>
              </a:spcBef>
              <a:buClr>
                <a:schemeClr val="dk1"/>
              </a:buClr>
              <a:buSzPts val="1600"/>
            </a:pPr>
            <a:endParaRPr lang="en-US" sz="1600" b="1" dirty="0"/>
          </a:p>
          <a:p>
            <a:pPr marL="457200" lvl="0" indent="-330200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1" dirty="0"/>
              <a:t>By the end of 2023</a:t>
            </a:r>
            <a:r>
              <a:rPr lang="en-US" sz="1600" dirty="0"/>
              <a:t>, to achieve zero indigenous transmission of malaria</a:t>
            </a:r>
          </a:p>
          <a:p>
            <a:pPr marL="127000" lvl="0">
              <a:spcBef>
                <a:spcPts val="600"/>
              </a:spcBef>
              <a:buClr>
                <a:schemeClr val="dk1"/>
              </a:buClr>
              <a:buSzPts val="1600"/>
            </a:pPr>
            <a:endParaRPr lang="en-US" sz="1600" dirty="0"/>
          </a:p>
          <a:p>
            <a:pPr marL="457200" lvl="0" indent="-330200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1" dirty="0"/>
              <a:t>By the end of 2026</a:t>
            </a:r>
            <a:r>
              <a:rPr lang="en-US" sz="1600" dirty="0"/>
              <a:t>, to attain WHO malaria elimination certification</a:t>
            </a:r>
            <a:endParaRPr lang="en-US" sz="1600" b="1" dirty="0"/>
          </a:p>
        </p:txBody>
      </p:sp>
      <p:pic>
        <p:nvPicPr>
          <p:cNvPr id="6" name="Picture 5" descr="A picture containing water, wall, building, sitting&#10;&#10;Description generated with high confidence">
            <a:extLst>
              <a:ext uri="{FF2B5EF4-FFF2-40B4-BE49-F238E27FC236}">
                <a16:creationId xmlns:a16="http://schemas.microsoft.com/office/drawing/2014/main" id="{7C85220B-7365-457C-936B-3B80C363A4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8" y="1159933"/>
            <a:ext cx="5245101" cy="34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9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AU" sz="3000" dirty="0"/>
              <a:t>Key needs to enable elimination</a:t>
            </a:r>
            <a:endParaRPr dirty="0"/>
          </a:p>
        </p:txBody>
      </p:sp>
      <p:pic>
        <p:nvPicPr>
          <p:cNvPr id="209" name="Shape 209"/>
          <p:cNvPicPr preferRelativeResize="0"/>
          <p:nvPr/>
        </p:nvPicPr>
        <p:blipFill>
          <a:blip r:embed="rId3" cstate="email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6425"/>
            <a:ext cx="9144000" cy="4459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Shape 210">
            <a:extLst>
              <a:ext uri="{FF2B5EF4-FFF2-40B4-BE49-F238E27FC236}">
                <a16:creationId xmlns:a16="http://schemas.microsoft.com/office/drawing/2014/main" id="{87346BD9-6DF6-44FE-A1ED-99D9110A3847}"/>
              </a:ext>
            </a:extLst>
          </p:cNvPr>
          <p:cNvGrpSpPr/>
          <p:nvPr/>
        </p:nvGrpSpPr>
        <p:grpSpPr>
          <a:xfrm>
            <a:off x="8875" y="1387321"/>
            <a:ext cx="2214600" cy="3217636"/>
            <a:chOff x="0" y="1189989"/>
            <a:chExt cx="2214600" cy="3217636"/>
          </a:xfrm>
        </p:grpSpPr>
        <p:sp>
          <p:nvSpPr>
            <p:cNvPr id="20" name="Shape 211">
              <a:extLst>
                <a:ext uri="{FF2B5EF4-FFF2-40B4-BE49-F238E27FC236}">
                  <a16:creationId xmlns:a16="http://schemas.microsoft.com/office/drawing/2014/main" id="{10CBB803-FAC9-452C-81F1-781F1A76FDD1}"/>
                </a:ext>
              </a:extLst>
            </p:cNvPr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ADVOCACY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Shape 212">
              <a:extLst>
                <a:ext uri="{FF2B5EF4-FFF2-40B4-BE49-F238E27FC236}">
                  <a16:creationId xmlns:a16="http://schemas.microsoft.com/office/drawing/2014/main" id="{005B71E7-5ADA-4C62-BBA2-5CAE31E90030}"/>
                </a:ext>
              </a:extLst>
            </p:cNvPr>
            <p:cNvSpPr txBox="1"/>
            <p:nvPr/>
          </p:nvSpPr>
          <p:spPr>
            <a:xfrm>
              <a:off x="182700" y="2057125"/>
              <a:ext cx="17367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AU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Promoting “the last push” to nationwide malaria elimination, with strong public support</a:t>
              </a:r>
            </a:p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A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Case study on </a:t>
              </a:r>
              <a:r>
                <a:rPr lang="en-US" sz="1200" b="1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Tafea</a:t>
              </a:r>
              <a:r>
                <a:rPr lang="en-US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elimination  program to document lessons learned for adaptation elsewhere</a:t>
              </a:r>
              <a:endParaRPr lang="en-US"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A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A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" name="Shape 213">
            <a:extLst>
              <a:ext uri="{FF2B5EF4-FFF2-40B4-BE49-F238E27FC236}">
                <a16:creationId xmlns:a16="http://schemas.microsoft.com/office/drawing/2014/main" id="{D0977BE2-98AD-42C6-98EE-CE531B611200}"/>
              </a:ext>
            </a:extLst>
          </p:cNvPr>
          <p:cNvGrpSpPr/>
          <p:nvPr/>
        </p:nvGrpSpPr>
        <p:grpSpPr>
          <a:xfrm>
            <a:off x="1847200" y="1387107"/>
            <a:ext cx="2064000" cy="3217850"/>
            <a:chOff x="1838325" y="1189775"/>
            <a:chExt cx="2064000" cy="3217850"/>
          </a:xfrm>
        </p:grpSpPr>
        <p:sp>
          <p:nvSpPr>
            <p:cNvPr id="23" name="Shape 214">
              <a:extLst>
                <a:ext uri="{FF2B5EF4-FFF2-40B4-BE49-F238E27FC236}">
                  <a16:creationId xmlns:a16="http://schemas.microsoft.com/office/drawing/2014/main" id="{ADD5E2FB-1814-4137-AD28-051A6A2C29EC}"/>
                </a:ext>
              </a:extLst>
            </p:cNvPr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SUSTAINABILITY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Shape 215">
              <a:extLst>
                <a:ext uri="{FF2B5EF4-FFF2-40B4-BE49-F238E27FC236}">
                  <a16:creationId xmlns:a16="http://schemas.microsoft.com/office/drawing/2014/main" id="{F370E0B4-8FF6-45F9-8479-5CFE14DE793A}"/>
                </a:ext>
              </a:extLst>
            </p:cNvPr>
            <p:cNvSpPr txBox="1"/>
            <p:nvPr/>
          </p:nvSpPr>
          <p:spPr>
            <a:xfrm>
              <a:off x="1990192" y="2057125"/>
              <a:ext cx="1656179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Renewed/elevated commitment of development partners to reach and maintain elimination</a:t>
              </a: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Increased government attention and financial support</a:t>
              </a:r>
              <a:endParaRPr lang="en-US"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" name="Shape 216">
            <a:extLst>
              <a:ext uri="{FF2B5EF4-FFF2-40B4-BE49-F238E27FC236}">
                <a16:creationId xmlns:a16="http://schemas.microsoft.com/office/drawing/2014/main" id="{CA523124-9504-4A60-8A92-E6FB0645C291}"/>
              </a:ext>
            </a:extLst>
          </p:cNvPr>
          <p:cNvGrpSpPr/>
          <p:nvPr/>
        </p:nvGrpSpPr>
        <p:grpSpPr>
          <a:xfrm>
            <a:off x="3516750" y="1406359"/>
            <a:ext cx="2187640" cy="3217850"/>
            <a:chOff x="3516750" y="1189775"/>
            <a:chExt cx="2187640" cy="3217850"/>
          </a:xfrm>
        </p:grpSpPr>
        <p:sp>
          <p:nvSpPr>
            <p:cNvPr id="26" name="Shape 217">
              <a:extLst>
                <a:ext uri="{FF2B5EF4-FFF2-40B4-BE49-F238E27FC236}">
                  <a16:creationId xmlns:a16="http://schemas.microsoft.com/office/drawing/2014/main" id="{0A6F2EAF-558F-4C35-A9E4-6BDBE3346730}"/>
                </a:ext>
              </a:extLst>
            </p:cNvPr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TECHNICAL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Shape 218">
              <a:extLst>
                <a:ext uri="{FF2B5EF4-FFF2-40B4-BE49-F238E27FC236}">
                  <a16:creationId xmlns:a16="http://schemas.microsoft.com/office/drawing/2014/main" id="{AC199F07-DF4F-4B56-A159-46B51A418BD1}"/>
                </a:ext>
              </a:extLst>
            </p:cNvPr>
            <p:cNvSpPr txBox="1"/>
            <p:nvPr/>
          </p:nvSpPr>
          <p:spPr>
            <a:xfrm>
              <a:off x="3556331" y="2057125"/>
              <a:ext cx="2148059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52400" lvl="0" rtl="0">
                <a:lnSpc>
                  <a:spcPct val="115000"/>
                </a:lnSpc>
                <a:spcAft>
                  <a:spcPts val="0"/>
                </a:spcAft>
                <a:buSzPts val="1200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Priority actions:</a:t>
              </a:r>
            </a:p>
            <a:p>
              <a:pPr marL="457200" lvl="0" indent="-3048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Roboto"/>
                <a:buAutoNum type="arabicPeriod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Re-achieve and maintain LLIN universal coverage</a:t>
              </a:r>
            </a:p>
            <a:p>
              <a:pPr marL="457200" lvl="0" indent="-3048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Roboto"/>
                <a:buAutoNum type="arabicPeriod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Initiate IRS targeted to hotspot areas</a:t>
              </a:r>
            </a:p>
            <a:p>
              <a:pPr marL="457200" lvl="0" indent="-3048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Roboto"/>
                <a:buAutoNum type="arabicPeriod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Strengthen </a:t>
              </a:r>
              <a:r>
                <a:rPr lang="en-AU" sz="1200" b="1" i="1" dirty="0">
                  <a:latin typeface="Roboto"/>
                  <a:ea typeface="Roboto"/>
                  <a:cs typeface="Roboto"/>
                  <a:sym typeface="Roboto"/>
                </a:rPr>
                <a:t>P. vivax </a:t>
              </a: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case management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" name="Shape 219">
            <a:extLst>
              <a:ext uri="{FF2B5EF4-FFF2-40B4-BE49-F238E27FC236}">
                <a16:creationId xmlns:a16="http://schemas.microsoft.com/office/drawing/2014/main" id="{A94A82BE-8F51-48E7-9804-345D44F3F99D}"/>
              </a:ext>
            </a:extLst>
          </p:cNvPr>
          <p:cNvGrpSpPr/>
          <p:nvPr/>
        </p:nvGrpSpPr>
        <p:grpSpPr>
          <a:xfrm>
            <a:off x="6874025" y="1406359"/>
            <a:ext cx="2064000" cy="3217850"/>
            <a:chOff x="6874025" y="1189775"/>
            <a:chExt cx="2064000" cy="3217850"/>
          </a:xfrm>
        </p:grpSpPr>
        <p:sp>
          <p:nvSpPr>
            <p:cNvPr id="29" name="Shape 220">
              <a:extLst>
                <a:ext uri="{FF2B5EF4-FFF2-40B4-BE49-F238E27FC236}">
                  <a16:creationId xmlns:a16="http://schemas.microsoft.com/office/drawing/2014/main" id="{8B6C11F8-F75E-4D06-A747-7A70BF95EDA2}"/>
                </a:ext>
              </a:extLst>
            </p:cNvPr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IMPACT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Shape 221">
              <a:extLst>
                <a:ext uri="{FF2B5EF4-FFF2-40B4-BE49-F238E27FC236}">
                  <a16:creationId xmlns:a16="http://schemas.microsoft.com/office/drawing/2014/main" id="{616E95DC-765F-42F7-A0D2-E2E28ACC02F3}"/>
                </a:ext>
              </a:extLst>
            </p:cNvPr>
            <p:cNvSpPr txBox="1"/>
            <p:nvPr/>
          </p:nvSpPr>
          <p:spPr>
            <a:xfrm>
              <a:off x="7522632" y="2057125"/>
              <a:ext cx="1415393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AU" b="1" dirty="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Zero malaria transmission – by end of 2023</a:t>
              </a:r>
            </a:p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AU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AU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WHO malaria elimination  certification - by end of 2026</a:t>
              </a:r>
              <a:endParaRPr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" name="Shape 222">
            <a:extLst>
              <a:ext uri="{FF2B5EF4-FFF2-40B4-BE49-F238E27FC236}">
                <a16:creationId xmlns:a16="http://schemas.microsoft.com/office/drawing/2014/main" id="{033DDA51-0097-4782-B4B9-77B5379605C2}"/>
              </a:ext>
            </a:extLst>
          </p:cNvPr>
          <p:cNvGrpSpPr/>
          <p:nvPr/>
        </p:nvGrpSpPr>
        <p:grpSpPr>
          <a:xfrm>
            <a:off x="5191092" y="1406359"/>
            <a:ext cx="2338151" cy="3198598"/>
            <a:chOff x="5195350" y="1189775"/>
            <a:chExt cx="2338151" cy="3198598"/>
          </a:xfrm>
        </p:grpSpPr>
        <p:sp>
          <p:nvSpPr>
            <p:cNvPr id="32" name="Shape 223">
              <a:extLst>
                <a:ext uri="{FF2B5EF4-FFF2-40B4-BE49-F238E27FC236}">
                  <a16:creationId xmlns:a16="http://schemas.microsoft.com/office/drawing/2014/main" id="{52CC020D-093A-4EA8-9570-B81FEEC15790}"/>
                </a:ext>
              </a:extLst>
            </p:cNvPr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Shape 224">
              <a:extLst>
                <a:ext uri="{FF2B5EF4-FFF2-40B4-BE49-F238E27FC236}">
                  <a16:creationId xmlns:a16="http://schemas.microsoft.com/office/drawing/2014/main" id="{97ED96F9-952C-4FC7-B48A-675CD0E8BEA3}"/>
                </a:ext>
              </a:extLst>
            </p:cNvPr>
            <p:cNvSpPr txBox="1"/>
            <p:nvPr/>
          </p:nvSpPr>
          <p:spPr>
            <a:xfrm>
              <a:off x="5418465" y="2037873"/>
              <a:ext cx="2115036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Urgent attention to: 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381000" lvl="0" indent="-228600">
                <a:lnSpc>
                  <a:spcPct val="115000"/>
                </a:lnSpc>
                <a:spcBef>
                  <a:spcPts val="600"/>
                </a:spcBef>
                <a:buSzPts val="1200"/>
                <a:buFont typeface="+mj-lt"/>
                <a:buAutoNum type="arabicPeriod"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Supervisory visits</a:t>
              </a:r>
            </a:p>
            <a:p>
              <a:pPr marL="381000" lvl="0" indent="-228600">
                <a:lnSpc>
                  <a:spcPct val="115000"/>
                </a:lnSpc>
                <a:spcBef>
                  <a:spcPts val="600"/>
                </a:spcBef>
                <a:buSzPts val="1200"/>
                <a:buFont typeface="+mj-lt"/>
                <a:buAutoNum type="arabicPeriod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Filling vacant staff positions (especially in provinces) – and augmenting with external contractors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381000" lvl="0" indent="-2286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+mj-lt"/>
                <a:buAutoNum type="arabicPeriod"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P</a:t>
              </a:r>
              <a:r>
                <a:rPr lang="en-AU" sz="1200" b="1" dirty="0" err="1">
                  <a:latin typeface="Roboto"/>
                  <a:ea typeface="Roboto"/>
                  <a:cs typeface="Roboto"/>
                  <a:sym typeface="Roboto"/>
                </a:rPr>
                <a:t>rocurement</a:t>
              </a: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 &amp; supply chain management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381000" lvl="0" indent="-2286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+mj-lt"/>
                <a:buAutoNum type="arabicPeriod"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Operational &amp; financial planning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1AC43AA-AE74-4A31-BBB5-739669FAC7EE}"/>
              </a:ext>
            </a:extLst>
          </p:cNvPr>
          <p:cNvSpPr/>
          <p:nvPr/>
        </p:nvSpPr>
        <p:spPr>
          <a:xfrm>
            <a:off x="53545" y="847431"/>
            <a:ext cx="9041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002060"/>
                </a:solidFill>
              </a:rPr>
              <a:t>Significant progress made in 2019 – but further work and support needed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CC82E0-ED7A-4F01-84A7-31B4C438D722}"/>
              </a:ext>
            </a:extLst>
          </p:cNvPr>
          <p:cNvSpPr/>
          <p:nvPr/>
        </p:nvSpPr>
        <p:spPr>
          <a:xfrm>
            <a:off x="211213" y="4774120"/>
            <a:ext cx="51318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/>
              <a:t>LLIN: long-lasting insecticidal nets; IRS: indoor residual spraying</a:t>
            </a:r>
          </a:p>
        </p:txBody>
      </p:sp>
    </p:spTree>
    <p:extLst>
      <p:ext uri="{BB962C8B-B14F-4D97-AF65-F5344CB8AC3E}">
        <p14:creationId xmlns:p14="http://schemas.microsoft.com/office/powerpoint/2010/main" val="350051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22945" y="490717"/>
            <a:ext cx="9144000" cy="58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5555556" y="4374698"/>
            <a:ext cx="3304134" cy="55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>
            <a:noAutofit/>
          </a:bodyPr>
          <a:lstStyle/>
          <a:p>
            <a:pPr marL="13335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for your attention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848" y="2828075"/>
            <a:ext cx="1103485" cy="118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10" y="2769468"/>
            <a:ext cx="1208045" cy="128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75" y="2828075"/>
            <a:ext cx="1806725" cy="17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383" y="3062485"/>
            <a:ext cx="461026" cy="80419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242046" y="1434160"/>
            <a:ext cx="68272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✓"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people and collaborators involved at all levels</a:t>
            </a:r>
            <a:b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✓"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support from international partners and donors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55915-960F-43ED-B2DD-44A94D7C0C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805" y="3317407"/>
            <a:ext cx="910478" cy="412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Goals for 2015-2020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066" y="817813"/>
            <a:ext cx="2254648" cy="41824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40" y="830406"/>
            <a:ext cx="4855750" cy="403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22">
            <a:extLst>
              <a:ext uri="{FF2B5EF4-FFF2-40B4-BE49-F238E27FC236}">
                <a16:creationId xmlns:a16="http://schemas.microsoft.com/office/drawing/2014/main" id="{53B28559-3696-4F80-B694-C9C302DB3833}"/>
              </a:ext>
            </a:extLst>
          </p:cNvPr>
          <p:cNvPicPr preferRelativeResize="0"/>
          <p:nvPr/>
        </p:nvPicPr>
        <p:blipFill rotWithShape="1">
          <a:blip r:embed="rId6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5396" y="817813"/>
            <a:ext cx="2909670" cy="41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018D71-1DDC-479D-8E3D-50202397AD25}"/>
              </a:ext>
            </a:extLst>
          </p:cNvPr>
          <p:cNvSpPr/>
          <p:nvPr/>
        </p:nvSpPr>
        <p:spPr>
          <a:xfrm>
            <a:off x="4960846" y="1140652"/>
            <a:ext cx="1846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On track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16C605-25CB-491B-901B-A6229CB3A358}"/>
              </a:ext>
            </a:extLst>
          </p:cNvPr>
          <p:cNvSpPr/>
          <p:nvPr/>
        </p:nvSpPr>
        <p:spPr>
          <a:xfrm>
            <a:off x="4783036" y="2474115"/>
            <a:ext cx="20056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Achieved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E9A0B6-1344-4D07-A665-5FD40B1C45F3}"/>
              </a:ext>
            </a:extLst>
          </p:cNvPr>
          <p:cNvSpPr/>
          <p:nvPr/>
        </p:nvSpPr>
        <p:spPr>
          <a:xfrm>
            <a:off x="2736547" y="3515542"/>
            <a:ext cx="40706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Partially </a:t>
            </a:r>
          </a:p>
          <a:p>
            <a:pPr algn="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achieved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Progress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37" y="3478578"/>
            <a:ext cx="2324100" cy="12966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977A8D3-DED6-43D4-998A-A3AD3337D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314906"/>
              </p:ext>
            </p:extLst>
          </p:nvPr>
        </p:nvGraphicFramePr>
        <p:xfrm>
          <a:off x="220132" y="876300"/>
          <a:ext cx="6066367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B158948-1235-42A7-B016-03C9239F5B13}"/>
              </a:ext>
            </a:extLst>
          </p:cNvPr>
          <p:cNvSpPr txBox="1"/>
          <p:nvPr/>
        </p:nvSpPr>
        <p:spPr>
          <a:xfrm>
            <a:off x="6522492" y="1878140"/>
            <a:ext cx="30458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Parasite species (%)</a:t>
            </a:r>
          </a:p>
          <a:p>
            <a:r>
              <a:rPr lang="en-AU" dirty="0"/>
              <a:t>	</a:t>
            </a:r>
            <a:r>
              <a:rPr lang="en-AU" i="1" dirty="0" err="1"/>
              <a:t>Pv</a:t>
            </a:r>
            <a:r>
              <a:rPr lang="en-AU" dirty="0"/>
              <a:t>	</a:t>
            </a:r>
            <a:r>
              <a:rPr lang="en-AU" i="1" dirty="0"/>
              <a:t>Pf</a:t>
            </a:r>
          </a:p>
          <a:p>
            <a:r>
              <a:rPr lang="en-AU" dirty="0"/>
              <a:t>2015	66	34</a:t>
            </a:r>
          </a:p>
          <a:p>
            <a:r>
              <a:rPr lang="en-AU" dirty="0"/>
              <a:t>2016	95	  5</a:t>
            </a:r>
          </a:p>
          <a:p>
            <a:r>
              <a:rPr lang="en-AU" dirty="0"/>
              <a:t>2017	74	26 </a:t>
            </a:r>
          </a:p>
          <a:p>
            <a:r>
              <a:rPr lang="en-AU" dirty="0">
                <a:solidFill>
                  <a:srgbClr val="00B050"/>
                </a:solidFill>
              </a:rPr>
              <a:t>2018	92	  8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FE5162-84F5-4BCE-8131-5EEBD2899F2C}"/>
              </a:ext>
            </a:extLst>
          </p:cNvPr>
          <p:cNvSpPr txBox="1"/>
          <p:nvPr/>
        </p:nvSpPr>
        <p:spPr>
          <a:xfrm>
            <a:off x="6483019" y="1467542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Last death reported in 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03C24-294A-47A3-B9B6-C13B8E334746}"/>
              </a:ext>
            </a:extLst>
          </p:cNvPr>
          <p:cNvSpPr/>
          <p:nvPr/>
        </p:nvSpPr>
        <p:spPr>
          <a:xfrm>
            <a:off x="6522491" y="4727621"/>
            <a:ext cx="24140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 err="1"/>
              <a:t>Pv</a:t>
            </a:r>
            <a:r>
              <a:rPr lang="en-AU" sz="1050" dirty="0"/>
              <a:t> = </a:t>
            </a:r>
            <a:r>
              <a:rPr lang="en-AU" sz="1050" i="1" dirty="0"/>
              <a:t>Plasmodium vivax</a:t>
            </a:r>
            <a:r>
              <a:rPr lang="en-AU" sz="1050" dirty="0"/>
              <a:t>; </a:t>
            </a:r>
          </a:p>
          <a:p>
            <a:r>
              <a:rPr lang="en-AU" sz="1050" dirty="0" err="1"/>
              <a:t>Pf</a:t>
            </a:r>
            <a:r>
              <a:rPr lang="en-AU" sz="1050" dirty="0"/>
              <a:t> = </a:t>
            </a:r>
            <a:r>
              <a:rPr lang="en-AU" sz="1050" i="1" dirty="0"/>
              <a:t>Plasmodium falciparum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CF7E8-4EF1-408D-8AC2-9EEB89910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40"/>
          <a:stretch/>
        </p:blipFill>
        <p:spPr>
          <a:xfrm>
            <a:off x="6174953" y="1102210"/>
            <a:ext cx="2721955" cy="3891578"/>
          </a:xfrm>
          <a:prstGeom prst="rect">
            <a:avLst/>
          </a:prstGeom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Provincial Progress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654181" y="1800543"/>
            <a:ext cx="1356412" cy="140690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Sanma &amp; Malampa </a:t>
            </a:r>
            <a:r>
              <a:rPr lang="en-AU" sz="1200" dirty="0"/>
              <a:t>p</a:t>
            </a:r>
            <a:r>
              <a:rPr lang="en" sz="1200" dirty="0"/>
              <a:t>rovince</a:t>
            </a:r>
            <a:r>
              <a:rPr lang="en-AU" sz="1200" dirty="0"/>
              <a:t>s</a:t>
            </a:r>
            <a:r>
              <a:rPr lang="en" sz="1200" dirty="0"/>
              <a:t> accounted for </a:t>
            </a:r>
            <a:r>
              <a:rPr lang="en" sz="1200" b="1" dirty="0">
                <a:solidFill>
                  <a:schemeClr val="accent1"/>
                </a:solidFill>
              </a:rPr>
              <a:t>65%</a:t>
            </a:r>
            <a:r>
              <a:rPr lang="en" sz="1200" dirty="0"/>
              <a:t> of all cases reported in 2018</a:t>
            </a:r>
            <a:endParaRPr sz="1200" dirty="0"/>
          </a:p>
        </p:txBody>
      </p:sp>
      <p:cxnSp>
        <p:nvCxnSpPr>
          <p:cNvPr id="148" name="Shape 148"/>
          <p:cNvCxnSpPr>
            <a:cxnSpLocks/>
          </p:cNvCxnSpPr>
          <p:nvPr/>
        </p:nvCxnSpPr>
        <p:spPr>
          <a:xfrm flipH="1" flipV="1">
            <a:off x="2786425" y="2287050"/>
            <a:ext cx="240408" cy="658375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2B48464-AD0E-4A94-84D3-02EE7567D1AD}"/>
              </a:ext>
            </a:extLst>
          </p:cNvPr>
          <p:cNvSpPr/>
          <p:nvPr/>
        </p:nvSpPr>
        <p:spPr>
          <a:xfrm>
            <a:off x="6107850" y="795905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API, 2018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21DE7A-58A9-4A95-BA65-FDE5616D5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15164"/>
              </p:ext>
            </p:extLst>
          </p:nvPr>
        </p:nvGraphicFramePr>
        <p:xfrm>
          <a:off x="195073" y="1006096"/>
          <a:ext cx="4294748" cy="386723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90276">
                  <a:extLst>
                    <a:ext uri="{9D8B030D-6E8A-4147-A177-3AD203B41FA5}">
                      <a16:colId xmlns:a16="http://schemas.microsoft.com/office/drawing/2014/main" val="885086086"/>
                    </a:ext>
                  </a:extLst>
                </a:gridCol>
                <a:gridCol w="775630">
                  <a:extLst>
                    <a:ext uri="{9D8B030D-6E8A-4147-A177-3AD203B41FA5}">
                      <a16:colId xmlns:a16="http://schemas.microsoft.com/office/drawing/2014/main" val="2429301381"/>
                    </a:ext>
                  </a:extLst>
                </a:gridCol>
                <a:gridCol w="775630">
                  <a:extLst>
                    <a:ext uri="{9D8B030D-6E8A-4147-A177-3AD203B41FA5}">
                      <a16:colId xmlns:a16="http://schemas.microsoft.com/office/drawing/2014/main" val="1559274726"/>
                    </a:ext>
                  </a:extLst>
                </a:gridCol>
                <a:gridCol w="775630">
                  <a:extLst>
                    <a:ext uri="{9D8B030D-6E8A-4147-A177-3AD203B41FA5}">
                      <a16:colId xmlns:a16="http://schemas.microsoft.com/office/drawing/2014/main" val="1213825001"/>
                    </a:ext>
                  </a:extLst>
                </a:gridCol>
                <a:gridCol w="777582">
                  <a:extLst>
                    <a:ext uri="{9D8B030D-6E8A-4147-A177-3AD203B41FA5}">
                      <a16:colId xmlns:a16="http://schemas.microsoft.com/office/drawing/2014/main" val="469602956"/>
                    </a:ext>
                  </a:extLst>
                </a:gridCol>
              </a:tblGrid>
              <a:tr h="657604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Annual parasite incidence (API),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2015 – 2018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553703"/>
                  </a:ext>
                </a:extLst>
              </a:tr>
              <a:tr h="4703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Province</a:t>
                      </a:r>
                      <a:endParaRPr lang="en-AU" sz="2000" b="1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2015</a:t>
                      </a:r>
                      <a:endParaRPr lang="en-AU" sz="2000" b="1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2016</a:t>
                      </a:r>
                      <a:endParaRPr lang="en-AU" sz="2000" b="1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2017</a:t>
                      </a:r>
                      <a:endParaRPr lang="en-AU" sz="2000" b="1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2018</a:t>
                      </a:r>
                      <a:endParaRPr lang="en-AU" sz="2000" b="1" dirty="0"/>
                    </a:p>
                  </a:txBody>
                  <a:tcPr marL="52157" marR="52157" marT="0" marB="0"/>
                </a:tc>
                <a:extLst>
                  <a:ext uri="{0D108BD9-81ED-4DB2-BD59-A6C34878D82A}">
                    <a16:rowId xmlns:a16="http://schemas.microsoft.com/office/drawing/2014/main" val="2598554963"/>
                  </a:ext>
                </a:extLst>
              </a:tr>
              <a:tr h="4703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Malampa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2.8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24.3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10.7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5.1</a:t>
                      </a:r>
                      <a:endParaRPr lang="en-AU" sz="2000" dirty="0"/>
                    </a:p>
                  </a:txBody>
                  <a:tcPr marL="52157" marR="52157" marT="0" marB="0"/>
                </a:tc>
                <a:extLst>
                  <a:ext uri="{0D108BD9-81ED-4DB2-BD59-A6C34878D82A}">
                    <a16:rowId xmlns:a16="http://schemas.microsoft.com/office/drawing/2014/main" val="2822366960"/>
                  </a:ext>
                </a:extLst>
              </a:tr>
              <a:tr h="3597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Sanma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3.8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15.7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10.7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3.8</a:t>
                      </a:r>
                      <a:endParaRPr lang="en-AU" sz="2000" dirty="0"/>
                    </a:p>
                  </a:txBody>
                  <a:tcPr marL="52157" marR="52157" marT="0" marB="0"/>
                </a:tc>
                <a:extLst>
                  <a:ext uri="{0D108BD9-81ED-4DB2-BD59-A6C34878D82A}">
                    <a16:rowId xmlns:a16="http://schemas.microsoft.com/office/drawing/2014/main" val="196868210"/>
                  </a:ext>
                </a:extLst>
              </a:tr>
              <a:tr h="3597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Shefa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0.2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0.4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0.18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1.7</a:t>
                      </a:r>
                      <a:endParaRPr lang="en-AU" sz="2000" dirty="0"/>
                    </a:p>
                  </a:txBody>
                  <a:tcPr marL="52157" marR="52157" marT="0" marB="0"/>
                </a:tc>
                <a:extLst>
                  <a:ext uri="{0D108BD9-81ED-4DB2-BD59-A6C34878D82A}">
                    <a16:rowId xmlns:a16="http://schemas.microsoft.com/office/drawing/2014/main" val="779363238"/>
                  </a:ext>
                </a:extLst>
              </a:tr>
              <a:tr h="3597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Torba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2.4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0.7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  0.72</a:t>
                      </a:r>
                      <a:endParaRPr lang="en-AU" sz="2000" dirty="0"/>
                    </a:p>
                  </a:txBody>
                  <a:tcPr marL="52157" marR="52157" marT="0" marB="0"/>
                </a:tc>
                <a:extLst>
                  <a:ext uri="{0D108BD9-81ED-4DB2-BD59-A6C34878D82A}">
                    <a16:rowId xmlns:a16="http://schemas.microsoft.com/office/drawing/2014/main" val="354169796"/>
                  </a:ext>
                </a:extLst>
              </a:tr>
              <a:tr h="3597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Penama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2.2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0.6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0.78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  0.17</a:t>
                      </a:r>
                      <a:endParaRPr lang="en-AU" sz="2000" dirty="0"/>
                    </a:p>
                  </a:txBody>
                  <a:tcPr marL="52157" marR="52157" marT="0" marB="0"/>
                </a:tc>
                <a:extLst>
                  <a:ext uri="{0D108BD9-81ED-4DB2-BD59-A6C34878D82A}">
                    <a16:rowId xmlns:a16="http://schemas.microsoft.com/office/drawing/2014/main" val="870863528"/>
                  </a:ext>
                </a:extLst>
              </a:tr>
              <a:tr h="3597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Tafea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0.0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0.0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0.03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  0.08</a:t>
                      </a:r>
                      <a:endParaRPr lang="en-AU" sz="2000" dirty="0"/>
                    </a:p>
                  </a:txBody>
                  <a:tcPr marL="52157" marR="52157" marT="0" marB="0"/>
                </a:tc>
                <a:extLst>
                  <a:ext uri="{0D108BD9-81ED-4DB2-BD59-A6C34878D82A}">
                    <a16:rowId xmlns:a16="http://schemas.microsoft.com/office/drawing/2014/main" val="4020694314"/>
                  </a:ext>
                </a:extLst>
              </a:tr>
              <a:tr h="4703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Vanuatu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1.6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6.8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3.8</a:t>
                      </a:r>
                      <a:endParaRPr lang="en-AU" sz="2000" dirty="0"/>
                    </a:p>
                  </a:txBody>
                  <a:tcPr marL="52157" marR="5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2.2</a:t>
                      </a:r>
                      <a:endParaRPr lang="en-AU" sz="2000" dirty="0"/>
                    </a:p>
                  </a:txBody>
                  <a:tcPr marL="52157" marR="52157" marT="0" marB="0"/>
                </a:tc>
                <a:extLst>
                  <a:ext uri="{0D108BD9-81ED-4DB2-BD59-A6C34878D82A}">
                    <a16:rowId xmlns:a16="http://schemas.microsoft.com/office/drawing/2014/main" val="16974216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719BC37-361A-47DC-98CB-65045D2DB745}"/>
              </a:ext>
            </a:extLst>
          </p:cNvPr>
          <p:cNvSpPr/>
          <p:nvPr/>
        </p:nvSpPr>
        <p:spPr>
          <a:xfrm rot="19608613">
            <a:off x="6572386" y="1906022"/>
            <a:ext cx="850900" cy="1562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FD6667-022D-48DA-9B21-4E455AA26ED3}"/>
              </a:ext>
            </a:extLst>
          </p:cNvPr>
          <p:cNvSpPr/>
          <p:nvPr/>
        </p:nvSpPr>
        <p:spPr>
          <a:xfrm rot="16200000">
            <a:off x="3597686" y="2155864"/>
            <a:ext cx="1007086" cy="777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32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0" y="-7049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Sub-national 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Elimination Progress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043" y="712200"/>
            <a:ext cx="2866083" cy="24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55900" y="847800"/>
            <a:ext cx="4690200" cy="4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✓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2008, dedicated malaria elimination efforts in Tafea province:</a:t>
            </a:r>
            <a:endParaRPr sz="1600" dirty="0"/>
          </a:p>
          <a:p>
            <a: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 coverage of all malaria interventions</a:t>
            </a:r>
            <a:endParaRPr sz="1600" dirty="0"/>
          </a:p>
          <a:p>
            <a: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surveillance, case finding and case investigation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</a:pPr>
            <a:r>
              <a:rPr lang="en" sz="1400" dirty="0"/>
              <a:t>Strong provincial &amp; community engagement</a:t>
            </a:r>
            <a:endParaRPr sz="1400" dirty="0"/>
          </a:p>
          <a:p>
            <a: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staff (Malaria Elimination Officers) </a:t>
            </a:r>
            <a:endParaRPr sz="1600" dirty="0"/>
          </a:p>
          <a:p>
            <a: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attention to program management, M&amp;E, reporting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✓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possible by significant funding from donors </a:t>
            </a:r>
            <a:endParaRPr sz="1600" dirty="0"/>
          </a:p>
          <a:p>
            <a: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✓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support from WHO and academia</a:t>
            </a:r>
            <a:endParaRPr sz="1600" dirty="0"/>
          </a:p>
          <a:p>
            <a: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✓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locally acquired cases in Tafea since 2014</a:t>
            </a:r>
            <a:endParaRPr sz="1600" dirty="0"/>
          </a:p>
          <a:p>
            <a: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✓"/>
            </a:pPr>
            <a:r>
              <a:rPr lang="en" sz="1600" dirty="0"/>
              <a:t>Sub-national m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alaria-free status declared in Tafea province in Nov 2017 </a:t>
            </a:r>
            <a:endParaRPr sz="1600" dirty="0"/>
          </a:p>
          <a:p>
            <a:pPr marL="59055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335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256B0-A928-429D-B54B-EFE594CA15F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233" y="3268136"/>
            <a:ext cx="4091113" cy="1849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0" y="-7049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</a:t>
            </a:r>
            <a:r>
              <a:rPr lang="en-AU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rogress – Malaria Diagnosis and Treatment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747227"/>
            <a:ext cx="5312100" cy="4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2009, major shift </a:t>
            </a:r>
            <a:r>
              <a:rPr lang="en-A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malaria treatment policy</a:t>
            </a:r>
            <a:endParaRPr sz="16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Malaria rapid diagnostic tests (RDT</a:t>
            </a:r>
            <a:r>
              <a:rPr lang="en-A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" sz="1600" dirty="0"/>
              <a:t>&amp;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Artemesinin</a:t>
            </a:r>
            <a:r>
              <a:rPr lang="en-A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Combination Therapy (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ACTs) </a:t>
            </a:r>
            <a:r>
              <a:rPr lang="en-AU" sz="1600" dirty="0"/>
              <a:t>introduced to all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facilities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A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Helped to reduce malaria transmission and morbidity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600" dirty="0">
                <a:solidFill>
                  <a:schemeClr val="dk1"/>
                </a:solidFill>
              </a:rPr>
              <a:t>Relapsing cases of </a:t>
            </a:r>
            <a:r>
              <a:rPr lang="en" sz="1600" i="1" dirty="0">
                <a:solidFill>
                  <a:schemeClr val="dk1"/>
                </a:solidFill>
              </a:rPr>
              <a:t>vivax</a:t>
            </a:r>
            <a:r>
              <a:rPr lang="en" sz="1600" dirty="0">
                <a:solidFill>
                  <a:schemeClr val="dk1"/>
                </a:solidFill>
              </a:rPr>
              <a:t>-malaria a major obstacle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AU" sz="1600" dirty="0">
                <a:solidFill>
                  <a:schemeClr val="dk1"/>
                </a:solidFill>
              </a:rPr>
              <a:t>Primaquine used but ensuring safe and effective use is very difficult in Vanuatu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AU" sz="1600" dirty="0">
                <a:solidFill>
                  <a:schemeClr val="dk1"/>
                </a:solidFill>
              </a:rPr>
              <a:t>However, cases continue to fall and elimination has been achieved in </a:t>
            </a:r>
            <a:r>
              <a:rPr lang="en-AU" sz="1600" dirty="0" err="1">
                <a:solidFill>
                  <a:schemeClr val="dk1"/>
                </a:solidFill>
              </a:rPr>
              <a:t>Tafea</a:t>
            </a:r>
            <a:r>
              <a:rPr lang="en-AU" sz="1600" dirty="0">
                <a:solidFill>
                  <a:schemeClr val="dk1"/>
                </a:solidFill>
              </a:rPr>
              <a:t> Province and other islands despite limited use of primaquine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684" y="3303764"/>
            <a:ext cx="1952491" cy="146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262" y="2584552"/>
            <a:ext cx="1561845" cy="47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093" y="826934"/>
            <a:ext cx="3740980" cy="157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085" y="3303764"/>
            <a:ext cx="1182913" cy="145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0" y="-7049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</a:t>
            </a: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rogress – Surveillance and </a:t>
            </a: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ase-</a:t>
            </a:r>
            <a:r>
              <a:rPr lang="en-AU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racking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290275" y="926169"/>
            <a:ext cx="4763170" cy="4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Malaria </a:t>
            </a:r>
            <a:r>
              <a:rPr lang="en" sz="1600" dirty="0"/>
              <a:t>information system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integrated </a:t>
            </a:r>
            <a:r>
              <a:rPr lang="en" sz="1600" dirty="0"/>
              <a:t>into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national </a:t>
            </a:r>
            <a:r>
              <a:rPr lang="en" sz="1600" dirty="0"/>
              <a:t>h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ealth </a:t>
            </a:r>
            <a:r>
              <a:rPr lang="en" sz="1600" dirty="0"/>
              <a:t>i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nformation </a:t>
            </a:r>
            <a:r>
              <a:rPr lang="en" sz="1600" dirty="0"/>
              <a:t>s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ystems (DHIS2)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A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 investigation</a:t>
            </a:r>
            <a:r>
              <a:rPr lang="en-A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reactive case-detection and response </a:t>
            </a:r>
            <a:r>
              <a:rPr lang="en-A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currently being rolled out to all provinces (DHIS2 tracker pilot in progress)</a:t>
            </a:r>
            <a:endParaRPr sz="16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30200">
              <a:buSzPts val="1600"/>
              <a:buFont typeface="Arial"/>
              <a:buChar char="●"/>
            </a:pPr>
            <a:r>
              <a:rPr lang="en-US" sz="1600" dirty="0"/>
              <a:t>Surveillance given strong priority - including  in elimination areas to detect any resurgence</a:t>
            </a:r>
          </a:p>
          <a:p>
            <a:pPr marL="127000">
              <a:buSzPts val="1600"/>
            </a:pPr>
            <a:endParaRPr lang="en-US"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emphasis on M&amp;E and programme management has guided all control and elimination activities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1250" y="3322677"/>
            <a:ext cx="2384275" cy="14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875" y="3676948"/>
            <a:ext cx="2568052" cy="140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225" y="812762"/>
            <a:ext cx="2785306" cy="23759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7DD4D4-AF2C-496C-803B-DAD699652649}"/>
              </a:ext>
            </a:extLst>
          </p:cNvPr>
          <p:cNvSpPr/>
          <p:nvPr/>
        </p:nvSpPr>
        <p:spPr>
          <a:xfrm>
            <a:off x="287076" y="4786669"/>
            <a:ext cx="24140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/>
              <a:t>M&amp;E: monitoring and evaluation</a:t>
            </a:r>
            <a:endParaRPr lang="en-AU" sz="105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Progress - Vector Control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75" y="744901"/>
            <a:ext cx="4419625" cy="252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924" y="2636091"/>
            <a:ext cx="4345701" cy="24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4660249" y="883448"/>
            <a:ext cx="4405299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en-AU" sz="1500" b="1" i="0" strike="noStrike" cap="none" dirty="0">
                <a:latin typeface="Arial"/>
                <a:ea typeface="Arial"/>
                <a:cs typeface="Arial"/>
                <a:sym typeface="Arial"/>
              </a:rPr>
              <a:t>From 2010 – 2016: 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AU" sz="1500" b="0" i="0" strike="noStrike" cap="none" dirty="0">
                <a:latin typeface="Arial"/>
                <a:ea typeface="Arial"/>
                <a:cs typeface="Arial"/>
                <a:sym typeface="Arial"/>
              </a:rPr>
              <a:t>Long-lasting insecticide net (LLIN) distribution strategy of </a:t>
            </a:r>
            <a:r>
              <a:rPr lang="en-AU" sz="1500" b="1" i="0" strike="noStrike" cap="none" dirty="0">
                <a:latin typeface="Arial"/>
                <a:ea typeface="Arial"/>
                <a:cs typeface="Arial"/>
                <a:sym typeface="Arial"/>
              </a:rPr>
              <a:t>universal coverage</a:t>
            </a:r>
            <a:endParaRPr sz="1500" b="1" i="0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 b="0" i="0" strike="noStrike" cap="none" dirty="0">
                <a:latin typeface="Arial"/>
                <a:ea typeface="Arial"/>
                <a:cs typeface="Arial"/>
                <a:sym typeface="Arial"/>
              </a:rPr>
              <a:t>Over 600,000 LLINs distributed</a:t>
            </a:r>
            <a:endParaRPr sz="1500" dirty="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 dirty="0"/>
              <a:t>High </a:t>
            </a:r>
            <a:r>
              <a:rPr lang="en-AU" sz="1500" dirty="0"/>
              <a:t>LLIN </a:t>
            </a:r>
            <a:r>
              <a:rPr lang="en" sz="1500" dirty="0"/>
              <a:t>coverage levels</a:t>
            </a:r>
            <a:endParaRPr sz="1500" dirty="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AU" sz="1500" b="0" i="0" strike="noStrike" cap="none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500" b="0" i="0" strike="noStrike" cap="none" dirty="0">
                <a:latin typeface="Arial"/>
                <a:ea typeface="Arial"/>
                <a:cs typeface="Arial"/>
                <a:sym typeface="Arial"/>
              </a:rPr>
              <a:t>elatively high </a:t>
            </a:r>
            <a:r>
              <a:rPr lang="en-AU" sz="1500" b="0" i="0" strike="noStrike" cap="none" dirty="0">
                <a:latin typeface="Arial"/>
                <a:ea typeface="Arial"/>
                <a:cs typeface="Arial"/>
                <a:sym typeface="Arial"/>
              </a:rPr>
              <a:t>LLIN usage (</a:t>
            </a:r>
            <a:r>
              <a:rPr lang="en" sz="1500" b="0" i="0" strike="noStrike" cap="none" dirty="0">
                <a:latin typeface="Arial"/>
                <a:ea typeface="Arial"/>
                <a:cs typeface="Arial"/>
                <a:sym typeface="Arial"/>
              </a:rPr>
              <a:t>68.9%)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52375" y="3268344"/>
            <a:ext cx="41670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en-AU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2017: 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AU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LLIN d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istribution strategy </a:t>
            </a:r>
            <a:r>
              <a:rPr lang="en" sz="15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shifted to </a:t>
            </a:r>
            <a:r>
              <a:rPr lang="en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targeted coverage </a:t>
            </a:r>
            <a:r>
              <a:rPr lang="en-AU" sz="15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limited resources </a:t>
            </a:r>
            <a:r>
              <a:rPr lang="en-AU" sz="150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risky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endParaRPr lang="en-AU" sz="1500" b="1" dirty="0"/>
          </a:p>
          <a:p>
            <a:pPr marL="133350">
              <a:buSzPts val="1500"/>
            </a:pPr>
            <a:r>
              <a:rPr lang="en-AU" sz="1500" b="1" dirty="0"/>
              <a:t>BUT </a:t>
            </a:r>
            <a:r>
              <a:rPr lang="en-US" sz="1500" dirty="0"/>
              <a:t>no full LLIN survey since 2013</a:t>
            </a:r>
            <a:r>
              <a:rPr lang="en-AU" sz="1500" dirty="0"/>
              <a:t> – planned for Q1/2020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8487850" y="3268350"/>
            <a:ext cx="148800" cy="479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4C2F4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8042950" y="2814300"/>
            <a:ext cx="10386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Volcano response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0" y="-7049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3000" dirty="0">
                <a:latin typeface="Calibri"/>
                <a:ea typeface="Calibri"/>
                <a:cs typeface="Calibri"/>
                <a:sym typeface="Calibri"/>
              </a:rPr>
              <a:t>Challenges/Opportunities - e</a:t>
            </a: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volving </a:t>
            </a:r>
            <a:r>
              <a:rPr lang="en-AU" sz="3000" dirty="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ealth </a:t>
            </a:r>
            <a:r>
              <a:rPr lang="en-AU" sz="3000" dirty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ector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66750" y="791425"/>
            <a:ext cx="54327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en" sz="1600" dirty="0"/>
              <a:t>Government, MOH &amp; donor priorities are now focused more on health system strengthening.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en" sz="1600" dirty="0"/>
              <a:t>Includes more integrated approaches to:</a:t>
            </a:r>
            <a:endParaRPr sz="1600" dirty="0"/>
          </a:p>
          <a:p>
            <a: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Public health policy</a:t>
            </a:r>
            <a:endParaRPr sz="1600" dirty="0"/>
          </a:p>
          <a:p>
            <a: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Financial &amp; operational planning</a:t>
            </a:r>
            <a:endParaRPr sz="1600" dirty="0"/>
          </a:p>
          <a:p>
            <a: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Workforce development at all levels</a:t>
            </a:r>
            <a:endParaRPr sz="1600" dirty="0"/>
          </a:p>
          <a:p>
            <a: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New role delineation policy clearly defines roles of health staff at all levels </a:t>
            </a:r>
            <a:endParaRPr sz="1600" dirty="0"/>
          </a:p>
          <a:p>
            <a: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Disease surveillance &amp; disease control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en" sz="1600" dirty="0"/>
              <a:t>Traditionally “verticalized” disease programs  must adapt to fit this new model</a:t>
            </a:r>
            <a:endParaRPr sz="1600" dirty="0"/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363" y="837700"/>
            <a:ext cx="2316625" cy="19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75" y="2958476"/>
            <a:ext cx="2373401" cy="2083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o">
  <a:themeElements>
    <a:clrScheme name="Custom 4">
      <a:dk1>
        <a:srgbClr val="000000"/>
      </a:dk1>
      <a:lt1>
        <a:srgbClr val="FFFFFF"/>
      </a:lt1>
      <a:dk2>
        <a:srgbClr val="D8D8D8"/>
      </a:dk2>
      <a:lt2>
        <a:srgbClr val="B2B2B2"/>
      </a:lt2>
      <a:accent1>
        <a:srgbClr val="006600"/>
      </a:accent1>
      <a:accent2>
        <a:srgbClr val="C0D192"/>
      </a:accent2>
      <a:accent3>
        <a:srgbClr val="FFFFFF"/>
      </a:accent3>
      <a:accent4>
        <a:srgbClr val="000000"/>
      </a:accent4>
      <a:accent5>
        <a:srgbClr val="DEDEF3"/>
      </a:accent5>
      <a:accent6>
        <a:srgbClr val="CE1126"/>
      </a:accent6>
      <a:hlink>
        <a:srgbClr val="788DCC"/>
      </a:hlink>
      <a:folHlink>
        <a:srgbClr val="CE11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830</Words>
  <Application>Microsoft Office PowerPoint</Application>
  <PresentationFormat>On-screen Show (16:9)</PresentationFormat>
  <Paragraphs>177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Verdana</vt:lpstr>
      <vt:lpstr>Calibri</vt:lpstr>
      <vt:lpstr>Roboto</vt:lpstr>
      <vt:lpstr>Arial</vt:lpstr>
      <vt:lpstr>Noto Sans Symbols</vt:lpstr>
      <vt:lpstr>Lao</vt:lpstr>
      <vt:lpstr> MALARIA ELIMINATION IN VANUATU:                      current situation, challenges and opportunities  Len Tarivonda, Director of Public Health Ministry of Health Port Vila, Vanuatu</vt:lpstr>
      <vt:lpstr>Strategic Goals for 2015-2020</vt:lpstr>
      <vt:lpstr>National Progress</vt:lpstr>
      <vt:lpstr>Provincial Progress</vt:lpstr>
      <vt:lpstr>Sub-national Elimination Progress</vt:lpstr>
      <vt:lpstr>National Progress – Malaria Diagnosis and Treatment</vt:lpstr>
      <vt:lpstr>National Progress – Surveillance and Case-Based Tracking</vt:lpstr>
      <vt:lpstr>National Progress - Vector Control</vt:lpstr>
      <vt:lpstr>Challenges/Opportunities - evolving health sector</vt:lpstr>
      <vt:lpstr>Challenges/Opportunities – decreased funds 2018-2020</vt:lpstr>
      <vt:lpstr>Challenges/Opportunities – additional support expected</vt:lpstr>
      <vt:lpstr>Challenges/Opportunities – additional support expected</vt:lpstr>
      <vt:lpstr>Key needs to enable elimination</vt:lpstr>
      <vt:lpstr>Acknowledgements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MALARIA ELIMINATION CROSSROADS IN VANUATU   Len Tarivonda, Director of Public Health Ministry of Health Port Vila, Vanuatu</dc:title>
  <dc:creator>Lasse Skafte Vestergaard</dc:creator>
  <cp:lastModifiedBy>Richard</cp:lastModifiedBy>
  <cp:revision>28</cp:revision>
  <cp:lastPrinted>2019-08-21T23:13:23Z</cp:lastPrinted>
  <dcterms:modified xsi:type="dcterms:W3CDTF">2019-08-27T06:52:34Z</dcterms:modified>
</cp:coreProperties>
</file>