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19296" y="85814"/>
            <a:ext cx="10782006" cy="6707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715009" y="2518410"/>
            <a:ext cx="3182620" cy="1935480"/>
          </a:xfrm>
          <a:custGeom>
            <a:avLst/>
            <a:gdLst/>
            <a:ahLst/>
            <a:cxnLst/>
            <a:rect l="l" t="t" r="r" b="b"/>
            <a:pathLst>
              <a:path w="3182620" h="1935479">
                <a:moveTo>
                  <a:pt x="0" y="322579"/>
                </a:moveTo>
                <a:lnTo>
                  <a:pt x="3497" y="274905"/>
                </a:lnTo>
                <a:lnTo>
                  <a:pt x="13657" y="229405"/>
                </a:lnTo>
                <a:lnTo>
                  <a:pt x="29981" y="186577"/>
                </a:lnTo>
                <a:lnTo>
                  <a:pt x="51969" y="146920"/>
                </a:lnTo>
                <a:lnTo>
                  <a:pt x="79123" y="110933"/>
                </a:lnTo>
                <a:lnTo>
                  <a:pt x="110943" y="79114"/>
                </a:lnTo>
                <a:lnTo>
                  <a:pt x="146931" y="51963"/>
                </a:lnTo>
                <a:lnTo>
                  <a:pt x="186588" y="29977"/>
                </a:lnTo>
                <a:lnTo>
                  <a:pt x="229414" y="13655"/>
                </a:lnTo>
                <a:lnTo>
                  <a:pt x="274911" y="3497"/>
                </a:lnTo>
                <a:lnTo>
                  <a:pt x="322580" y="0"/>
                </a:lnTo>
                <a:lnTo>
                  <a:pt x="2860040" y="0"/>
                </a:lnTo>
                <a:lnTo>
                  <a:pt x="2907714" y="3497"/>
                </a:lnTo>
                <a:lnTo>
                  <a:pt x="2953214" y="13655"/>
                </a:lnTo>
                <a:lnTo>
                  <a:pt x="2996042" y="29977"/>
                </a:lnTo>
                <a:lnTo>
                  <a:pt x="3035699" y="51963"/>
                </a:lnTo>
                <a:lnTo>
                  <a:pt x="3071686" y="79114"/>
                </a:lnTo>
                <a:lnTo>
                  <a:pt x="3103505" y="110933"/>
                </a:lnTo>
                <a:lnTo>
                  <a:pt x="3130656" y="146920"/>
                </a:lnTo>
                <a:lnTo>
                  <a:pt x="3152642" y="186577"/>
                </a:lnTo>
                <a:lnTo>
                  <a:pt x="3168964" y="229405"/>
                </a:lnTo>
                <a:lnTo>
                  <a:pt x="3179122" y="274905"/>
                </a:lnTo>
                <a:lnTo>
                  <a:pt x="3182619" y="322579"/>
                </a:lnTo>
                <a:lnTo>
                  <a:pt x="3182619" y="1612900"/>
                </a:lnTo>
                <a:lnTo>
                  <a:pt x="3179122" y="1660574"/>
                </a:lnTo>
                <a:lnTo>
                  <a:pt x="3168964" y="1706074"/>
                </a:lnTo>
                <a:lnTo>
                  <a:pt x="3152642" y="1748902"/>
                </a:lnTo>
                <a:lnTo>
                  <a:pt x="3130656" y="1788559"/>
                </a:lnTo>
                <a:lnTo>
                  <a:pt x="3103505" y="1824546"/>
                </a:lnTo>
                <a:lnTo>
                  <a:pt x="3071686" y="1856365"/>
                </a:lnTo>
                <a:lnTo>
                  <a:pt x="3035699" y="1883516"/>
                </a:lnTo>
                <a:lnTo>
                  <a:pt x="2996042" y="1905502"/>
                </a:lnTo>
                <a:lnTo>
                  <a:pt x="2953214" y="1921824"/>
                </a:lnTo>
                <a:lnTo>
                  <a:pt x="2907714" y="1931982"/>
                </a:lnTo>
                <a:lnTo>
                  <a:pt x="2860040" y="1935479"/>
                </a:lnTo>
                <a:lnTo>
                  <a:pt x="322580" y="1935479"/>
                </a:lnTo>
                <a:lnTo>
                  <a:pt x="274911" y="1931982"/>
                </a:lnTo>
                <a:lnTo>
                  <a:pt x="229414" y="1921824"/>
                </a:lnTo>
                <a:lnTo>
                  <a:pt x="186588" y="1905502"/>
                </a:lnTo>
                <a:lnTo>
                  <a:pt x="146931" y="1883516"/>
                </a:lnTo>
                <a:lnTo>
                  <a:pt x="110943" y="1856365"/>
                </a:lnTo>
                <a:lnTo>
                  <a:pt x="79123" y="1824546"/>
                </a:lnTo>
                <a:lnTo>
                  <a:pt x="51969" y="1788559"/>
                </a:lnTo>
                <a:lnTo>
                  <a:pt x="29981" y="1748902"/>
                </a:lnTo>
                <a:lnTo>
                  <a:pt x="13657" y="1706074"/>
                </a:lnTo>
                <a:lnTo>
                  <a:pt x="3497" y="1660574"/>
                </a:lnTo>
                <a:lnTo>
                  <a:pt x="0" y="1612900"/>
                </a:lnTo>
                <a:lnTo>
                  <a:pt x="0" y="322579"/>
                </a:lnTo>
                <a:close/>
              </a:path>
            </a:pathLst>
          </a:custGeom>
          <a:ln w="5841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077970" y="2518410"/>
            <a:ext cx="3581400" cy="1935480"/>
          </a:xfrm>
          <a:custGeom>
            <a:avLst/>
            <a:gdLst/>
            <a:ahLst/>
            <a:cxnLst/>
            <a:rect l="l" t="t" r="r" b="b"/>
            <a:pathLst>
              <a:path w="3581400" h="1935479">
                <a:moveTo>
                  <a:pt x="0" y="322579"/>
                </a:moveTo>
                <a:lnTo>
                  <a:pt x="3497" y="274905"/>
                </a:lnTo>
                <a:lnTo>
                  <a:pt x="13655" y="229405"/>
                </a:lnTo>
                <a:lnTo>
                  <a:pt x="29977" y="186577"/>
                </a:lnTo>
                <a:lnTo>
                  <a:pt x="51963" y="146920"/>
                </a:lnTo>
                <a:lnTo>
                  <a:pt x="79114" y="110933"/>
                </a:lnTo>
                <a:lnTo>
                  <a:pt x="110933" y="79114"/>
                </a:lnTo>
                <a:lnTo>
                  <a:pt x="146920" y="51963"/>
                </a:lnTo>
                <a:lnTo>
                  <a:pt x="186577" y="29977"/>
                </a:lnTo>
                <a:lnTo>
                  <a:pt x="229405" y="13655"/>
                </a:lnTo>
                <a:lnTo>
                  <a:pt x="274905" y="3497"/>
                </a:lnTo>
                <a:lnTo>
                  <a:pt x="322579" y="0"/>
                </a:lnTo>
                <a:lnTo>
                  <a:pt x="3258820" y="0"/>
                </a:lnTo>
                <a:lnTo>
                  <a:pt x="3306494" y="3497"/>
                </a:lnTo>
                <a:lnTo>
                  <a:pt x="3351994" y="13655"/>
                </a:lnTo>
                <a:lnTo>
                  <a:pt x="3394822" y="29977"/>
                </a:lnTo>
                <a:lnTo>
                  <a:pt x="3434479" y="51963"/>
                </a:lnTo>
                <a:lnTo>
                  <a:pt x="3470466" y="79114"/>
                </a:lnTo>
                <a:lnTo>
                  <a:pt x="3502285" y="110933"/>
                </a:lnTo>
                <a:lnTo>
                  <a:pt x="3529436" y="146920"/>
                </a:lnTo>
                <a:lnTo>
                  <a:pt x="3551422" y="186577"/>
                </a:lnTo>
                <a:lnTo>
                  <a:pt x="3567744" y="229405"/>
                </a:lnTo>
                <a:lnTo>
                  <a:pt x="3577902" y="274905"/>
                </a:lnTo>
                <a:lnTo>
                  <a:pt x="3581400" y="322579"/>
                </a:lnTo>
                <a:lnTo>
                  <a:pt x="3581400" y="1612900"/>
                </a:lnTo>
                <a:lnTo>
                  <a:pt x="3577902" y="1660574"/>
                </a:lnTo>
                <a:lnTo>
                  <a:pt x="3567744" y="1706074"/>
                </a:lnTo>
                <a:lnTo>
                  <a:pt x="3551422" y="1748902"/>
                </a:lnTo>
                <a:lnTo>
                  <a:pt x="3529436" y="1788559"/>
                </a:lnTo>
                <a:lnTo>
                  <a:pt x="3502285" y="1824546"/>
                </a:lnTo>
                <a:lnTo>
                  <a:pt x="3470466" y="1856365"/>
                </a:lnTo>
                <a:lnTo>
                  <a:pt x="3434479" y="1883516"/>
                </a:lnTo>
                <a:lnTo>
                  <a:pt x="3394822" y="1905502"/>
                </a:lnTo>
                <a:lnTo>
                  <a:pt x="3351994" y="1921824"/>
                </a:lnTo>
                <a:lnTo>
                  <a:pt x="3306494" y="1931982"/>
                </a:lnTo>
                <a:lnTo>
                  <a:pt x="3258820" y="1935479"/>
                </a:lnTo>
                <a:lnTo>
                  <a:pt x="322579" y="1935479"/>
                </a:lnTo>
                <a:lnTo>
                  <a:pt x="274905" y="1931982"/>
                </a:lnTo>
                <a:lnTo>
                  <a:pt x="229405" y="1921824"/>
                </a:lnTo>
                <a:lnTo>
                  <a:pt x="186577" y="1905502"/>
                </a:lnTo>
                <a:lnTo>
                  <a:pt x="146920" y="1883516"/>
                </a:lnTo>
                <a:lnTo>
                  <a:pt x="110933" y="1856365"/>
                </a:lnTo>
                <a:lnTo>
                  <a:pt x="79114" y="1824546"/>
                </a:lnTo>
                <a:lnTo>
                  <a:pt x="51963" y="1788559"/>
                </a:lnTo>
                <a:lnTo>
                  <a:pt x="29977" y="1748902"/>
                </a:lnTo>
                <a:lnTo>
                  <a:pt x="13655" y="1706074"/>
                </a:lnTo>
                <a:lnTo>
                  <a:pt x="3497" y="1660574"/>
                </a:lnTo>
                <a:lnTo>
                  <a:pt x="0" y="1612900"/>
                </a:lnTo>
                <a:lnTo>
                  <a:pt x="0" y="322579"/>
                </a:lnTo>
                <a:close/>
              </a:path>
            </a:pathLst>
          </a:custGeom>
          <a:ln w="5841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758430" y="2518410"/>
            <a:ext cx="3721100" cy="1935480"/>
          </a:xfrm>
          <a:custGeom>
            <a:avLst/>
            <a:gdLst/>
            <a:ahLst/>
            <a:cxnLst/>
            <a:rect l="l" t="t" r="r" b="b"/>
            <a:pathLst>
              <a:path w="3721100" h="1935479">
                <a:moveTo>
                  <a:pt x="0" y="322579"/>
                </a:moveTo>
                <a:lnTo>
                  <a:pt x="3497" y="274905"/>
                </a:lnTo>
                <a:lnTo>
                  <a:pt x="13655" y="229405"/>
                </a:lnTo>
                <a:lnTo>
                  <a:pt x="29977" y="186577"/>
                </a:lnTo>
                <a:lnTo>
                  <a:pt x="51963" y="146920"/>
                </a:lnTo>
                <a:lnTo>
                  <a:pt x="79114" y="110933"/>
                </a:lnTo>
                <a:lnTo>
                  <a:pt x="110933" y="79114"/>
                </a:lnTo>
                <a:lnTo>
                  <a:pt x="146920" y="51963"/>
                </a:lnTo>
                <a:lnTo>
                  <a:pt x="186577" y="29977"/>
                </a:lnTo>
                <a:lnTo>
                  <a:pt x="229405" y="13655"/>
                </a:lnTo>
                <a:lnTo>
                  <a:pt x="274905" y="3497"/>
                </a:lnTo>
                <a:lnTo>
                  <a:pt x="322579" y="0"/>
                </a:lnTo>
                <a:lnTo>
                  <a:pt x="3398520" y="0"/>
                </a:lnTo>
                <a:lnTo>
                  <a:pt x="3446194" y="3497"/>
                </a:lnTo>
                <a:lnTo>
                  <a:pt x="3491694" y="13655"/>
                </a:lnTo>
                <a:lnTo>
                  <a:pt x="3534522" y="29977"/>
                </a:lnTo>
                <a:lnTo>
                  <a:pt x="3574179" y="51963"/>
                </a:lnTo>
                <a:lnTo>
                  <a:pt x="3610166" y="79114"/>
                </a:lnTo>
                <a:lnTo>
                  <a:pt x="3641985" y="110933"/>
                </a:lnTo>
                <a:lnTo>
                  <a:pt x="3669136" y="146920"/>
                </a:lnTo>
                <a:lnTo>
                  <a:pt x="3691122" y="186577"/>
                </a:lnTo>
                <a:lnTo>
                  <a:pt x="3707444" y="229405"/>
                </a:lnTo>
                <a:lnTo>
                  <a:pt x="3717602" y="274905"/>
                </a:lnTo>
                <a:lnTo>
                  <a:pt x="3721100" y="322579"/>
                </a:lnTo>
                <a:lnTo>
                  <a:pt x="3721100" y="1612900"/>
                </a:lnTo>
                <a:lnTo>
                  <a:pt x="3717602" y="1660574"/>
                </a:lnTo>
                <a:lnTo>
                  <a:pt x="3707444" y="1706074"/>
                </a:lnTo>
                <a:lnTo>
                  <a:pt x="3691122" y="1748902"/>
                </a:lnTo>
                <a:lnTo>
                  <a:pt x="3669136" y="1788559"/>
                </a:lnTo>
                <a:lnTo>
                  <a:pt x="3641985" y="1824546"/>
                </a:lnTo>
                <a:lnTo>
                  <a:pt x="3610166" y="1856365"/>
                </a:lnTo>
                <a:lnTo>
                  <a:pt x="3574179" y="1883516"/>
                </a:lnTo>
                <a:lnTo>
                  <a:pt x="3534522" y="1905502"/>
                </a:lnTo>
                <a:lnTo>
                  <a:pt x="3491694" y="1921824"/>
                </a:lnTo>
                <a:lnTo>
                  <a:pt x="3446194" y="1931982"/>
                </a:lnTo>
                <a:lnTo>
                  <a:pt x="3398520" y="1935479"/>
                </a:lnTo>
                <a:lnTo>
                  <a:pt x="322579" y="1935479"/>
                </a:lnTo>
                <a:lnTo>
                  <a:pt x="274905" y="1931982"/>
                </a:lnTo>
                <a:lnTo>
                  <a:pt x="229405" y="1921824"/>
                </a:lnTo>
                <a:lnTo>
                  <a:pt x="186577" y="1905502"/>
                </a:lnTo>
                <a:lnTo>
                  <a:pt x="146920" y="1883516"/>
                </a:lnTo>
                <a:lnTo>
                  <a:pt x="110933" y="1856365"/>
                </a:lnTo>
                <a:lnTo>
                  <a:pt x="79114" y="1824546"/>
                </a:lnTo>
                <a:lnTo>
                  <a:pt x="51963" y="1788559"/>
                </a:lnTo>
                <a:lnTo>
                  <a:pt x="29977" y="1748902"/>
                </a:lnTo>
                <a:lnTo>
                  <a:pt x="13655" y="1706074"/>
                </a:lnTo>
                <a:lnTo>
                  <a:pt x="3497" y="1660574"/>
                </a:lnTo>
                <a:lnTo>
                  <a:pt x="0" y="1612900"/>
                </a:lnTo>
                <a:lnTo>
                  <a:pt x="0" y="322579"/>
                </a:lnTo>
                <a:close/>
              </a:path>
            </a:pathLst>
          </a:custGeom>
          <a:ln w="5841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3881120" y="3759225"/>
            <a:ext cx="2185670" cy="1075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4076700" y="3954779"/>
            <a:ext cx="1607820" cy="497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7645400" y="2641650"/>
            <a:ext cx="2185670" cy="1078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7840980" y="2837179"/>
            <a:ext cx="1607820" cy="50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596119" y="2641650"/>
            <a:ext cx="2185670" cy="1078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791700" y="2837179"/>
            <a:ext cx="1607820" cy="50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39800" y="2641650"/>
            <a:ext cx="2185670" cy="1078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1135380" y="2837179"/>
            <a:ext cx="1607820" cy="50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2270" y="639699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600" y="-20955"/>
            <a:ext cx="8509635" cy="879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100" y="1515173"/>
            <a:ext cx="8206105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1.png"/><Relationship Id="rId4" Type="http://schemas.openxmlformats.org/officeDocument/2006/relationships/image" Target="../media/image8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3.png"/><Relationship Id="rId4" Type="http://schemas.openxmlformats.org/officeDocument/2006/relationships/image" Target="../media/image84.jpg"/><Relationship Id="rId5" Type="http://schemas.openxmlformats.org/officeDocument/2006/relationships/image" Target="../media/image85.png"/><Relationship Id="rId6" Type="http://schemas.openxmlformats.org/officeDocument/2006/relationships/image" Target="../media/image8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7.jpg"/><Relationship Id="rId4" Type="http://schemas.openxmlformats.org/officeDocument/2006/relationships/image" Target="../media/image88.png"/><Relationship Id="rId5" Type="http://schemas.openxmlformats.org/officeDocument/2006/relationships/image" Target="../media/image89.jpg"/><Relationship Id="rId6" Type="http://schemas.openxmlformats.org/officeDocument/2006/relationships/image" Target="../media/image90.png"/><Relationship Id="rId7" Type="http://schemas.openxmlformats.org/officeDocument/2006/relationships/image" Target="../media/image9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Relationship Id="rId19" Type="http://schemas.openxmlformats.org/officeDocument/2006/relationships/image" Target="../media/image113.png"/><Relationship Id="rId20" Type="http://schemas.openxmlformats.org/officeDocument/2006/relationships/image" Target="../media/image114.png"/><Relationship Id="rId21" Type="http://schemas.openxmlformats.org/officeDocument/2006/relationships/image" Target="../media/image115.png"/><Relationship Id="rId22" Type="http://schemas.openxmlformats.org/officeDocument/2006/relationships/image" Target="../media/image116.png"/><Relationship Id="rId23" Type="http://schemas.openxmlformats.org/officeDocument/2006/relationships/image" Target="../media/image117.png"/><Relationship Id="rId24" Type="http://schemas.openxmlformats.org/officeDocument/2006/relationships/image" Target="../media/image118.png"/><Relationship Id="rId25" Type="http://schemas.openxmlformats.org/officeDocument/2006/relationships/image" Target="../media/image119.png"/><Relationship Id="rId26" Type="http://schemas.openxmlformats.org/officeDocument/2006/relationships/image" Target="../media/image120.png"/><Relationship Id="rId27" Type="http://schemas.openxmlformats.org/officeDocument/2006/relationships/image" Target="../media/image121.png"/><Relationship Id="rId28" Type="http://schemas.openxmlformats.org/officeDocument/2006/relationships/image" Target="../media/image122.png"/><Relationship Id="rId29" Type="http://schemas.openxmlformats.org/officeDocument/2006/relationships/image" Target="../media/image123.png"/><Relationship Id="rId30" Type="http://schemas.openxmlformats.org/officeDocument/2006/relationships/image" Target="../media/image12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25.jpg"/><Relationship Id="rId4" Type="http://schemas.openxmlformats.org/officeDocument/2006/relationships/image" Target="../media/image126.jpg"/><Relationship Id="rId5" Type="http://schemas.openxmlformats.org/officeDocument/2006/relationships/image" Target="../media/image127.png"/><Relationship Id="rId6" Type="http://schemas.openxmlformats.org/officeDocument/2006/relationships/image" Target="../media/image128.jpg"/><Relationship Id="rId7" Type="http://schemas.openxmlformats.org/officeDocument/2006/relationships/image" Target="../media/image129.jpg"/><Relationship Id="rId8" Type="http://schemas.openxmlformats.org/officeDocument/2006/relationships/image" Target="../media/image130.png"/><Relationship Id="rId9" Type="http://schemas.openxmlformats.org/officeDocument/2006/relationships/image" Target="../media/image131.jpg"/><Relationship Id="rId10" Type="http://schemas.openxmlformats.org/officeDocument/2006/relationships/image" Target="../media/image132.jpg"/><Relationship Id="rId11" Type="http://schemas.openxmlformats.org/officeDocument/2006/relationships/image" Target="../media/image133.png"/><Relationship Id="rId12" Type="http://schemas.openxmlformats.org/officeDocument/2006/relationships/image" Target="../media/image13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5.jpg"/><Relationship Id="rId4" Type="http://schemas.openxmlformats.org/officeDocument/2006/relationships/image" Target="../media/image136.png"/><Relationship Id="rId5" Type="http://schemas.openxmlformats.org/officeDocument/2006/relationships/image" Target="../media/image13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8.png"/><Relationship Id="rId4" Type="http://schemas.openxmlformats.org/officeDocument/2006/relationships/image" Target="../media/image139.jpg"/><Relationship Id="rId5" Type="http://schemas.openxmlformats.org/officeDocument/2006/relationships/image" Target="../media/image140.jpg"/><Relationship Id="rId6" Type="http://schemas.openxmlformats.org/officeDocument/2006/relationships/image" Target="../media/image141.jpg"/><Relationship Id="rId7" Type="http://schemas.openxmlformats.org/officeDocument/2006/relationships/image" Target="../media/image142.jpg"/><Relationship Id="rId8" Type="http://schemas.openxmlformats.org/officeDocument/2006/relationships/image" Target="../media/image143.jpg"/><Relationship Id="rId9" Type="http://schemas.openxmlformats.org/officeDocument/2006/relationships/image" Target="../media/image144.jpg"/><Relationship Id="rId10" Type="http://schemas.openxmlformats.org/officeDocument/2006/relationships/image" Target="../media/image145.jpg"/><Relationship Id="rId11" Type="http://schemas.openxmlformats.org/officeDocument/2006/relationships/image" Target="../media/image146.png"/><Relationship Id="rId12" Type="http://schemas.openxmlformats.org/officeDocument/2006/relationships/image" Target="../media/image147.jpg"/><Relationship Id="rId13" Type="http://schemas.openxmlformats.org/officeDocument/2006/relationships/image" Target="../media/image148.png"/><Relationship Id="rId14" Type="http://schemas.openxmlformats.org/officeDocument/2006/relationships/image" Target="../media/image149.png"/><Relationship Id="rId15" Type="http://schemas.openxmlformats.org/officeDocument/2006/relationships/image" Target="../media/image150.jpg"/><Relationship Id="rId16" Type="http://schemas.openxmlformats.org/officeDocument/2006/relationships/image" Target="../media/image151.png"/><Relationship Id="rId17" Type="http://schemas.openxmlformats.org/officeDocument/2006/relationships/image" Target="../media/image15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3.jpg"/><Relationship Id="rId4" Type="http://schemas.openxmlformats.org/officeDocument/2006/relationships/image" Target="../media/image154.jpg"/><Relationship Id="rId5" Type="http://schemas.openxmlformats.org/officeDocument/2006/relationships/image" Target="../media/image155.jpg"/><Relationship Id="rId6" Type="http://schemas.openxmlformats.org/officeDocument/2006/relationships/image" Target="../media/image156.jpg"/><Relationship Id="rId7" Type="http://schemas.openxmlformats.org/officeDocument/2006/relationships/image" Target="../media/image157.jpg"/><Relationship Id="rId8" Type="http://schemas.openxmlformats.org/officeDocument/2006/relationships/image" Target="../media/image158.jpg"/><Relationship Id="rId9" Type="http://schemas.openxmlformats.org/officeDocument/2006/relationships/image" Target="../media/image159.jpg"/><Relationship Id="rId10" Type="http://schemas.openxmlformats.org/officeDocument/2006/relationships/image" Target="../media/image160.jpg"/><Relationship Id="rId11" Type="http://schemas.openxmlformats.org/officeDocument/2006/relationships/image" Target="../media/image161.jpg"/><Relationship Id="rId12" Type="http://schemas.openxmlformats.org/officeDocument/2006/relationships/image" Target="../media/image16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3.png"/><Relationship Id="rId4" Type="http://schemas.openxmlformats.org/officeDocument/2006/relationships/image" Target="../media/image164.jpg"/><Relationship Id="rId5" Type="http://schemas.openxmlformats.org/officeDocument/2006/relationships/image" Target="../media/image165.png"/><Relationship Id="rId6" Type="http://schemas.openxmlformats.org/officeDocument/2006/relationships/image" Target="../media/image16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67.png"/><Relationship Id="rId4" Type="http://schemas.openxmlformats.org/officeDocument/2006/relationships/image" Target="../media/image168.jpg"/><Relationship Id="rId5" Type="http://schemas.openxmlformats.org/officeDocument/2006/relationships/image" Target="../media/image169.png"/><Relationship Id="rId6" Type="http://schemas.openxmlformats.org/officeDocument/2006/relationships/image" Target="../media/image170.jpg"/><Relationship Id="rId7" Type="http://schemas.openxmlformats.org/officeDocument/2006/relationships/image" Target="../media/image171.jpg"/><Relationship Id="rId8" Type="http://schemas.openxmlformats.org/officeDocument/2006/relationships/hyperlink" Target="http://www.ivcc.com/landscape-studies" TargetMode="External"/><Relationship Id="rId9" Type="http://schemas.openxmlformats.org/officeDocument/2006/relationships/image" Target="../media/image172.png"/><Relationship Id="rId10" Type="http://schemas.openxmlformats.org/officeDocument/2006/relationships/image" Target="../media/image173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4.jpg"/><Relationship Id="rId4" Type="http://schemas.openxmlformats.org/officeDocument/2006/relationships/image" Target="../media/image175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6.jpg"/><Relationship Id="rId4" Type="http://schemas.openxmlformats.org/officeDocument/2006/relationships/image" Target="../media/image175.png"/><Relationship Id="rId5" Type="http://schemas.openxmlformats.org/officeDocument/2006/relationships/image" Target="../media/image177.png"/><Relationship Id="rId6" Type="http://schemas.openxmlformats.org/officeDocument/2006/relationships/image" Target="../media/image17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9.png"/><Relationship Id="rId3" Type="http://schemas.openxmlformats.org/officeDocument/2006/relationships/image" Target="../media/image180.png"/><Relationship Id="rId4" Type="http://schemas.openxmlformats.org/officeDocument/2006/relationships/image" Target="../media/image181.png"/><Relationship Id="rId5" Type="http://schemas.openxmlformats.org/officeDocument/2006/relationships/image" Target="../media/image182.png"/><Relationship Id="rId6" Type="http://schemas.openxmlformats.org/officeDocument/2006/relationships/image" Target="../media/image183.png"/><Relationship Id="rId7" Type="http://schemas.openxmlformats.org/officeDocument/2006/relationships/image" Target="../media/image184.png"/><Relationship Id="rId8" Type="http://schemas.openxmlformats.org/officeDocument/2006/relationships/image" Target="../media/image185.png"/><Relationship Id="rId9" Type="http://schemas.openxmlformats.org/officeDocument/2006/relationships/image" Target="../media/image186.jpg"/><Relationship Id="rId10" Type="http://schemas.openxmlformats.org/officeDocument/2006/relationships/hyperlink" Target="http://www.pilgrimafrica.org/our-work/public-health/krmp/" TargetMode="External"/><Relationship Id="rId11" Type="http://schemas.openxmlformats.org/officeDocument/2006/relationships/image" Target="../media/image18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8.jpg"/><Relationship Id="rId3" Type="http://schemas.openxmlformats.org/officeDocument/2006/relationships/image" Target="../media/image189.png"/><Relationship Id="rId4" Type="http://schemas.openxmlformats.org/officeDocument/2006/relationships/image" Target="../media/image190.png"/><Relationship Id="rId5" Type="http://schemas.openxmlformats.org/officeDocument/2006/relationships/image" Target="../media/image191.png"/><Relationship Id="rId6" Type="http://schemas.openxmlformats.org/officeDocument/2006/relationships/image" Target="../media/image192.png"/><Relationship Id="rId7" Type="http://schemas.openxmlformats.org/officeDocument/2006/relationships/image" Target="../media/image193.png"/><Relationship Id="rId8" Type="http://schemas.openxmlformats.org/officeDocument/2006/relationships/image" Target="../media/image194.png"/><Relationship Id="rId9" Type="http://schemas.openxmlformats.org/officeDocument/2006/relationships/image" Target="../media/image19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jpg"/><Relationship Id="rId10" Type="http://schemas.openxmlformats.org/officeDocument/2006/relationships/image" Target="../media/image22.png"/><Relationship Id="rId11" Type="http://schemas.openxmlformats.org/officeDocument/2006/relationships/image" Target="../media/image23.jpg"/><Relationship Id="rId12" Type="http://schemas.openxmlformats.org/officeDocument/2006/relationships/image" Target="../media/image24.png"/><Relationship Id="rId13" Type="http://schemas.openxmlformats.org/officeDocument/2006/relationships/image" Target="../media/image2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6.png"/><Relationship Id="rId4" Type="http://schemas.openxmlformats.org/officeDocument/2006/relationships/image" Target="../media/image2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9.pn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png"/><Relationship Id="rId7" Type="http://schemas.openxmlformats.org/officeDocument/2006/relationships/image" Target="../media/image53.jpg"/><Relationship Id="rId8" Type="http://schemas.openxmlformats.org/officeDocument/2006/relationships/image" Target="../media/image54.jp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jpg"/><Relationship Id="rId13" Type="http://schemas.openxmlformats.org/officeDocument/2006/relationships/image" Target="../media/image59.jpg"/><Relationship Id="rId14" Type="http://schemas.openxmlformats.org/officeDocument/2006/relationships/image" Target="../media/image60.jpg"/><Relationship Id="rId15" Type="http://schemas.openxmlformats.org/officeDocument/2006/relationships/image" Target="../media/image4.png"/><Relationship Id="rId16" Type="http://schemas.openxmlformats.org/officeDocument/2006/relationships/image" Target="../media/image3.jpg"/><Relationship Id="rId17" Type="http://schemas.openxmlformats.org/officeDocument/2006/relationships/image" Target="../media/image61.jpg"/><Relationship Id="rId18" Type="http://schemas.openxmlformats.org/officeDocument/2006/relationships/image" Target="../media/image62.jpg"/><Relationship Id="rId19" Type="http://schemas.openxmlformats.org/officeDocument/2006/relationships/image" Target="../media/image63.jpg"/><Relationship Id="rId20" Type="http://schemas.openxmlformats.org/officeDocument/2006/relationships/image" Target="../media/image64.jp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jpg"/><Relationship Id="rId25" Type="http://schemas.openxmlformats.org/officeDocument/2006/relationships/image" Target="../media/image69.png"/><Relationship Id="rId26" Type="http://schemas.openxmlformats.org/officeDocument/2006/relationships/image" Target="../media/image70.jpg"/><Relationship Id="rId27" Type="http://schemas.openxmlformats.org/officeDocument/2006/relationships/image" Target="../media/image71.png"/><Relationship Id="rId28" Type="http://schemas.openxmlformats.org/officeDocument/2006/relationships/image" Target="../media/image7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3.png"/><Relationship Id="rId4" Type="http://schemas.openxmlformats.org/officeDocument/2006/relationships/image" Target="../media/image74.jpg"/><Relationship Id="rId5" Type="http://schemas.openxmlformats.org/officeDocument/2006/relationships/image" Target="../media/image75.png"/><Relationship Id="rId6" Type="http://schemas.openxmlformats.org/officeDocument/2006/relationships/image" Target="../media/image76.jpg"/><Relationship Id="rId7" Type="http://schemas.openxmlformats.org/officeDocument/2006/relationships/image" Target="../media/image77.png"/><Relationship Id="rId8" Type="http://schemas.openxmlformats.org/officeDocument/2006/relationships/image" Target="../media/image78.jpg"/><Relationship Id="rId9" Type="http://schemas.openxmlformats.org/officeDocument/2006/relationships/image" Target="../media/image79.png"/><Relationship Id="rId10" Type="http://schemas.openxmlformats.org/officeDocument/2006/relationships/image" Target="../media/image8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270" y="6396990"/>
            <a:ext cx="7151370" cy="0"/>
          </a:xfrm>
          <a:custGeom>
            <a:avLst/>
            <a:gdLst/>
            <a:ahLst/>
            <a:cxnLst/>
            <a:rect l="l" t="t" r="r" b="b"/>
            <a:pathLst>
              <a:path w="7151370" h="0">
                <a:moveTo>
                  <a:pt x="0" y="0"/>
                </a:moveTo>
                <a:lnTo>
                  <a:pt x="7151370" y="0"/>
                </a:lnTo>
              </a:path>
            </a:pathLst>
          </a:custGeom>
          <a:ln w="12700">
            <a:solidFill>
              <a:srgbClr val="80808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219440" y="6504905"/>
            <a:ext cx="3474720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100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9740" y="64747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84080" y="0"/>
            <a:ext cx="2407920" cy="815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33640" y="1112519"/>
            <a:ext cx="4429760" cy="2034539"/>
          </a:xfrm>
          <a:prstGeom prst="rect"/>
          <a:solidFill>
            <a:srgbClr val="FFFFFF">
              <a:alpha val="69018"/>
            </a:srgbClr>
          </a:solidFill>
        </p:spPr>
        <p:txBody>
          <a:bodyPr wrap="square" lIns="0" tIns="116205" rIns="0" bIns="0" rtlCol="0" vert="horz">
            <a:spAutoFit/>
          </a:bodyPr>
          <a:lstStyle/>
          <a:p>
            <a:pPr algn="ctr" marL="118745" marR="106680" indent="635">
              <a:lnSpc>
                <a:spcPct val="90000"/>
              </a:lnSpc>
              <a:spcBef>
                <a:spcPts val="915"/>
              </a:spcBef>
            </a:pPr>
            <a:r>
              <a:rPr dirty="0" sz="3200" spc="-25" b="0">
                <a:latin typeface="Calibri Light"/>
                <a:cs typeface="Calibri Light"/>
              </a:rPr>
              <a:t>Creating </a:t>
            </a:r>
            <a:r>
              <a:rPr dirty="0" sz="3200" spc="-5" b="0">
                <a:latin typeface="Calibri Light"/>
                <a:cs typeface="Calibri Light"/>
              </a:rPr>
              <a:t>and </a:t>
            </a:r>
            <a:r>
              <a:rPr dirty="0" sz="3200" spc="-15" b="0">
                <a:latin typeface="Calibri Light"/>
                <a:cs typeface="Calibri Light"/>
              </a:rPr>
              <a:t>delivering </a:t>
            </a:r>
            <a:r>
              <a:rPr dirty="0" sz="3200" b="0">
                <a:latin typeface="Calibri Light"/>
                <a:cs typeface="Calibri Light"/>
              </a:rPr>
              <a:t>a  </a:t>
            </a:r>
            <a:r>
              <a:rPr dirty="0" sz="3200" spc="-30" b="0">
                <a:latin typeface="Calibri Light"/>
                <a:cs typeface="Calibri Light"/>
              </a:rPr>
              <a:t>toolbox </a:t>
            </a:r>
            <a:r>
              <a:rPr dirty="0" sz="3200" spc="-5" b="0">
                <a:latin typeface="Calibri Light"/>
                <a:cs typeface="Calibri Light"/>
              </a:rPr>
              <a:t>of </a:t>
            </a:r>
            <a:r>
              <a:rPr dirty="0" sz="3200" spc="-20" b="0">
                <a:latin typeface="Calibri Light"/>
                <a:cs typeface="Calibri Light"/>
              </a:rPr>
              <a:t>disruptive  </a:t>
            </a:r>
            <a:r>
              <a:rPr dirty="0" sz="3200" spc="-25" b="0">
                <a:latin typeface="Calibri Light"/>
                <a:cs typeface="Calibri Light"/>
              </a:rPr>
              <a:t>vector </a:t>
            </a:r>
            <a:r>
              <a:rPr dirty="0" sz="3200" spc="-35" b="0">
                <a:latin typeface="Calibri Light"/>
                <a:cs typeface="Calibri Light"/>
              </a:rPr>
              <a:t>control</a:t>
            </a:r>
            <a:r>
              <a:rPr dirty="0" sz="3200" spc="-204" b="0">
                <a:latin typeface="Calibri Light"/>
                <a:cs typeface="Calibri Light"/>
              </a:rPr>
              <a:t> </a:t>
            </a:r>
            <a:r>
              <a:rPr dirty="0" sz="3200" spc="-25" b="0">
                <a:latin typeface="Calibri Light"/>
                <a:cs typeface="Calibri Light"/>
              </a:rPr>
              <a:t>innovations  </a:t>
            </a:r>
            <a:r>
              <a:rPr dirty="0" sz="3200" spc="-30" b="0">
                <a:latin typeface="Calibri Light"/>
                <a:cs typeface="Calibri Light"/>
              </a:rPr>
              <a:t>for </a:t>
            </a:r>
            <a:r>
              <a:rPr dirty="0" sz="3200" spc="-15" b="0">
                <a:latin typeface="Calibri Light"/>
                <a:cs typeface="Calibri Light"/>
              </a:rPr>
              <a:t>malaria</a:t>
            </a:r>
            <a:r>
              <a:rPr dirty="0" sz="3200" spc="-190" b="0">
                <a:latin typeface="Calibri Light"/>
                <a:cs typeface="Calibri Light"/>
              </a:rPr>
              <a:t> </a:t>
            </a:r>
            <a:r>
              <a:rPr dirty="0" sz="3200" spc="-30" b="0">
                <a:latin typeface="Calibri Light"/>
                <a:cs typeface="Calibri Light"/>
              </a:rPr>
              <a:t>eradication….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33640" y="3373120"/>
            <a:ext cx="4429760" cy="1465580"/>
          </a:xfrm>
          <a:prstGeom prst="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51435" rIns="0" bIns="0" rtlCol="0" vert="horz">
            <a:spAutoFit/>
          </a:bodyPr>
          <a:lstStyle/>
          <a:p>
            <a:pPr algn="ctr" marL="514984" marR="412115" indent="1270">
              <a:lnSpc>
                <a:spcPct val="89900"/>
              </a:lnSpc>
              <a:spcBef>
                <a:spcPts val="405"/>
              </a:spcBef>
            </a:pPr>
            <a:r>
              <a:rPr dirty="0" sz="3200" spc="-25" b="0" i="1">
                <a:latin typeface="Calibri Light"/>
                <a:cs typeface="Calibri Light"/>
              </a:rPr>
              <a:t>….ahead </a:t>
            </a:r>
            <a:r>
              <a:rPr dirty="0" sz="3200" spc="-10" b="0" i="1">
                <a:latin typeface="Calibri Light"/>
                <a:cs typeface="Calibri Light"/>
              </a:rPr>
              <a:t>of time, on  </a:t>
            </a:r>
            <a:r>
              <a:rPr dirty="0" sz="3200" spc="-30" b="0" i="1">
                <a:latin typeface="Calibri Light"/>
                <a:cs typeface="Calibri Light"/>
              </a:rPr>
              <a:t>budget </a:t>
            </a:r>
            <a:r>
              <a:rPr dirty="0" sz="3200" spc="-20" b="0" i="1">
                <a:latin typeface="Calibri Light"/>
                <a:cs typeface="Calibri Light"/>
              </a:rPr>
              <a:t>and </a:t>
            </a:r>
            <a:r>
              <a:rPr dirty="0" sz="3200" spc="-15" b="0" i="1">
                <a:latin typeface="Calibri Light"/>
                <a:cs typeface="Calibri Light"/>
              </a:rPr>
              <a:t>with high  </a:t>
            </a:r>
            <a:r>
              <a:rPr dirty="0" sz="3200" spc="-20" b="0" i="1">
                <a:latin typeface="Calibri Light"/>
                <a:cs typeface="Calibri Light"/>
              </a:rPr>
              <a:t>impact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33640" y="5044440"/>
            <a:ext cx="4429760" cy="1352550"/>
          </a:xfrm>
          <a:prstGeom prst="rect">
            <a:avLst/>
          </a:prstGeom>
          <a:solidFill>
            <a:srgbClr val="FFFFFF">
              <a:alpha val="69018"/>
            </a:srgbClr>
          </a:solidFill>
        </p:spPr>
        <p:txBody>
          <a:bodyPr wrap="square" lIns="0" tIns="254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algn="ctr" marL="906144" marR="895350">
              <a:lnSpc>
                <a:spcPts val="2160"/>
              </a:lnSpc>
              <a:spcBef>
                <a:spcPts val="5"/>
              </a:spcBef>
            </a:pPr>
            <a:r>
              <a:rPr dirty="0" sz="2000" spc="-5" b="0">
                <a:latin typeface="Calibri Light"/>
                <a:cs typeface="Calibri Light"/>
              </a:rPr>
              <a:t>IVCC </a:t>
            </a:r>
            <a:r>
              <a:rPr dirty="0" sz="2000" spc="-15" b="0">
                <a:latin typeface="Calibri Light"/>
                <a:cs typeface="Calibri Light"/>
              </a:rPr>
              <a:t>Indo-Pacific</a:t>
            </a:r>
            <a:r>
              <a:rPr dirty="0" sz="2000" spc="-200" b="0">
                <a:latin typeface="Calibri Light"/>
                <a:cs typeface="Calibri Light"/>
              </a:rPr>
              <a:t> </a:t>
            </a:r>
            <a:r>
              <a:rPr dirty="0" sz="2000" spc="-10" b="0">
                <a:latin typeface="Calibri Light"/>
                <a:cs typeface="Calibri Light"/>
              </a:rPr>
              <a:t>Initiative  </a:t>
            </a:r>
            <a:r>
              <a:rPr dirty="0" sz="2000" b="0">
                <a:latin typeface="Calibri Light"/>
                <a:cs typeface="Calibri Light"/>
              </a:rPr>
              <a:t>Nick </a:t>
            </a:r>
            <a:r>
              <a:rPr dirty="0" sz="2000" spc="-10" b="0">
                <a:latin typeface="Calibri Light"/>
                <a:cs typeface="Calibri Light"/>
              </a:rPr>
              <a:t>Hamon</a:t>
            </a:r>
            <a:r>
              <a:rPr dirty="0" sz="2000" spc="-180" b="0">
                <a:latin typeface="Calibri Light"/>
                <a:cs typeface="Calibri Light"/>
              </a:rPr>
              <a:t> </a:t>
            </a:r>
            <a:r>
              <a:rPr dirty="0" sz="2000" b="0">
                <a:latin typeface="Calibri Light"/>
                <a:cs typeface="Calibri Light"/>
              </a:rPr>
              <a:t>PhD</a:t>
            </a:r>
            <a:endParaRPr sz="2000">
              <a:latin typeface="Calibri Light"/>
              <a:cs typeface="Calibri Light"/>
            </a:endParaRPr>
          </a:p>
          <a:p>
            <a:pPr algn="ctr" marL="7620">
              <a:lnSpc>
                <a:spcPts val="2130"/>
              </a:lnSpc>
            </a:pPr>
            <a:r>
              <a:rPr dirty="0" sz="2000" spc="-20" b="0">
                <a:latin typeface="Calibri Light"/>
                <a:cs typeface="Calibri Light"/>
              </a:rPr>
              <a:t>Rotarians </a:t>
            </a:r>
            <a:r>
              <a:rPr dirty="0" sz="2000" spc="-10" b="0">
                <a:latin typeface="Calibri Light"/>
                <a:cs typeface="Calibri Light"/>
              </a:rPr>
              <a:t>for </a:t>
            </a:r>
            <a:r>
              <a:rPr dirty="0" sz="2000" spc="-5" b="0">
                <a:latin typeface="Calibri Light"/>
                <a:cs typeface="Calibri Light"/>
              </a:rPr>
              <a:t>Malaria 13</a:t>
            </a:r>
            <a:r>
              <a:rPr dirty="0" baseline="24691" sz="2025" spc="-7" b="0">
                <a:latin typeface="Calibri Light"/>
                <a:cs typeface="Calibri Light"/>
              </a:rPr>
              <a:t>th </a:t>
            </a:r>
            <a:r>
              <a:rPr dirty="0" sz="2000" b="0">
                <a:latin typeface="Calibri Light"/>
                <a:cs typeface="Calibri Light"/>
              </a:rPr>
              <a:t>Sept.</a:t>
            </a:r>
            <a:r>
              <a:rPr dirty="0" sz="2000" spc="-235" b="0">
                <a:latin typeface="Calibri Light"/>
                <a:cs typeface="Calibri Light"/>
              </a:rPr>
              <a:t> </a:t>
            </a:r>
            <a:r>
              <a:rPr dirty="0" sz="2000" spc="5" b="0">
                <a:latin typeface="Calibri Light"/>
                <a:cs typeface="Calibri Light"/>
              </a:rPr>
              <a:t>2020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647477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3929" y="6474777"/>
            <a:ext cx="166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IVCC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Business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0259" y="1460512"/>
            <a:ext cx="7571739" cy="4621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26000" y="1666239"/>
            <a:ext cx="7150100" cy="402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20920" y="1661160"/>
            <a:ext cx="7160259" cy="4033520"/>
          </a:xfrm>
          <a:custGeom>
            <a:avLst/>
            <a:gdLst/>
            <a:ahLst/>
            <a:cxnLst/>
            <a:rect l="l" t="t" r="r" b="b"/>
            <a:pathLst>
              <a:path w="7160259" h="4033520">
                <a:moveTo>
                  <a:pt x="0" y="4033520"/>
                </a:moveTo>
                <a:lnTo>
                  <a:pt x="7160259" y="4033520"/>
                </a:lnTo>
                <a:lnTo>
                  <a:pt x="7160259" y="0"/>
                </a:lnTo>
                <a:lnTo>
                  <a:pt x="0" y="0"/>
                </a:lnTo>
                <a:lnTo>
                  <a:pt x="0" y="40335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93687" y="1347152"/>
            <a:ext cx="4448810" cy="489204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241300" marR="93980" indent="-228600">
              <a:lnSpc>
                <a:spcPct val="80300"/>
              </a:lnSpc>
              <a:spcBef>
                <a:spcPts val="5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5">
                <a:solidFill>
                  <a:srgbClr val="505046"/>
                </a:solidFill>
                <a:latin typeface="Calibri"/>
                <a:cs typeface="Calibri"/>
              </a:rPr>
              <a:t>Proven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tools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(LLINs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and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IRS) that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will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work  against </a:t>
            </a:r>
            <a:r>
              <a:rPr dirty="0" sz="1900" spc="-15">
                <a:solidFill>
                  <a:srgbClr val="505046"/>
                </a:solidFill>
                <a:latin typeface="Calibri"/>
                <a:cs typeface="Calibri"/>
              </a:rPr>
              <a:t>resistant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mosquitoes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through to  eradication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05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Disruptive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tools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such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as </a:t>
            </a:r>
            <a:r>
              <a:rPr dirty="0" sz="1900" spc="-40">
                <a:solidFill>
                  <a:srgbClr val="505046"/>
                </a:solidFill>
                <a:latin typeface="Calibri"/>
                <a:cs typeface="Calibri"/>
              </a:rPr>
              <a:t>ATSB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to</a:t>
            </a:r>
            <a:r>
              <a:rPr dirty="0" sz="1900" spc="-40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block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outdoor</a:t>
            </a:r>
            <a:r>
              <a:rPr dirty="0" sz="1900" spc="-20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transmission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060"/>
              </a:lnSpc>
              <a:spcBef>
                <a:spcPts val="5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Increased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impact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needs</a:t>
            </a:r>
            <a:r>
              <a:rPr dirty="0" sz="1900" spc="-20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increased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060"/>
              </a:lnSpc>
            </a:pPr>
            <a:r>
              <a:rPr dirty="0" sz="1900" spc="-15">
                <a:solidFill>
                  <a:srgbClr val="505046"/>
                </a:solidFill>
                <a:latin typeface="Calibri"/>
                <a:cs typeface="Calibri"/>
              </a:rPr>
              <a:t>coverage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(optimize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costs, improve</a:t>
            </a:r>
            <a:r>
              <a:rPr dirty="0" sz="1900" spc="-100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efficacy)</a:t>
            </a:r>
            <a:endParaRPr sz="1900">
              <a:latin typeface="Calibri"/>
              <a:cs typeface="Calibri"/>
            </a:endParaRPr>
          </a:p>
          <a:p>
            <a:pPr marL="241300" marR="376555" indent="-228600">
              <a:lnSpc>
                <a:spcPct val="798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Universal </a:t>
            </a:r>
            <a:r>
              <a:rPr dirty="0" sz="1900" spc="-15">
                <a:solidFill>
                  <a:srgbClr val="505046"/>
                </a:solidFill>
                <a:latin typeface="Calibri"/>
                <a:cs typeface="Calibri"/>
              </a:rPr>
              <a:t>coverage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is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not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feasible: Data  driven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decision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making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supported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by  surveillance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tools are</a:t>
            </a:r>
            <a:r>
              <a:rPr dirty="0" sz="1900" spc="-35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essential</a:t>
            </a:r>
            <a:endParaRPr sz="1900">
              <a:latin typeface="Calibri"/>
              <a:cs typeface="Calibri"/>
            </a:endParaRPr>
          </a:p>
          <a:p>
            <a:pPr algn="just" marL="241300" marR="195580" indent="-228600">
              <a:lnSpc>
                <a:spcPct val="80200"/>
              </a:lnSpc>
              <a:spcBef>
                <a:spcPts val="99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Last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mile’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innovations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needed to </a:t>
            </a:r>
            <a:r>
              <a:rPr dirty="0" sz="1900" spc="-15">
                <a:solidFill>
                  <a:srgbClr val="505046"/>
                </a:solidFill>
                <a:latin typeface="Calibri"/>
                <a:cs typeface="Calibri"/>
              </a:rPr>
              <a:t>protect 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mobile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populations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(personal protection,  </a:t>
            </a:r>
            <a:r>
              <a:rPr dirty="0" sz="1900" spc="-20">
                <a:solidFill>
                  <a:srgbClr val="505046"/>
                </a:solidFill>
                <a:latin typeface="Calibri"/>
                <a:cs typeface="Calibri"/>
              </a:rPr>
              <a:t>forest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packs……) </a:t>
            </a:r>
            <a:r>
              <a:rPr dirty="0" sz="1900">
                <a:solidFill>
                  <a:srgbClr val="505046"/>
                </a:solidFill>
                <a:latin typeface="Calibri"/>
                <a:cs typeface="Calibri"/>
              </a:rPr>
              <a:t>and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tools </a:t>
            </a:r>
            <a:r>
              <a:rPr dirty="0" sz="1900" spc="-20">
                <a:solidFill>
                  <a:srgbClr val="505046"/>
                </a:solidFill>
                <a:latin typeface="Calibri"/>
                <a:cs typeface="Calibri"/>
              </a:rPr>
              <a:t>for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vulnerable  urban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settings </a:t>
            </a:r>
            <a:r>
              <a:rPr dirty="0" sz="1900" spc="-5">
                <a:solidFill>
                  <a:srgbClr val="505046"/>
                </a:solidFill>
                <a:latin typeface="Calibri"/>
                <a:cs typeface="Calibri"/>
              </a:rPr>
              <a:t>(An.</a:t>
            </a:r>
            <a:r>
              <a:rPr dirty="0" sz="1900" spc="-25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505046"/>
                </a:solidFill>
                <a:latin typeface="Calibri"/>
                <a:cs typeface="Calibri"/>
              </a:rPr>
              <a:t>stephensi)</a:t>
            </a:r>
            <a:endParaRPr sz="1900">
              <a:latin typeface="Calibri"/>
              <a:cs typeface="Calibri"/>
            </a:endParaRPr>
          </a:p>
          <a:p>
            <a:pPr marL="241300" marR="276225" indent="-228600">
              <a:lnSpc>
                <a:spcPct val="80100"/>
              </a:lnSpc>
              <a:spcBef>
                <a:spcPts val="9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 b="1">
                <a:solidFill>
                  <a:srgbClr val="505046"/>
                </a:solidFill>
                <a:latin typeface="Calibri"/>
                <a:cs typeface="Calibri"/>
              </a:rPr>
              <a:t>Collaboration </a:t>
            </a:r>
            <a:r>
              <a:rPr dirty="0" sz="1900" b="1">
                <a:solidFill>
                  <a:srgbClr val="505046"/>
                </a:solidFill>
                <a:latin typeface="Calibri"/>
                <a:cs typeface="Calibri"/>
              </a:rPr>
              <a:t>of </a:t>
            </a:r>
            <a:r>
              <a:rPr dirty="0" sz="1900" spc="-5" b="1">
                <a:solidFill>
                  <a:srgbClr val="505046"/>
                </a:solidFill>
                <a:latin typeface="Calibri"/>
                <a:cs typeface="Calibri"/>
              </a:rPr>
              <a:t>all </a:t>
            </a:r>
            <a:r>
              <a:rPr dirty="0" sz="1900" spc="-15" b="1">
                <a:solidFill>
                  <a:srgbClr val="505046"/>
                </a:solidFill>
                <a:latin typeface="Calibri"/>
                <a:cs typeface="Calibri"/>
              </a:rPr>
              <a:t>stakeholders </a:t>
            </a:r>
            <a:r>
              <a:rPr dirty="0" sz="1900" spc="-5" b="1">
                <a:solidFill>
                  <a:srgbClr val="505046"/>
                </a:solidFill>
                <a:latin typeface="Calibri"/>
                <a:cs typeface="Calibri"/>
              </a:rPr>
              <a:t>in </a:t>
            </a:r>
            <a:r>
              <a:rPr dirty="0" sz="1900" b="1">
                <a:solidFill>
                  <a:srgbClr val="505046"/>
                </a:solidFill>
                <a:latin typeface="Calibri"/>
                <a:cs typeface="Calibri"/>
              </a:rPr>
              <a:t>the  </a:t>
            </a:r>
            <a:r>
              <a:rPr dirty="0" sz="1900" spc="-5" b="1">
                <a:solidFill>
                  <a:srgbClr val="505046"/>
                </a:solidFill>
                <a:latin typeface="Calibri"/>
                <a:cs typeface="Calibri"/>
              </a:rPr>
              <a:t>delivery </a:t>
            </a:r>
            <a:r>
              <a:rPr dirty="0" sz="1900" b="1">
                <a:solidFill>
                  <a:srgbClr val="505046"/>
                </a:solidFill>
                <a:latin typeface="Calibri"/>
                <a:cs typeface="Calibri"/>
              </a:rPr>
              <a:t>of </a:t>
            </a:r>
            <a:r>
              <a:rPr dirty="0" sz="1900" spc="-10" b="1">
                <a:solidFill>
                  <a:srgbClr val="505046"/>
                </a:solidFill>
                <a:latin typeface="Calibri"/>
                <a:cs typeface="Calibri"/>
              </a:rPr>
              <a:t>interventions….funders,  implementers, </a:t>
            </a:r>
            <a:r>
              <a:rPr dirty="0" sz="1900" spc="-15" b="1">
                <a:solidFill>
                  <a:srgbClr val="505046"/>
                </a:solidFill>
                <a:latin typeface="Calibri"/>
                <a:cs typeface="Calibri"/>
              </a:rPr>
              <a:t>WHO, </a:t>
            </a:r>
            <a:r>
              <a:rPr dirty="0" sz="1900" spc="-20" b="1">
                <a:solidFill>
                  <a:srgbClr val="505046"/>
                </a:solidFill>
                <a:latin typeface="Calibri"/>
                <a:cs typeface="Calibri"/>
              </a:rPr>
              <a:t>industry, </a:t>
            </a:r>
            <a:r>
              <a:rPr dirty="0" sz="1900" spc="-5" b="1">
                <a:solidFill>
                  <a:srgbClr val="505046"/>
                </a:solidFill>
                <a:latin typeface="Calibri"/>
                <a:cs typeface="Calibri"/>
              </a:rPr>
              <a:t>NMCPs,  </a:t>
            </a:r>
            <a:r>
              <a:rPr dirty="0" sz="1900" spc="5" b="1">
                <a:solidFill>
                  <a:srgbClr val="505046"/>
                </a:solidFill>
                <a:latin typeface="Calibri"/>
                <a:cs typeface="Calibri"/>
              </a:rPr>
              <a:t>ALMA, APLMA,</a:t>
            </a:r>
            <a:r>
              <a:rPr dirty="0" sz="1900" spc="-85" b="1">
                <a:solidFill>
                  <a:srgbClr val="505046"/>
                </a:solidFill>
                <a:latin typeface="Calibri"/>
                <a:cs typeface="Calibri"/>
              </a:rPr>
              <a:t> </a:t>
            </a:r>
            <a:r>
              <a:rPr dirty="0" sz="1900" spc="-5" b="1">
                <a:solidFill>
                  <a:srgbClr val="505046"/>
                </a:solidFill>
                <a:latin typeface="Calibri"/>
                <a:cs typeface="Calibri"/>
              </a:rPr>
              <a:t>countries….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4052" y="0"/>
            <a:ext cx="9385935" cy="8661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3310"/>
              </a:lnSpc>
              <a:spcBef>
                <a:spcPts val="100"/>
              </a:spcBef>
            </a:pPr>
            <a:r>
              <a:rPr dirty="0" sz="2900" spc="-15" b="0">
                <a:latin typeface="Calibri Light"/>
                <a:cs typeface="Calibri Light"/>
              </a:rPr>
              <a:t>Malaria</a:t>
            </a:r>
            <a:r>
              <a:rPr dirty="0" sz="2900" spc="-110" b="0">
                <a:latin typeface="Calibri Light"/>
                <a:cs typeface="Calibri Light"/>
              </a:rPr>
              <a:t> </a:t>
            </a:r>
            <a:r>
              <a:rPr dirty="0" sz="2900" spc="-30" b="0">
                <a:latin typeface="Calibri Light"/>
                <a:cs typeface="Calibri Light"/>
              </a:rPr>
              <a:t>Eradication:</a:t>
            </a:r>
            <a:endParaRPr sz="2900">
              <a:latin typeface="Calibri Light"/>
              <a:cs typeface="Calibri Light"/>
            </a:endParaRPr>
          </a:p>
          <a:p>
            <a:pPr algn="ctr">
              <a:lnSpc>
                <a:spcPts val="3310"/>
              </a:lnSpc>
            </a:pPr>
            <a:r>
              <a:rPr dirty="0" sz="2900" spc="-20" b="0">
                <a:latin typeface="Calibri Light"/>
                <a:cs typeface="Calibri Light"/>
              </a:rPr>
              <a:t>What</a:t>
            </a:r>
            <a:r>
              <a:rPr dirty="0" sz="2900" spc="-90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Modelling,</a:t>
            </a:r>
            <a:r>
              <a:rPr dirty="0" sz="2900" spc="-65" b="0">
                <a:latin typeface="Calibri Light"/>
                <a:cs typeface="Calibri Light"/>
              </a:rPr>
              <a:t> </a:t>
            </a:r>
            <a:r>
              <a:rPr dirty="0" sz="2900" spc="-10" b="0">
                <a:latin typeface="Calibri Light"/>
                <a:cs typeface="Calibri Light"/>
              </a:rPr>
              <a:t>Good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15" b="0">
                <a:latin typeface="Calibri Light"/>
                <a:cs typeface="Calibri Light"/>
              </a:rPr>
              <a:t>Science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5" b="0">
                <a:latin typeface="Calibri Light"/>
                <a:cs typeface="Calibri Light"/>
              </a:rPr>
              <a:t>and</a:t>
            </a:r>
            <a:r>
              <a:rPr dirty="0" sz="2900" spc="-85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Experience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65" b="0">
                <a:latin typeface="Calibri Light"/>
                <a:cs typeface="Calibri Light"/>
              </a:rPr>
              <a:t>Tells</a:t>
            </a:r>
            <a:r>
              <a:rPr dirty="0" sz="2900" spc="-80" b="0">
                <a:latin typeface="Calibri Light"/>
                <a:cs typeface="Calibri Light"/>
              </a:rPr>
              <a:t> </a:t>
            </a:r>
            <a:r>
              <a:rPr dirty="0" sz="2900" b="0">
                <a:latin typeface="Calibri Light"/>
                <a:cs typeface="Calibri Light"/>
              </a:rPr>
              <a:t>Us</a:t>
            </a:r>
            <a:r>
              <a:rPr dirty="0" sz="2900" spc="-55" b="0">
                <a:latin typeface="Calibri Light"/>
                <a:cs typeface="Calibri Light"/>
              </a:rPr>
              <a:t> </a:t>
            </a:r>
            <a:r>
              <a:rPr dirty="0" sz="2900" spc="-60" b="0">
                <a:latin typeface="Calibri Light"/>
                <a:cs typeface="Calibri Light"/>
              </a:rPr>
              <a:t>We</a:t>
            </a:r>
            <a:r>
              <a:rPr dirty="0" sz="2900" spc="-70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Need</a:t>
            </a:r>
            <a:endParaRPr sz="29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69950" y="4813045"/>
            <a:ext cx="446595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Innovation, product </a:t>
            </a:r>
            <a:r>
              <a:rPr dirty="0" sz="2400" spc="-10" b="1">
                <a:latin typeface="Calibri"/>
                <a:cs typeface="Calibri"/>
              </a:rPr>
              <a:t>development  </a:t>
            </a:r>
            <a:r>
              <a:rPr dirty="0" sz="2400" spc="-5" b="1">
                <a:latin typeface="Calibri"/>
                <a:cs typeface="Calibri"/>
              </a:rPr>
              <a:t>and </a:t>
            </a:r>
            <a:r>
              <a:rPr dirty="0" sz="2400" b="1">
                <a:latin typeface="Calibri"/>
                <a:cs typeface="Calibri"/>
              </a:rPr>
              <a:t>market </a:t>
            </a:r>
            <a:r>
              <a:rPr dirty="0" sz="2400" spc="-5" b="1">
                <a:latin typeface="Calibri"/>
                <a:cs typeface="Calibri"/>
              </a:rPr>
              <a:t>access historically  comes </a:t>
            </a:r>
            <a:r>
              <a:rPr dirty="0" sz="2400" b="1">
                <a:latin typeface="Calibri"/>
                <a:cs typeface="Calibri"/>
              </a:rPr>
              <a:t>from the </a:t>
            </a:r>
            <a:r>
              <a:rPr dirty="0" sz="2400" spc="-5" b="1">
                <a:latin typeface="Calibri"/>
                <a:cs typeface="Calibri"/>
              </a:rPr>
              <a:t>agrochemical  industry </a:t>
            </a:r>
            <a:r>
              <a:rPr dirty="0" sz="2400" b="1">
                <a:latin typeface="Calibri"/>
                <a:cs typeface="Calibri"/>
              </a:rPr>
              <a:t>as </a:t>
            </a:r>
            <a:r>
              <a:rPr dirty="0" sz="2400" spc="-5" b="1">
                <a:latin typeface="Calibri"/>
                <a:cs typeface="Calibri"/>
              </a:rPr>
              <a:t>repurposed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insecticides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84671" y="4871084"/>
            <a:ext cx="49136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Rapid consolidation </a:t>
            </a:r>
            <a:r>
              <a:rPr dirty="0" sz="2400" b="1">
                <a:latin typeface="Calibri"/>
                <a:cs typeface="Calibri"/>
              </a:rPr>
              <a:t>of </a:t>
            </a:r>
            <a:r>
              <a:rPr dirty="0" sz="2400" spc="-10" b="1">
                <a:latin typeface="Calibri"/>
                <a:cs typeface="Calibri"/>
              </a:rPr>
              <a:t>insecticide </a:t>
            </a:r>
            <a:r>
              <a:rPr dirty="0" sz="2400" b="1">
                <a:latin typeface="Calibri"/>
                <a:cs typeface="Calibri"/>
              </a:rPr>
              <a:t>R&amp;D  </a:t>
            </a:r>
            <a:r>
              <a:rPr dirty="0" sz="2400" spc="-5" b="1">
                <a:latin typeface="Calibri"/>
                <a:cs typeface="Calibri"/>
              </a:rPr>
              <a:t>based manufacturer…..from </a:t>
            </a:r>
            <a:r>
              <a:rPr dirty="0" sz="2400" b="1">
                <a:latin typeface="Calibri"/>
                <a:cs typeface="Calibri"/>
              </a:rPr>
              <a:t>20 to 6 </a:t>
            </a:r>
            <a:r>
              <a:rPr dirty="0" sz="2400" spc="-10" b="1">
                <a:latin typeface="Calibri"/>
                <a:cs typeface="Calibri"/>
              </a:rPr>
              <a:t>in  </a:t>
            </a:r>
            <a:r>
              <a:rPr dirty="0" sz="2400" spc="-5" b="1">
                <a:latin typeface="Calibri"/>
                <a:cs typeface="Calibri"/>
              </a:rPr>
              <a:t>less than </a:t>
            </a:r>
            <a:r>
              <a:rPr dirty="0" sz="2400" b="1">
                <a:latin typeface="Calibri"/>
                <a:cs typeface="Calibri"/>
              </a:rPr>
              <a:t>25</a:t>
            </a:r>
            <a:r>
              <a:rPr dirty="0" sz="2400" spc="-5" b="1">
                <a:latin typeface="Calibri"/>
                <a:cs typeface="Calibri"/>
              </a:rPr>
              <a:t> years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94400" y="957580"/>
            <a:ext cx="5904230" cy="4136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200140" y="1163319"/>
            <a:ext cx="5306060" cy="3538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95059" y="1158239"/>
            <a:ext cx="5316220" cy="3548379"/>
          </a:xfrm>
          <a:custGeom>
            <a:avLst/>
            <a:gdLst/>
            <a:ahLst/>
            <a:cxnLst/>
            <a:rect l="l" t="t" r="r" b="b"/>
            <a:pathLst>
              <a:path w="5316220" h="3548379">
                <a:moveTo>
                  <a:pt x="0" y="3548379"/>
                </a:moveTo>
                <a:lnTo>
                  <a:pt x="5316220" y="3548379"/>
                </a:lnTo>
                <a:lnTo>
                  <a:pt x="5316220" y="0"/>
                </a:lnTo>
                <a:lnTo>
                  <a:pt x="0" y="0"/>
                </a:lnTo>
                <a:lnTo>
                  <a:pt x="0" y="354837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9232" y="212407"/>
            <a:ext cx="6497955" cy="452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>
                <a:latin typeface="Arial"/>
                <a:cs typeface="Arial"/>
              </a:rPr>
              <a:t>Vector </a:t>
            </a:r>
            <a:r>
              <a:rPr dirty="0">
                <a:latin typeface="Arial"/>
                <a:cs typeface="Arial"/>
              </a:rPr>
              <a:t>Control Innovation and</a:t>
            </a:r>
            <a:r>
              <a:rPr dirty="0" spc="-15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Agriculture</a:t>
            </a:r>
          </a:p>
        </p:txBody>
      </p:sp>
      <p:sp>
        <p:nvSpPr>
          <p:cNvPr id="11" name="object 11"/>
          <p:cNvSpPr/>
          <p:nvPr/>
        </p:nvSpPr>
        <p:spPr>
          <a:xfrm>
            <a:off x="360679" y="952500"/>
            <a:ext cx="5485130" cy="41414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66419" y="1158239"/>
            <a:ext cx="4886959" cy="3543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1340" y="1153160"/>
            <a:ext cx="4897120" cy="3553460"/>
          </a:xfrm>
          <a:custGeom>
            <a:avLst/>
            <a:gdLst/>
            <a:ahLst/>
            <a:cxnLst/>
            <a:rect l="l" t="t" r="r" b="b"/>
            <a:pathLst>
              <a:path w="4897120" h="3553460">
                <a:moveTo>
                  <a:pt x="0" y="3553460"/>
                </a:moveTo>
                <a:lnTo>
                  <a:pt x="4897120" y="3553460"/>
                </a:lnTo>
                <a:lnTo>
                  <a:pt x="4897120" y="0"/>
                </a:lnTo>
                <a:lnTo>
                  <a:pt x="0" y="0"/>
                </a:lnTo>
                <a:lnTo>
                  <a:pt x="0" y="35534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71450"/>
            <a:ext cx="883094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10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Pipeline</a:t>
            </a:r>
            <a:r>
              <a:rPr dirty="0" spc="-80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of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20" b="0">
                <a:latin typeface="Calibri Light"/>
                <a:cs typeface="Calibri Light"/>
              </a:rPr>
              <a:t>Existing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spc="-20" b="0">
                <a:latin typeface="Calibri Light"/>
                <a:cs typeface="Calibri Light"/>
              </a:rPr>
              <a:t>Chemistry</a:t>
            </a:r>
            <a:r>
              <a:rPr dirty="0" spc="-95" b="0">
                <a:latin typeface="Calibri Light"/>
                <a:cs typeface="Calibri Light"/>
              </a:rPr>
              <a:t> </a:t>
            </a:r>
            <a:r>
              <a:rPr dirty="0" spc="-25" b="0">
                <a:latin typeface="Calibri Light"/>
                <a:cs typeface="Calibri Light"/>
              </a:rPr>
              <a:t>for</a:t>
            </a:r>
            <a:r>
              <a:rPr dirty="0" spc="-85" b="0">
                <a:latin typeface="Calibri Light"/>
                <a:cs typeface="Calibri Light"/>
              </a:rPr>
              <a:t> </a:t>
            </a:r>
            <a:r>
              <a:rPr dirty="0" spc="-25" b="0">
                <a:latin typeface="Calibri Light"/>
                <a:cs typeface="Calibri Light"/>
              </a:rPr>
              <a:t>Repurposing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is</a:t>
            </a:r>
            <a:r>
              <a:rPr dirty="0" spc="-3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Drying</a:t>
            </a:r>
            <a:r>
              <a:rPr dirty="0" spc="-11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Up</a:t>
            </a:r>
          </a:p>
        </p:txBody>
      </p:sp>
      <p:sp>
        <p:nvSpPr>
          <p:cNvPr id="6" name="object 6"/>
          <p:cNvSpPr/>
          <p:nvPr/>
        </p:nvSpPr>
        <p:spPr>
          <a:xfrm>
            <a:off x="1715823" y="932180"/>
            <a:ext cx="9373816" cy="4829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90315" y="6474777"/>
            <a:ext cx="4634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IVCC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Business Confidential: PLEASE DO 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NOT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SHARE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WITH</a:t>
            </a:r>
            <a:r>
              <a:rPr dirty="0" sz="1200" spc="4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NON-RECIPIENTS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76400" y="916939"/>
            <a:ext cx="4456430" cy="3724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82139" y="1122680"/>
            <a:ext cx="3858260" cy="31267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77060" y="1117600"/>
            <a:ext cx="3868420" cy="3136900"/>
          </a:xfrm>
          <a:custGeom>
            <a:avLst/>
            <a:gdLst/>
            <a:ahLst/>
            <a:cxnLst/>
            <a:rect l="l" t="t" r="r" b="b"/>
            <a:pathLst>
              <a:path w="3868420" h="3136900">
                <a:moveTo>
                  <a:pt x="0" y="3136900"/>
                </a:moveTo>
                <a:lnTo>
                  <a:pt x="3868420" y="3136900"/>
                </a:lnTo>
                <a:lnTo>
                  <a:pt x="3868420" y="0"/>
                </a:lnTo>
                <a:lnTo>
                  <a:pt x="0" y="0"/>
                </a:lnTo>
                <a:lnTo>
                  <a:pt x="0" y="31369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1400" y="909319"/>
            <a:ext cx="5109209" cy="37401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327140" y="1115060"/>
            <a:ext cx="4511040" cy="31419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22059" y="1109980"/>
            <a:ext cx="4521200" cy="3152140"/>
          </a:xfrm>
          <a:custGeom>
            <a:avLst/>
            <a:gdLst/>
            <a:ahLst/>
            <a:cxnLst/>
            <a:rect l="l" t="t" r="r" b="b"/>
            <a:pathLst>
              <a:path w="4521200" h="3152140">
                <a:moveTo>
                  <a:pt x="0" y="3152140"/>
                </a:moveTo>
                <a:lnTo>
                  <a:pt x="4521199" y="3152140"/>
                </a:lnTo>
                <a:lnTo>
                  <a:pt x="4521199" y="0"/>
                </a:lnTo>
                <a:lnTo>
                  <a:pt x="0" y="0"/>
                </a:lnTo>
                <a:lnTo>
                  <a:pt x="0" y="31521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4317" y="113982"/>
            <a:ext cx="65265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0"/>
              <a:t>Few </a:t>
            </a:r>
            <a:r>
              <a:rPr dirty="0" sz="3200" spc="-5"/>
              <a:t>chemical options </a:t>
            </a:r>
            <a:r>
              <a:rPr dirty="0" sz="3200"/>
              <a:t>and small</a:t>
            </a:r>
            <a:r>
              <a:rPr dirty="0" sz="3200" spc="-10"/>
              <a:t> </a:t>
            </a:r>
            <a:r>
              <a:rPr dirty="0" sz="3200" spc="-20"/>
              <a:t>market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1051242" y="5367654"/>
            <a:ext cx="338264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Calibri"/>
                <a:cs typeface="Calibri"/>
              </a:rPr>
              <a:t>Small </a:t>
            </a:r>
            <a:r>
              <a:rPr dirty="0" sz="2400" spc="-10" b="1">
                <a:latin typeface="Calibri"/>
                <a:cs typeface="Calibri"/>
              </a:rPr>
              <a:t>and complex</a:t>
            </a:r>
            <a:r>
              <a:rPr dirty="0" sz="2400" spc="-5" b="1">
                <a:latin typeface="Calibri"/>
                <a:cs typeface="Calibri"/>
              </a:rPr>
              <a:t> market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900" y="990600"/>
            <a:ext cx="5309870" cy="4293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4640" y="1196339"/>
            <a:ext cx="4711700" cy="3695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9559" y="1191260"/>
            <a:ext cx="4721860" cy="3705860"/>
          </a:xfrm>
          <a:custGeom>
            <a:avLst/>
            <a:gdLst/>
            <a:ahLst/>
            <a:cxnLst/>
            <a:rect l="l" t="t" r="r" b="b"/>
            <a:pathLst>
              <a:path w="4721860" h="3705860">
                <a:moveTo>
                  <a:pt x="0" y="3705860"/>
                </a:moveTo>
                <a:lnTo>
                  <a:pt x="4721860" y="3705860"/>
                </a:lnTo>
                <a:lnTo>
                  <a:pt x="4721860" y="0"/>
                </a:lnTo>
                <a:lnTo>
                  <a:pt x="0" y="0"/>
                </a:lnTo>
                <a:lnTo>
                  <a:pt x="0" y="37058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07000" y="990600"/>
            <a:ext cx="6984999" cy="42506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412740" y="1196339"/>
            <a:ext cx="6624319" cy="3652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407659" y="1191260"/>
            <a:ext cx="6634480" cy="3662679"/>
          </a:xfrm>
          <a:custGeom>
            <a:avLst/>
            <a:gdLst/>
            <a:ahLst/>
            <a:cxnLst/>
            <a:rect l="l" t="t" r="r" b="b"/>
            <a:pathLst>
              <a:path w="6634480" h="3662679">
                <a:moveTo>
                  <a:pt x="0" y="3662679"/>
                </a:moveTo>
                <a:lnTo>
                  <a:pt x="6634480" y="3662679"/>
                </a:lnTo>
                <a:lnTo>
                  <a:pt x="6634480" y="0"/>
                </a:lnTo>
                <a:lnTo>
                  <a:pt x="0" y="0"/>
                </a:lnTo>
                <a:lnTo>
                  <a:pt x="0" y="366267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173470" y="5354002"/>
            <a:ext cx="52895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Long </a:t>
            </a:r>
            <a:r>
              <a:rPr dirty="0" sz="2400" spc="-10" b="1">
                <a:latin typeface="Calibri"/>
                <a:cs typeface="Calibri"/>
              </a:rPr>
              <a:t>and </a:t>
            </a:r>
            <a:r>
              <a:rPr dirty="0" sz="2400" spc="-5" b="1">
                <a:latin typeface="Calibri"/>
                <a:cs typeface="Calibri"/>
              </a:rPr>
              <a:t>costly </a:t>
            </a:r>
            <a:r>
              <a:rPr dirty="0" sz="2400" spc="-10" b="1">
                <a:latin typeface="Calibri"/>
                <a:cs typeface="Calibri"/>
              </a:rPr>
              <a:t>development </a:t>
            </a:r>
            <a:r>
              <a:rPr dirty="0" sz="2400" spc="-5" b="1">
                <a:latin typeface="Calibri"/>
                <a:cs typeface="Calibri"/>
              </a:rPr>
              <a:t>timeline</a:t>
            </a:r>
            <a:r>
              <a:rPr dirty="0" sz="2400" spc="45" b="1">
                <a:latin typeface="Calibri"/>
                <a:cs typeface="Calibri"/>
              </a:rPr>
              <a:t> </a:t>
            </a:r>
            <a:r>
              <a:rPr dirty="0" sz="2400" spc="-5" b="1"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latin typeface="Calibri"/>
                <a:cs typeface="Calibri"/>
              </a:rPr>
              <a:t>novel chemistry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50050" y="2614929"/>
            <a:ext cx="4795520" cy="58166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74930">
              <a:lnSpc>
                <a:spcPct val="100000"/>
              </a:lnSpc>
              <a:spcBef>
                <a:spcPts val="110"/>
              </a:spcBef>
            </a:pPr>
            <a:r>
              <a:rPr dirty="0" sz="1800">
                <a:latin typeface="Calibri"/>
                <a:cs typeface="Calibri"/>
              </a:rPr>
              <a:t>LLIN: 2 a.i.s </a:t>
            </a:r>
            <a:r>
              <a:rPr dirty="0" sz="1800" spc="-5">
                <a:latin typeface="Calibri"/>
                <a:cs typeface="Calibri"/>
              </a:rPr>
              <a:t>with </a:t>
            </a:r>
            <a:r>
              <a:rPr dirty="0" sz="1800" spc="-20">
                <a:latin typeface="Calibri"/>
                <a:cs typeface="Calibri"/>
              </a:rPr>
              <a:t>different </a:t>
            </a:r>
            <a:r>
              <a:rPr dirty="0" sz="1800" spc="-5">
                <a:latin typeface="Calibri"/>
                <a:cs typeface="Calibri"/>
              </a:rPr>
              <a:t>MoA </a:t>
            </a:r>
            <a:r>
              <a:rPr dirty="0" sz="1800" spc="-15">
                <a:latin typeface="Calibri"/>
                <a:cs typeface="Calibri"/>
              </a:rPr>
              <a:t>at </a:t>
            </a:r>
            <a:r>
              <a:rPr dirty="0" sz="1800" spc="-5">
                <a:latin typeface="Calibri"/>
                <a:cs typeface="Calibri"/>
              </a:rPr>
              <a:t>full</a:t>
            </a:r>
            <a:r>
              <a:rPr dirty="0" sz="1800" spc="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efficacious</a:t>
            </a:r>
            <a:endParaRPr sz="18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rates </a:t>
            </a:r>
            <a:r>
              <a:rPr dirty="0" sz="1800">
                <a:latin typeface="Calibri"/>
                <a:cs typeface="Calibri"/>
              </a:rPr>
              <a:t>&gt;20 </a:t>
            </a:r>
            <a:r>
              <a:rPr dirty="0" sz="1800" spc="-10">
                <a:latin typeface="Calibri"/>
                <a:cs typeface="Calibri"/>
              </a:rPr>
              <a:t>washes. </a:t>
            </a:r>
            <a:r>
              <a:rPr dirty="0" sz="1800" spc="-5">
                <a:latin typeface="Calibri"/>
                <a:cs typeface="Calibri"/>
              </a:rPr>
              <a:t>Replaced every </a:t>
            </a:r>
            <a:r>
              <a:rPr dirty="0" sz="1800">
                <a:latin typeface="Calibri"/>
                <a:cs typeface="Calibri"/>
              </a:rPr>
              <a:t>2 </a:t>
            </a:r>
            <a:r>
              <a:rPr dirty="0" sz="1800" spc="-10">
                <a:latin typeface="Calibri"/>
                <a:cs typeface="Calibri"/>
              </a:rPr>
              <a:t>or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8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years.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9740" y="0"/>
            <a:ext cx="8158480" cy="836294"/>
          </a:xfrm>
          <a:prstGeom prst="rect"/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dirty="0" spc="-60" b="0">
                <a:latin typeface="Calibri Light"/>
                <a:cs typeface="Calibri Light"/>
              </a:rPr>
              <a:t>Toolbox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design</a:t>
            </a:r>
            <a:r>
              <a:rPr dirty="0" spc="-110" b="0">
                <a:latin typeface="Calibri Light"/>
                <a:cs typeface="Calibri Light"/>
              </a:rPr>
              <a:t> </a:t>
            </a:r>
            <a:r>
              <a:rPr dirty="0" spc="-15" b="0">
                <a:latin typeface="Calibri Light"/>
                <a:cs typeface="Calibri Light"/>
              </a:rPr>
              <a:t>principles:</a:t>
            </a:r>
            <a:r>
              <a:rPr dirty="0" spc="-70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IVM</a:t>
            </a:r>
            <a:r>
              <a:rPr dirty="0" spc="-95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with</a:t>
            </a:r>
            <a:r>
              <a:rPr dirty="0" spc="-70" b="0">
                <a:latin typeface="Calibri Light"/>
                <a:cs typeface="Calibri Light"/>
              </a:rPr>
              <a:t> </a:t>
            </a:r>
            <a:r>
              <a:rPr dirty="0" spc="-20" b="0">
                <a:latin typeface="Calibri Light"/>
                <a:cs typeface="Calibri Light"/>
              </a:rPr>
              <a:t>three</a:t>
            </a:r>
            <a:r>
              <a:rPr dirty="0" spc="-80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tools</a:t>
            </a:r>
            <a:r>
              <a:rPr dirty="0" spc="-95" b="0">
                <a:latin typeface="Calibri Light"/>
                <a:cs typeface="Calibri Light"/>
              </a:rPr>
              <a:t> </a:t>
            </a:r>
            <a:r>
              <a:rPr dirty="0" spc="-15" b="0">
                <a:latin typeface="Calibri Light"/>
                <a:cs typeface="Calibri Light"/>
              </a:rPr>
              <a:t>to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25" b="0">
                <a:latin typeface="Calibri Light"/>
                <a:cs typeface="Calibri Light"/>
              </a:rPr>
              <a:t>manage  </a:t>
            </a:r>
            <a:r>
              <a:rPr dirty="0" spc="-15" b="0">
                <a:latin typeface="Calibri Light"/>
                <a:cs typeface="Calibri Light"/>
              </a:rPr>
              <a:t>insecticide</a:t>
            </a:r>
            <a:r>
              <a:rPr dirty="0" spc="-85" b="0">
                <a:latin typeface="Calibri Light"/>
                <a:cs typeface="Calibri Light"/>
              </a:rPr>
              <a:t> </a:t>
            </a:r>
            <a:r>
              <a:rPr dirty="0" spc="-30" b="0">
                <a:latin typeface="Calibri Light"/>
                <a:cs typeface="Calibri Light"/>
              </a:rPr>
              <a:t>resistance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28390" y="6474777"/>
            <a:ext cx="13290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BMGF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February</a:t>
            </a:r>
            <a:r>
              <a:rPr dirty="0" sz="1200" spc="-1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5835" y="6474777"/>
            <a:ext cx="2230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CONFIDENTIAL: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Not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for</a:t>
            </a:r>
            <a:r>
              <a:rPr dirty="0" sz="1200" spc="-3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Distribution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9740" y="647477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530" y="4358258"/>
            <a:ext cx="1098042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The </a:t>
            </a:r>
            <a:r>
              <a:rPr dirty="0" sz="1800" spc="-5" b="1">
                <a:latin typeface="Calibri"/>
                <a:cs typeface="Calibri"/>
              </a:rPr>
              <a:t>principles of the </a:t>
            </a:r>
            <a:r>
              <a:rPr dirty="0" sz="1800" b="1">
                <a:latin typeface="Calibri"/>
                <a:cs typeface="Calibri"/>
              </a:rPr>
              <a:t>6 </a:t>
            </a:r>
            <a:r>
              <a:rPr dirty="0" sz="1800" spc="-10" b="1">
                <a:latin typeface="Calibri"/>
                <a:cs typeface="Calibri"/>
              </a:rPr>
              <a:t>year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programme: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>
                <a:latin typeface="Calibri"/>
                <a:cs typeface="Calibri"/>
              </a:rPr>
              <a:t>No </a:t>
            </a:r>
            <a:r>
              <a:rPr dirty="0" sz="1800" spc="-10">
                <a:latin typeface="Calibri"/>
                <a:cs typeface="Calibri"/>
              </a:rPr>
              <a:t>cross-resistance between </a:t>
            </a:r>
            <a:r>
              <a:rPr dirty="0" sz="1800" spc="-20">
                <a:latin typeface="Calibri"/>
                <a:cs typeface="Calibri"/>
              </a:rPr>
              <a:t>different </a:t>
            </a:r>
            <a:r>
              <a:rPr dirty="0" sz="1800" spc="-5">
                <a:latin typeface="Calibri"/>
                <a:cs typeface="Calibri"/>
              </a:rPr>
              <a:t>insecticide </a:t>
            </a:r>
            <a:r>
              <a:rPr dirty="0" sz="1800">
                <a:latin typeface="Calibri"/>
                <a:cs typeface="Calibri"/>
              </a:rPr>
              <a:t>classes </a:t>
            </a:r>
            <a:r>
              <a:rPr dirty="0" sz="1800" spc="-5">
                <a:latin typeface="Calibri"/>
                <a:cs typeface="Calibri"/>
              </a:rPr>
              <a:t>either </a:t>
            </a:r>
            <a:r>
              <a:rPr dirty="0" sz="1800" spc="-15">
                <a:latin typeface="Calibri"/>
                <a:cs typeface="Calibri"/>
              </a:rPr>
              <a:t>at </a:t>
            </a:r>
            <a:r>
              <a:rPr dirty="0" sz="1800" spc="-5">
                <a:latin typeface="Calibri"/>
                <a:cs typeface="Calibri"/>
              </a:rPr>
              <a:t>active </a:t>
            </a:r>
            <a:r>
              <a:rPr dirty="0" sz="1800" spc="-10">
                <a:latin typeface="Calibri"/>
                <a:cs typeface="Calibri"/>
              </a:rPr>
              <a:t>site or</a:t>
            </a:r>
            <a:r>
              <a:rPr dirty="0" sz="1800" spc="1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metabolism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The same insecticide </a:t>
            </a:r>
            <a:r>
              <a:rPr dirty="0" sz="1800" spc="-10">
                <a:latin typeface="Calibri"/>
                <a:cs typeface="Calibri"/>
              </a:rPr>
              <a:t>should </a:t>
            </a:r>
            <a:r>
              <a:rPr dirty="0" sz="1800" spc="-20">
                <a:latin typeface="Calibri"/>
                <a:cs typeface="Calibri"/>
              </a:rPr>
              <a:t>preferably </a:t>
            </a:r>
            <a:r>
              <a:rPr dirty="0" sz="1800" spc="-10">
                <a:latin typeface="Calibri"/>
                <a:cs typeface="Calibri"/>
              </a:rPr>
              <a:t>not </a:t>
            </a:r>
            <a:r>
              <a:rPr dirty="0" sz="1800" spc="-5">
                <a:latin typeface="Calibri"/>
                <a:cs typeface="Calibri"/>
              </a:rPr>
              <a:t>be used </a:t>
            </a:r>
            <a:r>
              <a:rPr dirty="0" sz="1800" spc="-20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IRS and </a:t>
            </a:r>
            <a:r>
              <a:rPr dirty="0" sz="1800">
                <a:latin typeface="Calibri"/>
                <a:cs typeface="Calibri"/>
              </a:rPr>
              <a:t>LLIN in </a:t>
            </a:r>
            <a:r>
              <a:rPr dirty="0" sz="1800" spc="-5">
                <a:latin typeface="Calibri"/>
                <a:cs typeface="Calibri"/>
              </a:rPr>
              <a:t>the same</a:t>
            </a:r>
            <a:r>
              <a:rPr dirty="0" sz="1800" spc="28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setting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Long </a:t>
            </a:r>
            <a:r>
              <a:rPr dirty="0" sz="1800" spc="-10">
                <a:latin typeface="Calibri"/>
                <a:cs typeface="Calibri"/>
              </a:rPr>
              <a:t>term </a:t>
            </a:r>
            <a:r>
              <a:rPr dirty="0" sz="1800" spc="-5">
                <a:latin typeface="Calibri"/>
                <a:cs typeface="Calibri"/>
              </a:rPr>
              <a:t>(&gt;1 </a:t>
            </a:r>
            <a:r>
              <a:rPr dirty="0" sz="1800" spc="-10">
                <a:latin typeface="Calibri"/>
                <a:cs typeface="Calibri"/>
              </a:rPr>
              <a:t>year) products require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minimum of full </a:t>
            </a:r>
            <a:r>
              <a:rPr dirty="0" sz="1800" spc="-25">
                <a:latin typeface="Calibri"/>
                <a:cs typeface="Calibri"/>
              </a:rPr>
              <a:t>rate </a:t>
            </a:r>
            <a:r>
              <a:rPr dirty="0" sz="1800" spc="-10">
                <a:latin typeface="Calibri"/>
                <a:cs typeface="Calibri"/>
              </a:rPr>
              <a:t>mixture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2 </a:t>
            </a:r>
            <a:r>
              <a:rPr dirty="0" sz="1800" spc="-20">
                <a:latin typeface="Calibri"/>
                <a:cs typeface="Calibri"/>
              </a:rPr>
              <a:t>different</a:t>
            </a:r>
            <a:r>
              <a:rPr dirty="0" sz="1800" spc="3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insecticides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Insecticide </a:t>
            </a:r>
            <a:r>
              <a:rPr dirty="0" sz="1800" spc="-15">
                <a:latin typeface="Calibri"/>
                <a:cs typeface="Calibri"/>
              </a:rPr>
              <a:t>rotation </a:t>
            </a:r>
            <a:r>
              <a:rPr dirty="0" sz="1800">
                <a:latin typeface="Calibri"/>
                <a:cs typeface="Calibri"/>
              </a:rPr>
              <a:t>is </a:t>
            </a:r>
            <a:r>
              <a:rPr dirty="0" sz="1800" spc="-10">
                <a:latin typeface="Calibri"/>
                <a:cs typeface="Calibri"/>
              </a:rPr>
              <a:t>practised </a:t>
            </a:r>
            <a:r>
              <a:rPr dirty="0" sz="1800" spc="-15">
                <a:latin typeface="Calibri"/>
                <a:cs typeface="Calibri"/>
              </a:rPr>
              <a:t>to avoid </a:t>
            </a:r>
            <a:r>
              <a:rPr dirty="0" sz="1800" spc="-10">
                <a:latin typeface="Calibri"/>
                <a:cs typeface="Calibri"/>
              </a:rPr>
              <a:t>population </a:t>
            </a:r>
            <a:r>
              <a:rPr dirty="0" sz="1800" spc="-5">
                <a:latin typeface="Calibri"/>
                <a:cs typeface="Calibri"/>
              </a:rPr>
              <a:t>accumulation of</a:t>
            </a:r>
            <a:r>
              <a:rPr dirty="0" sz="1800" spc="229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resistance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  <a:tab pos="356235" algn="l"/>
              </a:tabLst>
            </a:pPr>
            <a:r>
              <a:rPr dirty="0" sz="1800" spc="-5">
                <a:latin typeface="Calibri"/>
                <a:cs typeface="Calibri"/>
              </a:rPr>
              <a:t>This </a:t>
            </a:r>
            <a:r>
              <a:rPr dirty="0" sz="1800">
                <a:latin typeface="Calibri"/>
                <a:cs typeface="Calibri"/>
              </a:rPr>
              <a:t>IVM </a:t>
            </a:r>
            <a:r>
              <a:rPr dirty="0" sz="1800" spc="-20">
                <a:latin typeface="Calibri"/>
                <a:cs typeface="Calibri"/>
              </a:rPr>
              <a:t>strategy </a:t>
            </a:r>
            <a:r>
              <a:rPr dirty="0" sz="1800" spc="-5">
                <a:latin typeface="Calibri"/>
                <a:cs typeface="Calibri"/>
              </a:rPr>
              <a:t>calls </a:t>
            </a:r>
            <a:r>
              <a:rPr dirty="0" sz="1800" spc="-20">
                <a:latin typeface="Calibri"/>
                <a:cs typeface="Calibri"/>
              </a:rPr>
              <a:t>for </a:t>
            </a:r>
            <a:r>
              <a:rPr dirty="0" sz="1800" spc="-5">
                <a:latin typeface="Calibri"/>
                <a:cs typeface="Calibri"/>
              </a:rPr>
              <a:t>the use of </a:t>
            </a:r>
            <a:r>
              <a:rPr dirty="0" sz="1800" spc="-10">
                <a:latin typeface="Calibri"/>
                <a:cs typeface="Calibri"/>
              </a:rPr>
              <a:t>between </a:t>
            </a:r>
            <a:r>
              <a:rPr dirty="0" sz="1800">
                <a:latin typeface="Calibri"/>
                <a:cs typeface="Calibri"/>
              </a:rPr>
              <a:t>3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>
                <a:latin typeface="Calibri"/>
                <a:cs typeface="Calibri"/>
              </a:rPr>
              <a:t>10 </a:t>
            </a:r>
            <a:r>
              <a:rPr dirty="0" sz="1800" spc="-20">
                <a:latin typeface="Calibri"/>
                <a:cs typeface="Calibri"/>
              </a:rPr>
              <a:t>different </a:t>
            </a:r>
            <a:r>
              <a:rPr dirty="0" sz="1800">
                <a:latin typeface="Calibri"/>
                <a:cs typeface="Calibri"/>
              </a:rPr>
              <a:t>classes </a:t>
            </a:r>
            <a:r>
              <a:rPr dirty="0" sz="1800" spc="-5">
                <a:latin typeface="Calibri"/>
                <a:cs typeface="Calibri"/>
              </a:rPr>
              <a:t>of insecticide depending on the </a:t>
            </a:r>
            <a:r>
              <a:rPr dirty="0" sz="1800" spc="-10">
                <a:latin typeface="Calibri"/>
                <a:cs typeface="Calibri"/>
              </a:rPr>
              <a:t>tools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28039" y="1691639"/>
            <a:ext cx="934720" cy="818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7559" y="2397760"/>
            <a:ext cx="853440" cy="894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642364" y="1282700"/>
          <a:ext cx="495681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4865"/>
                <a:gridCol w="826135"/>
                <a:gridCol w="826135"/>
                <a:gridCol w="826135"/>
                <a:gridCol w="826135"/>
                <a:gridCol w="82676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1786889" y="1982470"/>
            <a:ext cx="4813300" cy="340360"/>
          </a:xfrm>
          <a:custGeom>
            <a:avLst/>
            <a:gdLst/>
            <a:ahLst/>
            <a:cxnLst/>
            <a:rect l="l" t="t" r="r" b="b"/>
            <a:pathLst>
              <a:path w="4813300" h="340360">
                <a:moveTo>
                  <a:pt x="4643120" y="0"/>
                </a:moveTo>
                <a:lnTo>
                  <a:pt x="0" y="0"/>
                </a:lnTo>
                <a:lnTo>
                  <a:pt x="0" y="340359"/>
                </a:lnTo>
                <a:lnTo>
                  <a:pt x="4643120" y="340359"/>
                </a:lnTo>
                <a:lnTo>
                  <a:pt x="4813300" y="170179"/>
                </a:lnTo>
                <a:lnTo>
                  <a:pt x="464312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60979" y="2034539"/>
            <a:ext cx="251459" cy="24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591559" y="2034539"/>
            <a:ext cx="251460" cy="246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86889" y="2749550"/>
            <a:ext cx="4813300" cy="342900"/>
          </a:xfrm>
          <a:custGeom>
            <a:avLst/>
            <a:gdLst/>
            <a:ahLst/>
            <a:cxnLst/>
            <a:rect l="l" t="t" r="r" b="b"/>
            <a:pathLst>
              <a:path w="4813300" h="342900">
                <a:moveTo>
                  <a:pt x="4641850" y="0"/>
                </a:moveTo>
                <a:lnTo>
                  <a:pt x="0" y="0"/>
                </a:lnTo>
                <a:lnTo>
                  <a:pt x="0" y="342900"/>
                </a:lnTo>
                <a:lnTo>
                  <a:pt x="4641850" y="342900"/>
                </a:lnTo>
                <a:lnTo>
                  <a:pt x="4813300" y="171450"/>
                </a:lnTo>
                <a:lnTo>
                  <a:pt x="464185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50179" y="2034539"/>
            <a:ext cx="251460" cy="246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80759" y="2034539"/>
            <a:ext cx="251460" cy="2463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932939" y="2821939"/>
            <a:ext cx="228600" cy="226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27204" y="2821939"/>
            <a:ext cx="231155" cy="22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257784" y="2821939"/>
            <a:ext cx="231155" cy="2286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090904" y="2821939"/>
            <a:ext cx="231155" cy="228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763520" y="2821939"/>
            <a:ext cx="231140" cy="2260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594100" y="2821939"/>
            <a:ext cx="231139" cy="2260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89964" y="1240409"/>
            <a:ext cx="4857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20">
                <a:latin typeface="Calibri"/>
                <a:cs typeface="Calibri"/>
              </a:rPr>
              <a:t>Y</a:t>
            </a:r>
            <a:r>
              <a:rPr dirty="0" sz="1800">
                <a:latin typeface="Calibri"/>
                <a:cs typeface="Calibri"/>
              </a:rPr>
              <a:t>ea</a:t>
            </a:r>
            <a:r>
              <a:rPr dirty="0" sz="1800" spc="-1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32939" y="2034539"/>
            <a:ext cx="251460" cy="2463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24280" y="1991867"/>
            <a:ext cx="326640" cy="3317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548964" y="1991309"/>
            <a:ext cx="335584" cy="3387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19600" y="2034539"/>
            <a:ext cx="251460" cy="2463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214703" y="1991741"/>
            <a:ext cx="324959" cy="3303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041276" y="1991372"/>
            <a:ext cx="327900" cy="3327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1028700" y="3474720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59"/>
                </a:lnTo>
              </a:path>
            </a:pathLst>
          </a:custGeom>
          <a:ln w="2031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351280" y="3474720"/>
            <a:ext cx="0" cy="327660"/>
          </a:xfrm>
          <a:custGeom>
            <a:avLst/>
            <a:gdLst/>
            <a:ahLst/>
            <a:cxnLst/>
            <a:rect l="l" t="t" r="r" b="b"/>
            <a:pathLst>
              <a:path w="0" h="327660">
                <a:moveTo>
                  <a:pt x="0" y="0"/>
                </a:moveTo>
                <a:lnTo>
                  <a:pt x="0" y="327659"/>
                </a:lnTo>
              </a:path>
            </a:pathLst>
          </a:custGeom>
          <a:ln w="2031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028700" y="347599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 h="0">
                <a:moveTo>
                  <a:pt x="0" y="0"/>
                </a:moveTo>
                <a:lnTo>
                  <a:pt x="322580" y="0"/>
                </a:lnTo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028700" y="3464559"/>
            <a:ext cx="322580" cy="22860"/>
          </a:xfrm>
          <a:custGeom>
            <a:avLst/>
            <a:gdLst/>
            <a:ahLst/>
            <a:cxnLst/>
            <a:rect l="l" t="t" r="r" b="b"/>
            <a:pathLst>
              <a:path w="322580" h="22860">
                <a:moveTo>
                  <a:pt x="0" y="22860"/>
                </a:moveTo>
                <a:lnTo>
                  <a:pt x="322580" y="22860"/>
                </a:lnTo>
                <a:lnTo>
                  <a:pt x="32258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028700" y="380365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 h="0">
                <a:moveTo>
                  <a:pt x="0" y="0"/>
                </a:moveTo>
                <a:lnTo>
                  <a:pt x="322580" y="0"/>
                </a:lnTo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028700" y="3792220"/>
            <a:ext cx="322580" cy="22860"/>
          </a:xfrm>
          <a:custGeom>
            <a:avLst/>
            <a:gdLst/>
            <a:ahLst/>
            <a:cxnLst/>
            <a:rect l="l" t="t" r="r" b="b"/>
            <a:pathLst>
              <a:path w="322580" h="22860">
                <a:moveTo>
                  <a:pt x="0" y="22859"/>
                </a:moveTo>
                <a:lnTo>
                  <a:pt x="322580" y="22859"/>
                </a:lnTo>
                <a:lnTo>
                  <a:pt x="32258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62660" y="3403600"/>
            <a:ext cx="454659" cy="472440"/>
          </a:xfrm>
          <a:custGeom>
            <a:avLst/>
            <a:gdLst/>
            <a:ahLst/>
            <a:cxnLst/>
            <a:rect l="l" t="t" r="r" b="b"/>
            <a:pathLst>
              <a:path w="454659" h="472439">
                <a:moveTo>
                  <a:pt x="451484" y="0"/>
                </a:moveTo>
                <a:lnTo>
                  <a:pt x="4737" y="0"/>
                </a:lnTo>
                <a:lnTo>
                  <a:pt x="0" y="3428"/>
                </a:lnTo>
                <a:lnTo>
                  <a:pt x="0" y="467360"/>
                </a:lnTo>
                <a:lnTo>
                  <a:pt x="4737" y="472439"/>
                </a:lnTo>
                <a:lnTo>
                  <a:pt x="451484" y="472439"/>
                </a:lnTo>
                <a:lnTo>
                  <a:pt x="454659" y="467360"/>
                </a:lnTo>
                <a:lnTo>
                  <a:pt x="454659" y="451866"/>
                </a:lnTo>
                <a:lnTo>
                  <a:pt x="18948" y="451866"/>
                </a:lnTo>
                <a:lnTo>
                  <a:pt x="18948" y="20574"/>
                </a:lnTo>
                <a:lnTo>
                  <a:pt x="454659" y="20574"/>
                </a:lnTo>
                <a:lnTo>
                  <a:pt x="454659" y="3428"/>
                </a:lnTo>
                <a:lnTo>
                  <a:pt x="451484" y="0"/>
                </a:lnTo>
                <a:close/>
              </a:path>
              <a:path w="454659" h="472439">
                <a:moveTo>
                  <a:pt x="454659" y="20574"/>
                </a:moveTo>
                <a:lnTo>
                  <a:pt x="435737" y="20574"/>
                </a:lnTo>
                <a:lnTo>
                  <a:pt x="435737" y="451866"/>
                </a:lnTo>
                <a:lnTo>
                  <a:pt x="454659" y="451866"/>
                </a:lnTo>
                <a:lnTo>
                  <a:pt x="454659" y="2057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62660" y="3403600"/>
            <a:ext cx="454659" cy="472440"/>
          </a:xfrm>
          <a:custGeom>
            <a:avLst/>
            <a:gdLst/>
            <a:ahLst/>
            <a:cxnLst/>
            <a:rect l="l" t="t" r="r" b="b"/>
            <a:pathLst>
              <a:path w="454659" h="472439">
                <a:moveTo>
                  <a:pt x="445134" y="472439"/>
                </a:moveTo>
                <a:lnTo>
                  <a:pt x="445134" y="472439"/>
                </a:lnTo>
                <a:lnTo>
                  <a:pt x="4737" y="472439"/>
                </a:lnTo>
                <a:lnTo>
                  <a:pt x="0" y="467360"/>
                </a:lnTo>
                <a:lnTo>
                  <a:pt x="0" y="3428"/>
                </a:lnTo>
                <a:lnTo>
                  <a:pt x="4737" y="0"/>
                </a:lnTo>
                <a:lnTo>
                  <a:pt x="451484" y="0"/>
                </a:lnTo>
                <a:lnTo>
                  <a:pt x="454659" y="3428"/>
                </a:lnTo>
                <a:lnTo>
                  <a:pt x="454659" y="467360"/>
                </a:lnTo>
                <a:lnTo>
                  <a:pt x="451484" y="472439"/>
                </a:lnTo>
                <a:lnTo>
                  <a:pt x="445134" y="4724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81608" y="3424173"/>
            <a:ext cx="417195" cy="431800"/>
          </a:xfrm>
          <a:custGeom>
            <a:avLst/>
            <a:gdLst/>
            <a:ahLst/>
            <a:cxnLst/>
            <a:rect l="l" t="t" r="r" b="b"/>
            <a:pathLst>
              <a:path w="417194" h="431800">
                <a:moveTo>
                  <a:pt x="0" y="431292"/>
                </a:moveTo>
                <a:lnTo>
                  <a:pt x="240955" y="431292"/>
                </a:lnTo>
                <a:lnTo>
                  <a:pt x="364690" y="431292"/>
                </a:lnTo>
                <a:lnTo>
                  <a:pt x="410276" y="431292"/>
                </a:lnTo>
                <a:lnTo>
                  <a:pt x="416788" y="431292"/>
                </a:lnTo>
                <a:lnTo>
                  <a:pt x="416788" y="181951"/>
                </a:lnTo>
                <a:lnTo>
                  <a:pt x="416788" y="53911"/>
                </a:lnTo>
                <a:lnTo>
                  <a:pt x="416788" y="6738"/>
                </a:lnTo>
                <a:lnTo>
                  <a:pt x="416788" y="0"/>
                </a:lnTo>
                <a:lnTo>
                  <a:pt x="175832" y="0"/>
                </a:lnTo>
                <a:lnTo>
                  <a:pt x="52098" y="0"/>
                </a:lnTo>
                <a:lnTo>
                  <a:pt x="6512" y="0"/>
                </a:lnTo>
                <a:lnTo>
                  <a:pt x="0" y="0"/>
                </a:lnTo>
                <a:lnTo>
                  <a:pt x="0" y="431292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60119" y="3398520"/>
            <a:ext cx="81280" cy="888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338580" y="3398520"/>
            <a:ext cx="81280" cy="888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338580" y="3789679"/>
            <a:ext cx="81280" cy="889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60119" y="3789679"/>
            <a:ext cx="81280" cy="889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28700" y="3557270"/>
            <a:ext cx="322580" cy="0"/>
          </a:xfrm>
          <a:custGeom>
            <a:avLst/>
            <a:gdLst/>
            <a:ahLst/>
            <a:cxnLst/>
            <a:rect l="l" t="t" r="r" b="b"/>
            <a:pathLst>
              <a:path w="322580" h="0">
                <a:moveTo>
                  <a:pt x="0" y="0"/>
                </a:moveTo>
                <a:lnTo>
                  <a:pt x="322580" y="0"/>
                </a:lnTo>
              </a:path>
            </a:pathLst>
          </a:custGeom>
          <a:ln w="2286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28700" y="3545840"/>
            <a:ext cx="322580" cy="22860"/>
          </a:xfrm>
          <a:custGeom>
            <a:avLst/>
            <a:gdLst/>
            <a:ahLst/>
            <a:cxnLst/>
            <a:rect l="l" t="t" r="r" b="b"/>
            <a:pathLst>
              <a:path w="322580" h="22860">
                <a:moveTo>
                  <a:pt x="0" y="22860"/>
                </a:moveTo>
                <a:lnTo>
                  <a:pt x="322580" y="22860"/>
                </a:lnTo>
                <a:lnTo>
                  <a:pt x="322580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28700" y="3629659"/>
            <a:ext cx="322580" cy="20320"/>
          </a:xfrm>
          <a:custGeom>
            <a:avLst/>
            <a:gdLst/>
            <a:ahLst/>
            <a:cxnLst/>
            <a:rect l="l" t="t" r="r" b="b"/>
            <a:pathLst>
              <a:path w="322580" h="20320">
                <a:moveTo>
                  <a:pt x="0" y="20320"/>
                </a:moveTo>
                <a:lnTo>
                  <a:pt x="322580" y="20320"/>
                </a:lnTo>
                <a:lnTo>
                  <a:pt x="3225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023619" y="3624579"/>
            <a:ext cx="332740" cy="30480"/>
          </a:xfrm>
          <a:custGeom>
            <a:avLst/>
            <a:gdLst/>
            <a:ahLst/>
            <a:cxnLst/>
            <a:rect l="l" t="t" r="r" b="b"/>
            <a:pathLst>
              <a:path w="332740" h="30479">
                <a:moveTo>
                  <a:pt x="0" y="30479"/>
                </a:moveTo>
                <a:lnTo>
                  <a:pt x="332740" y="30479"/>
                </a:lnTo>
                <a:lnTo>
                  <a:pt x="3327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28700" y="3710940"/>
            <a:ext cx="322580" cy="20320"/>
          </a:xfrm>
          <a:custGeom>
            <a:avLst/>
            <a:gdLst/>
            <a:ahLst/>
            <a:cxnLst/>
            <a:rect l="l" t="t" r="r" b="b"/>
            <a:pathLst>
              <a:path w="322580" h="20320">
                <a:moveTo>
                  <a:pt x="0" y="20320"/>
                </a:moveTo>
                <a:lnTo>
                  <a:pt x="322580" y="20320"/>
                </a:lnTo>
                <a:lnTo>
                  <a:pt x="322580" y="0"/>
                </a:lnTo>
                <a:lnTo>
                  <a:pt x="0" y="0"/>
                </a:lnTo>
                <a:lnTo>
                  <a:pt x="0" y="2032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23619" y="3705859"/>
            <a:ext cx="332740" cy="30480"/>
          </a:xfrm>
          <a:custGeom>
            <a:avLst/>
            <a:gdLst/>
            <a:ahLst/>
            <a:cxnLst/>
            <a:rect l="l" t="t" r="r" b="b"/>
            <a:pathLst>
              <a:path w="332740" h="30479">
                <a:moveTo>
                  <a:pt x="0" y="30479"/>
                </a:moveTo>
                <a:lnTo>
                  <a:pt x="332740" y="30479"/>
                </a:lnTo>
                <a:lnTo>
                  <a:pt x="332740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1053782" y="3924998"/>
            <a:ext cx="2882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alibri"/>
                <a:cs typeface="Calibri"/>
              </a:rPr>
              <a:t>A</a:t>
            </a:r>
            <a:r>
              <a:rPr dirty="0" sz="1000" spc="-10">
                <a:latin typeface="Calibri"/>
                <a:cs typeface="Calibri"/>
              </a:rPr>
              <a:t>T</a:t>
            </a:r>
            <a:r>
              <a:rPr dirty="0" sz="1000" spc="-5">
                <a:latin typeface="Calibri"/>
                <a:cs typeface="Calibri"/>
              </a:rPr>
              <a:t>SB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764029" y="3445509"/>
            <a:ext cx="4813300" cy="342900"/>
          </a:xfrm>
          <a:custGeom>
            <a:avLst/>
            <a:gdLst/>
            <a:ahLst/>
            <a:cxnLst/>
            <a:rect l="l" t="t" r="r" b="b"/>
            <a:pathLst>
              <a:path w="4813300" h="342900">
                <a:moveTo>
                  <a:pt x="4641850" y="0"/>
                </a:moveTo>
                <a:lnTo>
                  <a:pt x="0" y="0"/>
                </a:lnTo>
                <a:lnTo>
                  <a:pt x="0" y="342900"/>
                </a:lnTo>
                <a:lnTo>
                  <a:pt x="4641850" y="342900"/>
                </a:lnTo>
                <a:lnTo>
                  <a:pt x="4813300" y="171450"/>
                </a:lnTo>
                <a:lnTo>
                  <a:pt x="4641850" y="0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932939" y="3512820"/>
            <a:ext cx="228600" cy="2260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68600" y="3510279"/>
            <a:ext cx="231139" cy="2260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349500" y="3512820"/>
            <a:ext cx="231139" cy="226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162300" y="3502659"/>
            <a:ext cx="231139" cy="2286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000500" y="3500120"/>
            <a:ext cx="231139" cy="2260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581400" y="3502659"/>
            <a:ext cx="231139" cy="2286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427220" y="3500120"/>
            <a:ext cx="228600" cy="2260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5262879" y="3495040"/>
            <a:ext cx="231140" cy="2286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843779" y="3500120"/>
            <a:ext cx="231140" cy="2260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656579" y="3489959"/>
            <a:ext cx="231140" cy="22605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075679" y="3489959"/>
            <a:ext cx="231140" cy="22605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6825868" y="917321"/>
            <a:ext cx="45827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Interpreting</a:t>
            </a:r>
            <a:r>
              <a:rPr dirty="0" sz="1800" spc="1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GPIRM: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notional six year insecticide </a:t>
            </a:r>
            <a:r>
              <a:rPr dirty="0" sz="1800" spc="-15">
                <a:solidFill>
                  <a:srgbClr val="C00000"/>
                </a:solidFill>
                <a:latin typeface="Calibri"/>
                <a:cs typeface="Calibri"/>
              </a:rPr>
              <a:t>rotation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plan</a:t>
            </a:r>
            <a:r>
              <a:rPr dirty="0" sz="1800" spc="8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solidFill>
                  <a:srgbClr val="C00000"/>
                </a:solidFill>
                <a:latin typeface="Calibri"/>
                <a:cs typeface="Calibri"/>
              </a:rPr>
              <a:t>an IVM </a:t>
            </a:r>
            <a:r>
              <a:rPr dirty="0" sz="1800" spc="-20">
                <a:solidFill>
                  <a:srgbClr val="C00000"/>
                </a:solidFill>
                <a:latin typeface="Calibri"/>
                <a:cs typeface="Calibri"/>
              </a:rPr>
              <a:t>program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using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three </a:t>
            </a:r>
            <a:r>
              <a:rPr dirty="0" sz="1800" spc="-5">
                <a:solidFill>
                  <a:srgbClr val="C00000"/>
                </a:solidFill>
                <a:latin typeface="Calibri"/>
                <a:cs typeface="Calibri"/>
              </a:rPr>
              <a:t>insecticidal</a:t>
            </a:r>
            <a:r>
              <a:rPr dirty="0" sz="1800" spc="9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C00000"/>
                </a:solidFill>
                <a:latin typeface="Calibri"/>
                <a:cs typeface="Calibri"/>
              </a:rPr>
              <a:t>products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770369" y="1903729"/>
            <a:ext cx="4775200" cy="58166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74295">
              <a:lnSpc>
                <a:spcPct val="100000"/>
              </a:lnSpc>
              <a:spcBef>
                <a:spcPts val="110"/>
              </a:spcBef>
            </a:pPr>
            <a:r>
              <a:rPr dirty="0" sz="1800" spc="-10">
                <a:latin typeface="Calibri"/>
                <a:cs typeface="Calibri"/>
              </a:rPr>
              <a:t>IRS: </a:t>
            </a:r>
            <a:r>
              <a:rPr dirty="0" sz="1800" spc="-5">
                <a:latin typeface="Calibri"/>
                <a:cs typeface="Calibri"/>
              </a:rPr>
              <a:t>&gt;6 </a:t>
            </a:r>
            <a:r>
              <a:rPr dirty="0" sz="1800" spc="-10">
                <a:latin typeface="Calibri"/>
                <a:cs typeface="Calibri"/>
              </a:rPr>
              <a:t>months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efficacy,</a:t>
            </a:r>
            <a:endParaRPr sz="1800">
              <a:latin typeface="Calibri"/>
              <a:cs typeface="Calibri"/>
            </a:endParaRPr>
          </a:p>
          <a:p>
            <a:pPr marL="7429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multiple </a:t>
            </a:r>
            <a:r>
              <a:rPr dirty="0" sz="1800">
                <a:latin typeface="Calibri"/>
                <a:cs typeface="Calibri"/>
              </a:rPr>
              <a:t>a.i.s </a:t>
            </a:r>
            <a:r>
              <a:rPr dirty="0" sz="1800" spc="-5">
                <a:latin typeface="Calibri"/>
                <a:cs typeface="Calibri"/>
              </a:rPr>
              <a:t>used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0">
                <a:latin typeface="Calibri"/>
                <a:cs typeface="Calibri"/>
              </a:rPr>
              <a:t>subnational</a:t>
            </a:r>
            <a:r>
              <a:rPr dirty="0" sz="1800" spc="7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rotation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775450" y="3290570"/>
            <a:ext cx="4775200" cy="581660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73660">
              <a:lnSpc>
                <a:spcPct val="100000"/>
              </a:lnSpc>
              <a:spcBef>
                <a:spcPts val="110"/>
              </a:spcBef>
            </a:pPr>
            <a:r>
              <a:rPr dirty="0" sz="1800" spc="-35">
                <a:latin typeface="Calibri"/>
                <a:cs typeface="Calibri"/>
              </a:rPr>
              <a:t>ATSB: </a:t>
            </a:r>
            <a:r>
              <a:rPr dirty="0" sz="1800" spc="-5">
                <a:latin typeface="Calibri"/>
                <a:cs typeface="Calibri"/>
              </a:rPr>
              <a:t>&gt;6 </a:t>
            </a:r>
            <a:r>
              <a:rPr dirty="0" sz="1800" spc="-10">
                <a:latin typeface="Calibri"/>
                <a:cs typeface="Calibri"/>
              </a:rPr>
              <a:t>months </a:t>
            </a:r>
            <a:r>
              <a:rPr dirty="0" sz="1800" spc="-25">
                <a:latin typeface="Calibri"/>
                <a:cs typeface="Calibri"/>
              </a:rPr>
              <a:t>efficacy, </a:t>
            </a:r>
            <a:r>
              <a:rPr dirty="0" sz="1800" spc="-20">
                <a:latin typeface="Calibri"/>
                <a:cs typeface="Calibri"/>
              </a:rPr>
              <a:t>rotate </a:t>
            </a:r>
            <a:r>
              <a:rPr dirty="0" sz="1800" spc="-5">
                <a:latin typeface="Calibri"/>
                <a:cs typeface="Calibri"/>
              </a:rPr>
              <a:t>every</a:t>
            </a:r>
            <a:r>
              <a:rPr dirty="0" sz="1800" spc="1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  <a:p>
            <a:pPr marL="7366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months or </a:t>
            </a:r>
            <a:r>
              <a:rPr dirty="0" sz="1800" spc="-5">
                <a:latin typeface="Calibri"/>
                <a:cs typeface="Calibri"/>
              </a:rPr>
              <a:t>multiple </a:t>
            </a:r>
            <a:r>
              <a:rPr dirty="0" sz="1800">
                <a:latin typeface="Calibri"/>
                <a:cs typeface="Calibri"/>
              </a:rPr>
              <a:t>a.i.s in each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1048"/>
            <a:ext cx="9458960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spc="-20" b="0">
                <a:latin typeface="Calibri Light"/>
                <a:cs typeface="Calibri Light"/>
              </a:rPr>
              <a:t>Mosquito</a:t>
            </a:r>
            <a:r>
              <a:rPr dirty="0" sz="2900" spc="-114" b="0">
                <a:latin typeface="Calibri Light"/>
                <a:cs typeface="Calibri Light"/>
              </a:rPr>
              <a:t> </a:t>
            </a:r>
            <a:r>
              <a:rPr dirty="0" sz="2900" spc="-30" b="0">
                <a:latin typeface="Calibri Light"/>
                <a:cs typeface="Calibri Light"/>
              </a:rPr>
              <a:t>resistance</a:t>
            </a:r>
            <a:r>
              <a:rPr dirty="0" sz="2900" spc="-95" b="0">
                <a:latin typeface="Calibri Light"/>
                <a:cs typeface="Calibri Light"/>
              </a:rPr>
              <a:t> </a:t>
            </a:r>
            <a:r>
              <a:rPr dirty="0" sz="2900" spc="-25" b="0">
                <a:latin typeface="Calibri Light"/>
                <a:cs typeface="Calibri Light"/>
              </a:rPr>
              <a:t>mechanisms</a:t>
            </a:r>
            <a:r>
              <a:rPr dirty="0" sz="2900" spc="-90" b="0">
                <a:latin typeface="Calibri Light"/>
                <a:cs typeface="Calibri Light"/>
              </a:rPr>
              <a:t> </a:t>
            </a:r>
            <a:r>
              <a:rPr dirty="0" sz="2900" b="0">
                <a:latin typeface="Calibri Light"/>
                <a:cs typeface="Calibri Light"/>
              </a:rPr>
              <a:t>–</a:t>
            </a:r>
            <a:r>
              <a:rPr dirty="0" sz="2900" spc="-20" b="0">
                <a:latin typeface="Calibri Light"/>
                <a:cs typeface="Calibri Light"/>
              </a:rPr>
              <a:t> </a:t>
            </a:r>
            <a:r>
              <a:rPr dirty="0" sz="2900" spc="-30" b="0">
                <a:latin typeface="Calibri Light"/>
                <a:cs typeface="Calibri Light"/>
              </a:rPr>
              <a:t>target</a:t>
            </a:r>
            <a:r>
              <a:rPr dirty="0" sz="2900" spc="-95" b="0">
                <a:latin typeface="Calibri Light"/>
                <a:cs typeface="Calibri Light"/>
              </a:rPr>
              <a:t> </a:t>
            </a:r>
            <a:r>
              <a:rPr dirty="0" sz="2900" spc="-5" b="0">
                <a:latin typeface="Calibri Light"/>
                <a:cs typeface="Calibri Light"/>
              </a:rPr>
              <a:t>site</a:t>
            </a:r>
            <a:r>
              <a:rPr dirty="0" sz="2900" spc="-114" b="0">
                <a:latin typeface="Calibri Light"/>
                <a:cs typeface="Calibri Light"/>
              </a:rPr>
              <a:t> </a:t>
            </a:r>
            <a:r>
              <a:rPr dirty="0" sz="2900" spc="5" b="0">
                <a:latin typeface="Calibri Light"/>
                <a:cs typeface="Calibri Light"/>
              </a:rPr>
              <a:t>is</a:t>
            </a:r>
            <a:r>
              <a:rPr dirty="0" sz="2900" spc="-65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just</a:t>
            </a:r>
            <a:r>
              <a:rPr dirty="0" sz="2900" spc="-70" b="0">
                <a:latin typeface="Calibri Light"/>
                <a:cs typeface="Calibri Light"/>
              </a:rPr>
              <a:t> </a:t>
            </a:r>
            <a:r>
              <a:rPr dirty="0" sz="2900" spc="-10" b="0">
                <a:latin typeface="Calibri Light"/>
                <a:cs typeface="Calibri Light"/>
              </a:rPr>
              <a:t>one</a:t>
            </a:r>
            <a:r>
              <a:rPr dirty="0" sz="2900" spc="-80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concern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424878"/>
            <a:ext cx="7851775" cy="860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0">
                <a:latin typeface="Calibri Light"/>
                <a:cs typeface="Calibri Light"/>
              </a:rPr>
              <a:t>LITE</a:t>
            </a:r>
            <a:r>
              <a:rPr dirty="0" sz="2200" spc="-75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continually</a:t>
            </a:r>
            <a:r>
              <a:rPr dirty="0" sz="2200" spc="-100" b="0">
                <a:latin typeface="Calibri Light"/>
                <a:cs typeface="Calibri Light"/>
              </a:rPr>
              <a:t> </a:t>
            </a:r>
            <a:r>
              <a:rPr dirty="0" sz="2200" spc="-15" b="0">
                <a:latin typeface="Calibri Light"/>
                <a:cs typeface="Calibri Light"/>
              </a:rPr>
              <a:t>updates</a:t>
            </a:r>
            <a:r>
              <a:rPr dirty="0" sz="2200" spc="-60" b="0">
                <a:latin typeface="Calibri Light"/>
                <a:cs typeface="Calibri Light"/>
              </a:rPr>
              <a:t> </a:t>
            </a:r>
            <a:r>
              <a:rPr dirty="0" sz="2200" spc="-25" b="0">
                <a:latin typeface="Calibri Light"/>
                <a:cs typeface="Calibri Light"/>
              </a:rPr>
              <a:t>resistant</a:t>
            </a:r>
            <a:r>
              <a:rPr dirty="0" sz="2200" spc="-75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strains</a:t>
            </a:r>
            <a:r>
              <a:rPr dirty="0" sz="2200" spc="-80" b="0">
                <a:latin typeface="Calibri Light"/>
                <a:cs typeface="Calibri Light"/>
              </a:rPr>
              <a:t> </a:t>
            </a:r>
            <a:r>
              <a:rPr dirty="0" sz="2200" spc="-25" b="0">
                <a:latin typeface="Calibri Light"/>
                <a:cs typeface="Calibri Light"/>
              </a:rPr>
              <a:t>for</a:t>
            </a:r>
            <a:r>
              <a:rPr dirty="0" sz="2200" spc="-30" b="0">
                <a:latin typeface="Calibri Light"/>
                <a:cs typeface="Calibri Light"/>
              </a:rPr>
              <a:t> </a:t>
            </a:r>
            <a:r>
              <a:rPr dirty="0" sz="2200" spc="-15" b="0">
                <a:latin typeface="Calibri Light"/>
                <a:cs typeface="Calibri Light"/>
              </a:rPr>
              <a:t>testing</a:t>
            </a:r>
            <a:r>
              <a:rPr dirty="0" sz="2200" spc="-80" b="0">
                <a:latin typeface="Calibri Light"/>
                <a:cs typeface="Calibri Light"/>
              </a:rPr>
              <a:t> </a:t>
            </a:r>
            <a:r>
              <a:rPr dirty="0" sz="2200" spc="-20" b="0">
                <a:latin typeface="Calibri Light"/>
                <a:cs typeface="Calibri Light"/>
              </a:rPr>
              <a:t>against</a:t>
            </a:r>
            <a:r>
              <a:rPr dirty="0" sz="2200" spc="-70" b="0">
                <a:latin typeface="Calibri Light"/>
                <a:cs typeface="Calibri Light"/>
              </a:rPr>
              <a:t> </a:t>
            </a:r>
            <a:r>
              <a:rPr dirty="0" sz="2200" spc="-15" b="0">
                <a:latin typeface="Calibri Light"/>
                <a:cs typeface="Calibri Light"/>
              </a:rPr>
              <a:t>new</a:t>
            </a:r>
            <a:r>
              <a:rPr dirty="0" sz="2200" spc="-50" b="0">
                <a:latin typeface="Calibri Light"/>
                <a:cs typeface="Calibri Light"/>
              </a:rPr>
              <a:t> </a:t>
            </a:r>
            <a:r>
              <a:rPr dirty="0" sz="2200" spc="-15" b="0">
                <a:latin typeface="Calibri Light"/>
                <a:cs typeface="Calibri Light"/>
              </a:rPr>
              <a:t>actives</a:t>
            </a:r>
            <a:endParaRPr sz="2200">
              <a:latin typeface="Calibri Light"/>
              <a:cs typeface="Calibri Light"/>
            </a:endParaRPr>
          </a:p>
          <a:p>
            <a:pPr marL="241300" indent="-228600">
              <a:lnSpc>
                <a:spcPct val="100000"/>
              </a:lnSpc>
              <a:spcBef>
                <a:spcPts val="15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2000">
                <a:latin typeface="Calibri"/>
                <a:cs typeface="Calibri"/>
              </a:rPr>
              <a:t>Mosquito </a:t>
            </a:r>
            <a:r>
              <a:rPr dirty="0" sz="2000" spc="-5">
                <a:latin typeface="Calibri"/>
                <a:cs typeface="Calibri"/>
              </a:rPr>
              <a:t>resistance </a:t>
            </a:r>
            <a:r>
              <a:rPr dirty="0" sz="2000">
                <a:latin typeface="Calibri"/>
                <a:cs typeface="Calibri"/>
              </a:rPr>
              <a:t>is a </a:t>
            </a:r>
            <a:r>
              <a:rPr dirty="0" sz="2000" spc="-10">
                <a:latin typeface="Calibri"/>
                <a:cs typeface="Calibri"/>
              </a:rPr>
              <a:t>complex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evolving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story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42310" y="1347469"/>
            <a:ext cx="2758440" cy="1615440"/>
          </a:xfrm>
          <a:custGeom>
            <a:avLst/>
            <a:gdLst/>
            <a:ahLst/>
            <a:cxnLst/>
            <a:rect l="l" t="t" r="r" b="b"/>
            <a:pathLst>
              <a:path w="2758440" h="1615439">
                <a:moveTo>
                  <a:pt x="0" y="36829"/>
                </a:moveTo>
                <a:lnTo>
                  <a:pt x="2897" y="22502"/>
                </a:lnTo>
                <a:lnTo>
                  <a:pt x="10795" y="10794"/>
                </a:lnTo>
                <a:lnTo>
                  <a:pt x="22502" y="2897"/>
                </a:lnTo>
                <a:lnTo>
                  <a:pt x="36829" y="0"/>
                </a:lnTo>
                <a:lnTo>
                  <a:pt x="2721610" y="0"/>
                </a:lnTo>
                <a:lnTo>
                  <a:pt x="2735937" y="2897"/>
                </a:lnTo>
                <a:lnTo>
                  <a:pt x="2747644" y="10794"/>
                </a:lnTo>
                <a:lnTo>
                  <a:pt x="2755542" y="22502"/>
                </a:lnTo>
                <a:lnTo>
                  <a:pt x="2758440" y="36829"/>
                </a:lnTo>
                <a:lnTo>
                  <a:pt x="2758440" y="1578609"/>
                </a:lnTo>
                <a:lnTo>
                  <a:pt x="2755542" y="1592937"/>
                </a:lnTo>
                <a:lnTo>
                  <a:pt x="2747645" y="1604644"/>
                </a:lnTo>
                <a:lnTo>
                  <a:pt x="2735937" y="1612542"/>
                </a:lnTo>
                <a:lnTo>
                  <a:pt x="2721610" y="1615439"/>
                </a:lnTo>
                <a:lnTo>
                  <a:pt x="36829" y="1615439"/>
                </a:lnTo>
                <a:lnTo>
                  <a:pt x="22502" y="1612542"/>
                </a:lnTo>
                <a:lnTo>
                  <a:pt x="10795" y="1604645"/>
                </a:lnTo>
                <a:lnTo>
                  <a:pt x="2897" y="1592937"/>
                </a:lnTo>
                <a:lnTo>
                  <a:pt x="0" y="1578609"/>
                </a:lnTo>
                <a:lnTo>
                  <a:pt x="0" y="3682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252470" y="3039110"/>
            <a:ext cx="2758440" cy="1615440"/>
          </a:xfrm>
          <a:custGeom>
            <a:avLst/>
            <a:gdLst/>
            <a:ahLst/>
            <a:cxnLst/>
            <a:rect l="l" t="t" r="r" b="b"/>
            <a:pathLst>
              <a:path w="2758440" h="1615439">
                <a:moveTo>
                  <a:pt x="0" y="36829"/>
                </a:moveTo>
                <a:lnTo>
                  <a:pt x="2897" y="22502"/>
                </a:lnTo>
                <a:lnTo>
                  <a:pt x="10794" y="10795"/>
                </a:lnTo>
                <a:lnTo>
                  <a:pt x="22502" y="2897"/>
                </a:lnTo>
                <a:lnTo>
                  <a:pt x="36829" y="0"/>
                </a:lnTo>
                <a:lnTo>
                  <a:pt x="2721609" y="0"/>
                </a:lnTo>
                <a:lnTo>
                  <a:pt x="2735937" y="2897"/>
                </a:lnTo>
                <a:lnTo>
                  <a:pt x="2747644" y="10794"/>
                </a:lnTo>
                <a:lnTo>
                  <a:pt x="2755542" y="22502"/>
                </a:lnTo>
                <a:lnTo>
                  <a:pt x="2758440" y="36829"/>
                </a:lnTo>
                <a:lnTo>
                  <a:pt x="2758440" y="1578609"/>
                </a:lnTo>
                <a:lnTo>
                  <a:pt x="2755542" y="1592937"/>
                </a:lnTo>
                <a:lnTo>
                  <a:pt x="2747645" y="1604645"/>
                </a:lnTo>
                <a:lnTo>
                  <a:pt x="2735937" y="1612542"/>
                </a:lnTo>
                <a:lnTo>
                  <a:pt x="2721609" y="1615439"/>
                </a:lnTo>
                <a:lnTo>
                  <a:pt x="36829" y="1615439"/>
                </a:lnTo>
                <a:lnTo>
                  <a:pt x="22502" y="1612542"/>
                </a:lnTo>
                <a:lnTo>
                  <a:pt x="10794" y="1604644"/>
                </a:lnTo>
                <a:lnTo>
                  <a:pt x="2897" y="1592937"/>
                </a:lnTo>
                <a:lnTo>
                  <a:pt x="0" y="1578609"/>
                </a:lnTo>
                <a:lnTo>
                  <a:pt x="0" y="36829"/>
                </a:lnTo>
                <a:close/>
              </a:path>
            </a:pathLst>
          </a:custGeom>
          <a:ln w="58419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47059" y="3067303"/>
            <a:ext cx="19659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5">
                <a:solidFill>
                  <a:srgbClr val="006FC0"/>
                </a:solidFill>
                <a:latin typeface="Calibri"/>
                <a:cs typeface="Calibri"/>
              </a:rPr>
              <a:t>Target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site</a:t>
            </a:r>
            <a:r>
              <a:rPr dirty="0" sz="1800" spc="-2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resistance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52470" y="4730750"/>
            <a:ext cx="2758440" cy="1615440"/>
          </a:xfrm>
          <a:custGeom>
            <a:avLst/>
            <a:gdLst/>
            <a:ahLst/>
            <a:cxnLst/>
            <a:rect l="l" t="t" r="r" b="b"/>
            <a:pathLst>
              <a:path w="2758440" h="1615439">
                <a:moveTo>
                  <a:pt x="0" y="36830"/>
                </a:moveTo>
                <a:lnTo>
                  <a:pt x="2897" y="22502"/>
                </a:lnTo>
                <a:lnTo>
                  <a:pt x="10794" y="10794"/>
                </a:lnTo>
                <a:lnTo>
                  <a:pt x="22502" y="2897"/>
                </a:lnTo>
                <a:lnTo>
                  <a:pt x="36829" y="0"/>
                </a:lnTo>
                <a:lnTo>
                  <a:pt x="2721609" y="0"/>
                </a:lnTo>
                <a:lnTo>
                  <a:pt x="2735937" y="2897"/>
                </a:lnTo>
                <a:lnTo>
                  <a:pt x="2747644" y="10795"/>
                </a:lnTo>
                <a:lnTo>
                  <a:pt x="2755542" y="22502"/>
                </a:lnTo>
                <a:lnTo>
                  <a:pt x="2758440" y="36830"/>
                </a:lnTo>
                <a:lnTo>
                  <a:pt x="2758440" y="1578597"/>
                </a:lnTo>
                <a:lnTo>
                  <a:pt x="2755542" y="1592937"/>
                </a:lnTo>
                <a:lnTo>
                  <a:pt x="2747645" y="1604648"/>
                </a:lnTo>
                <a:lnTo>
                  <a:pt x="2735937" y="1612544"/>
                </a:lnTo>
                <a:lnTo>
                  <a:pt x="2721609" y="1615440"/>
                </a:lnTo>
                <a:lnTo>
                  <a:pt x="36829" y="1615440"/>
                </a:lnTo>
                <a:lnTo>
                  <a:pt x="22502" y="1612544"/>
                </a:lnTo>
                <a:lnTo>
                  <a:pt x="10794" y="1604648"/>
                </a:lnTo>
                <a:lnTo>
                  <a:pt x="2897" y="1592937"/>
                </a:lnTo>
                <a:lnTo>
                  <a:pt x="0" y="1578597"/>
                </a:lnTo>
                <a:lnTo>
                  <a:pt x="0" y="3683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576065" y="4759261"/>
            <a:ext cx="21082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Behavioural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resistance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2270" y="1347469"/>
            <a:ext cx="2755900" cy="4998720"/>
          </a:xfrm>
          <a:custGeom>
            <a:avLst/>
            <a:gdLst/>
            <a:ahLst/>
            <a:cxnLst/>
            <a:rect l="l" t="t" r="r" b="b"/>
            <a:pathLst>
              <a:path w="2755900" h="4998720">
                <a:moveTo>
                  <a:pt x="0" y="62864"/>
                </a:moveTo>
                <a:lnTo>
                  <a:pt x="4939" y="38415"/>
                </a:lnTo>
                <a:lnTo>
                  <a:pt x="18411" y="18430"/>
                </a:lnTo>
                <a:lnTo>
                  <a:pt x="38394" y="4947"/>
                </a:lnTo>
                <a:lnTo>
                  <a:pt x="62864" y="0"/>
                </a:lnTo>
                <a:lnTo>
                  <a:pt x="2693035" y="0"/>
                </a:lnTo>
                <a:lnTo>
                  <a:pt x="2717484" y="4947"/>
                </a:lnTo>
                <a:lnTo>
                  <a:pt x="2737469" y="18430"/>
                </a:lnTo>
                <a:lnTo>
                  <a:pt x="2750952" y="38415"/>
                </a:lnTo>
                <a:lnTo>
                  <a:pt x="2755900" y="62864"/>
                </a:lnTo>
                <a:lnTo>
                  <a:pt x="2755900" y="4935855"/>
                </a:lnTo>
                <a:lnTo>
                  <a:pt x="2750952" y="4960325"/>
                </a:lnTo>
                <a:lnTo>
                  <a:pt x="2737469" y="4980308"/>
                </a:lnTo>
                <a:lnTo>
                  <a:pt x="2717484" y="4993780"/>
                </a:lnTo>
                <a:lnTo>
                  <a:pt x="2693035" y="4998720"/>
                </a:lnTo>
                <a:lnTo>
                  <a:pt x="62864" y="4998720"/>
                </a:lnTo>
                <a:lnTo>
                  <a:pt x="38394" y="4993780"/>
                </a:lnTo>
                <a:lnTo>
                  <a:pt x="18411" y="4980308"/>
                </a:lnTo>
                <a:lnTo>
                  <a:pt x="4939" y="4960325"/>
                </a:lnTo>
                <a:lnTo>
                  <a:pt x="0" y="4935855"/>
                </a:lnTo>
                <a:lnTo>
                  <a:pt x="0" y="628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466850" y="1382395"/>
            <a:ext cx="584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>
                <a:solidFill>
                  <a:srgbClr val="006FC0"/>
                </a:solidFill>
                <a:latin typeface="Calibri"/>
                <a:cs typeface="Calibri"/>
              </a:rPr>
              <a:t>P450</a:t>
            </a:r>
            <a:r>
              <a:rPr dirty="0" sz="180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04890" y="1347469"/>
            <a:ext cx="2755900" cy="4998720"/>
          </a:xfrm>
          <a:custGeom>
            <a:avLst/>
            <a:gdLst/>
            <a:ahLst/>
            <a:cxnLst/>
            <a:rect l="l" t="t" r="r" b="b"/>
            <a:pathLst>
              <a:path w="2755900" h="4998720">
                <a:moveTo>
                  <a:pt x="0" y="62864"/>
                </a:moveTo>
                <a:lnTo>
                  <a:pt x="4947" y="38415"/>
                </a:lnTo>
                <a:lnTo>
                  <a:pt x="18430" y="18430"/>
                </a:lnTo>
                <a:lnTo>
                  <a:pt x="38415" y="4947"/>
                </a:lnTo>
                <a:lnTo>
                  <a:pt x="62864" y="0"/>
                </a:lnTo>
                <a:lnTo>
                  <a:pt x="2693035" y="0"/>
                </a:lnTo>
                <a:lnTo>
                  <a:pt x="2717484" y="4947"/>
                </a:lnTo>
                <a:lnTo>
                  <a:pt x="2737469" y="18430"/>
                </a:lnTo>
                <a:lnTo>
                  <a:pt x="2750952" y="38415"/>
                </a:lnTo>
                <a:lnTo>
                  <a:pt x="2755900" y="62864"/>
                </a:lnTo>
                <a:lnTo>
                  <a:pt x="2755900" y="4935855"/>
                </a:lnTo>
                <a:lnTo>
                  <a:pt x="2750952" y="4960325"/>
                </a:lnTo>
                <a:lnTo>
                  <a:pt x="2737469" y="4980308"/>
                </a:lnTo>
                <a:lnTo>
                  <a:pt x="2717484" y="4993780"/>
                </a:lnTo>
                <a:lnTo>
                  <a:pt x="2693035" y="4998720"/>
                </a:lnTo>
                <a:lnTo>
                  <a:pt x="62864" y="4998720"/>
                </a:lnTo>
                <a:lnTo>
                  <a:pt x="38415" y="4993780"/>
                </a:lnTo>
                <a:lnTo>
                  <a:pt x="18430" y="4980308"/>
                </a:lnTo>
                <a:lnTo>
                  <a:pt x="4947" y="4960325"/>
                </a:lnTo>
                <a:lnTo>
                  <a:pt x="0" y="4935855"/>
                </a:lnTo>
                <a:lnTo>
                  <a:pt x="0" y="6286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552183" y="1382395"/>
            <a:ext cx="18618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860" marR="5080" indent="-26416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Sensory</a:t>
            </a:r>
            <a:r>
              <a:rPr dirty="0" sz="1800" spc="-45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Appendage  Proteins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(SAP)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964930" y="1347469"/>
            <a:ext cx="2758440" cy="4998720"/>
          </a:xfrm>
          <a:custGeom>
            <a:avLst/>
            <a:gdLst/>
            <a:ahLst/>
            <a:cxnLst/>
            <a:rect l="l" t="t" r="r" b="b"/>
            <a:pathLst>
              <a:path w="2758440" h="4998720">
                <a:moveTo>
                  <a:pt x="0" y="62864"/>
                </a:moveTo>
                <a:lnTo>
                  <a:pt x="4947" y="38415"/>
                </a:lnTo>
                <a:lnTo>
                  <a:pt x="18430" y="18430"/>
                </a:lnTo>
                <a:lnTo>
                  <a:pt x="38415" y="4947"/>
                </a:lnTo>
                <a:lnTo>
                  <a:pt x="62865" y="0"/>
                </a:lnTo>
                <a:lnTo>
                  <a:pt x="2695575" y="0"/>
                </a:lnTo>
                <a:lnTo>
                  <a:pt x="2720024" y="4947"/>
                </a:lnTo>
                <a:lnTo>
                  <a:pt x="2740009" y="18430"/>
                </a:lnTo>
                <a:lnTo>
                  <a:pt x="2753492" y="38415"/>
                </a:lnTo>
                <a:lnTo>
                  <a:pt x="2758440" y="62864"/>
                </a:lnTo>
                <a:lnTo>
                  <a:pt x="2758440" y="4935804"/>
                </a:lnTo>
                <a:lnTo>
                  <a:pt x="2753492" y="4960293"/>
                </a:lnTo>
                <a:lnTo>
                  <a:pt x="2740009" y="4980292"/>
                </a:lnTo>
                <a:lnTo>
                  <a:pt x="2720024" y="4993775"/>
                </a:lnTo>
                <a:lnTo>
                  <a:pt x="2695575" y="4998720"/>
                </a:lnTo>
                <a:lnTo>
                  <a:pt x="62865" y="4998720"/>
                </a:lnTo>
                <a:lnTo>
                  <a:pt x="38415" y="4993775"/>
                </a:lnTo>
                <a:lnTo>
                  <a:pt x="18430" y="4980292"/>
                </a:lnTo>
                <a:lnTo>
                  <a:pt x="4947" y="4960293"/>
                </a:lnTo>
                <a:lnTo>
                  <a:pt x="0" y="4935804"/>
                </a:lnTo>
                <a:lnTo>
                  <a:pt x="0" y="62864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411334" y="1382395"/>
            <a:ext cx="1864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Cuticular</a:t>
            </a:r>
            <a:r>
              <a:rPr dirty="0" sz="1800" spc="-3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thickening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34780" y="4244340"/>
            <a:ext cx="2608580" cy="2059939"/>
          </a:xfrm>
          <a:custGeom>
            <a:avLst/>
            <a:gdLst/>
            <a:ahLst/>
            <a:cxnLst/>
            <a:rect l="l" t="t" r="r" b="b"/>
            <a:pathLst>
              <a:path w="2608579" h="2059939">
                <a:moveTo>
                  <a:pt x="0" y="2059939"/>
                </a:moveTo>
                <a:lnTo>
                  <a:pt x="2608579" y="2059939"/>
                </a:lnTo>
                <a:lnTo>
                  <a:pt x="2608579" y="0"/>
                </a:lnTo>
                <a:lnTo>
                  <a:pt x="0" y="0"/>
                </a:lnTo>
                <a:lnTo>
                  <a:pt x="0" y="2059939"/>
                </a:lnTo>
                <a:close/>
              </a:path>
            </a:pathLst>
          </a:custGeom>
          <a:ln w="20320">
            <a:solidFill>
              <a:srgbClr val="FFD6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49340" y="2118859"/>
            <a:ext cx="2631512" cy="1189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56959" y="4239259"/>
            <a:ext cx="2608580" cy="2059939"/>
          </a:xfrm>
          <a:custGeom>
            <a:avLst/>
            <a:gdLst/>
            <a:ahLst/>
            <a:cxnLst/>
            <a:rect l="l" t="t" r="r" b="b"/>
            <a:pathLst>
              <a:path w="2608579" h="2059939">
                <a:moveTo>
                  <a:pt x="0" y="2059939"/>
                </a:moveTo>
                <a:lnTo>
                  <a:pt x="2608580" y="2059939"/>
                </a:lnTo>
                <a:lnTo>
                  <a:pt x="2608580" y="0"/>
                </a:lnTo>
                <a:lnTo>
                  <a:pt x="0" y="0"/>
                </a:lnTo>
                <a:lnTo>
                  <a:pt x="0" y="2059939"/>
                </a:lnTo>
                <a:close/>
              </a:path>
            </a:pathLst>
          </a:custGeom>
          <a:ln w="20320">
            <a:solidFill>
              <a:srgbClr val="FFD6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273713" y="4449109"/>
            <a:ext cx="2398029" cy="1626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64579" y="3248660"/>
            <a:ext cx="2600960" cy="990600"/>
          </a:xfrm>
          <a:custGeom>
            <a:avLst/>
            <a:gdLst/>
            <a:ahLst/>
            <a:cxnLst/>
            <a:rect l="l" t="t" r="r" b="b"/>
            <a:pathLst>
              <a:path w="2600959" h="990600">
                <a:moveTo>
                  <a:pt x="0" y="990600"/>
                </a:moveTo>
                <a:lnTo>
                  <a:pt x="751331" y="0"/>
                </a:lnTo>
                <a:lnTo>
                  <a:pt x="1849627" y="0"/>
                </a:lnTo>
                <a:lnTo>
                  <a:pt x="2600960" y="990600"/>
                </a:lnTo>
                <a:lnTo>
                  <a:pt x="0" y="990600"/>
                </a:lnTo>
                <a:close/>
              </a:path>
            </a:pathLst>
          </a:custGeom>
          <a:ln w="20320">
            <a:solidFill>
              <a:srgbClr val="FFD6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621780" y="3599560"/>
            <a:ext cx="17068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7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SAP2 upregulated 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15">
                <a:latin typeface="Calibri"/>
                <a:cs typeface="Calibri"/>
              </a:rPr>
              <a:t>resistant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strains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090659" y="4553798"/>
            <a:ext cx="2496820" cy="1635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042400" y="3139439"/>
            <a:ext cx="2600960" cy="1104900"/>
          </a:xfrm>
          <a:custGeom>
            <a:avLst/>
            <a:gdLst/>
            <a:ahLst/>
            <a:cxnLst/>
            <a:rect l="l" t="t" r="r" b="b"/>
            <a:pathLst>
              <a:path w="2600959" h="1104900">
                <a:moveTo>
                  <a:pt x="0" y="1104900"/>
                </a:moveTo>
                <a:lnTo>
                  <a:pt x="310388" y="0"/>
                </a:lnTo>
                <a:lnTo>
                  <a:pt x="2290572" y="0"/>
                </a:lnTo>
                <a:lnTo>
                  <a:pt x="2600959" y="1104900"/>
                </a:lnTo>
                <a:lnTo>
                  <a:pt x="0" y="1104900"/>
                </a:lnTo>
                <a:close/>
              </a:path>
            </a:pathLst>
          </a:custGeom>
          <a:ln w="20320">
            <a:solidFill>
              <a:srgbClr val="FFD6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034780" y="2129611"/>
            <a:ext cx="2674620" cy="9437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24619" y="2875279"/>
            <a:ext cx="322580" cy="198120"/>
          </a:xfrm>
          <a:custGeom>
            <a:avLst/>
            <a:gdLst/>
            <a:ahLst/>
            <a:cxnLst/>
            <a:rect l="l" t="t" r="r" b="b"/>
            <a:pathLst>
              <a:path w="322579" h="198119">
                <a:moveTo>
                  <a:pt x="0" y="198120"/>
                </a:moveTo>
                <a:lnTo>
                  <a:pt x="322579" y="198120"/>
                </a:lnTo>
                <a:lnTo>
                  <a:pt x="322579" y="0"/>
                </a:lnTo>
                <a:lnTo>
                  <a:pt x="0" y="0"/>
                </a:lnTo>
                <a:lnTo>
                  <a:pt x="0" y="1981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0880090" y="4911090"/>
            <a:ext cx="698500" cy="3048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15748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FFFFFF"/>
                </a:solidFill>
                <a:latin typeface="Calibri"/>
                <a:cs typeface="Calibri"/>
              </a:rPr>
              <a:t>CHC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85351" y="3336607"/>
            <a:ext cx="2080260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Cuticular </a:t>
            </a:r>
            <a:r>
              <a:rPr dirty="0" sz="1800" spc="-20">
                <a:latin typeface="Calibri"/>
                <a:cs typeface="Calibri"/>
              </a:rPr>
              <a:t>hydrocarbon  </a:t>
            </a:r>
            <a:r>
              <a:rPr dirty="0" sz="1800" spc="-10">
                <a:latin typeface="Calibri"/>
                <a:cs typeface="Calibri"/>
              </a:rPr>
              <a:t>increase/changes </a:t>
            </a:r>
            <a:r>
              <a:rPr dirty="0" sz="1800">
                <a:latin typeface="Calibri"/>
                <a:cs typeface="Calibri"/>
              </a:rPr>
              <a:t>in  </a:t>
            </a:r>
            <a:r>
              <a:rPr dirty="0" sz="1800" spc="-15">
                <a:latin typeface="Calibri"/>
                <a:cs typeface="Calibri"/>
              </a:rPr>
              <a:t>resistant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strains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058025" y="5258816"/>
            <a:ext cx="735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latin typeface="Calibri"/>
                <a:cs typeface="Calibri"/>
              </a:rPr>
              <a:t>Su</a:t>
            </a:r>
            <a:r>
              <a:rPr dirty="0" sz="1200" spc="-10">
                <a:latin typeface="Calibri"/>
                <a:cs typeface="Calibri"/>
              </a:rPr>
              <a:t>sc</a:t>
            </a:r>
            <a:r>
              <a:rPr dirty="0" sz="1200">
                <a:latin typeface="Calibri"/>
                <a:cs typeface="Calibri"/>
              </a:rPr>
              <a:t>e</a:t>
            </a:r>
            <a:r>
              <a:rPr dirty="0" sz="1200" spc="10">
                <a:latin typeface="Calibri"/>
                <a:cs typeface="Calibri"/>
              </a:rPr>
              <a:t>p</a:t>
            </a:r>
            <a:r>
              <a:rPr dirty="0" sz="1200">
                <a:latin typeface="Calibri"/>
                <a:cs typeface="Calibri"/>
              </a:rPr>
              <a:t>ti</a:t>
            </a:r>
            <a:r>
              <a:rPr dirty="0" sz="1200" spc="10">
                <a:latin typeface="Calibri"/>
                <a:cs typeface="Calibri"/>
              </a:rPr>
              <a:t>b</a:t>
            </a:r>
            <a:r>
              <a:rPr dirty="0" sz="1200">
                <a:latin typeface="Calibri"/>
                <a:cs typeface="Calibri"/>
              </a:rPr>
              <a:t>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861300" y="5550534"/>
            <a:ext cx="584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latin typeface="Calibri"/>
                <a:cs typeface="Calibri"/>
              </a:rPr>
              <a:t>Resistant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52800" y="3383279"/>
            <a:ext cx="2534920" cy="124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54659" y="3810000"/>
            <a:ext cx="2588514" cy="25605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71513" y="1713011"/>
            <a:ext cx="2438348" cy="203492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909820" y="1630679"/>
            <a:ext cx="1064260" cy="1320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248660" y="1304924"/>
            <a:ext cx="2745740" cy="1423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904" marR="408940" indent="155575">
              <a:lnSpc>
                <a:spcPct val="125499"/>
              </a:lnSpc>
              <a:spcBef>
                <a:spcPts val="100"/>
              </a:spcBef>
            </a:pPr>
            <a:r>
              <a:rPr dirty="0" sz="1800" spc="-5">
                <a:solidFill>
                  <a:srgbClr val="006FC0"/>
                </a:solidFill>
                <a:latin typeface="Calibri"/>
                <a:cs typeface="Calibri"/>
              </a:rPr>
              <a:t>Metabolic</a:t>
            </a:r>
            <a:r>
              <a:rPr dirty="0" sz="1800" spc="-9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6FC0"/>
                </a:solidFill>
                <a:latin typeface="Calibri"/>
                <a:cs typeface="Calibri"/>
              </a:rPr>
              <a:t>resistance  </a:t>
            </a:r>
            <a:r>
              <a:rPr dirty="0" sz="1800" spc="-10">
                <a:latin typeface="Calibri"/>
                <a:cs typeface="Calibri"/>
              </a:rPr>
              <a:t>Glutathione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S-</a:t>
            </a:r>
            <a:endParaRPr sz="18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transferase</a:t>
            </a:r>
            <a:endParaRPr sz="180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  <a:spcBef>
                <a:spcPts val="1260"/>
              </a:spcBef>
            </a:pPr>
            <a:r>
              <a:rPr dirty="0" sz="1800" spc="-15">
                <a:latin typeface="Calibri"/>
                <a:cs typeface="Calibri"/>
              </a:rPr>
              <a:t>Esterases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324859" y="5659120"/>
            <a:ext cx="579120" cy="579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19779" y="5654040"/>
            <a:ext cx="589280" cy="589280"/>
          </a:xfrm>
          <a:custGeom>
            <a:avLst/>
            <a:gdLst/>
            <a:ahLst/>
            <a:cxnLst/>
            <a:rect l="l" t="t" r="r" b="b"/>
            <a:pathLst>
              <a:path w="589279" h="589279">
                <a:moveTo>
                  <a:pt x="0" y="589280"/>
                </a:moveTo>
                <a:lnTo>
                  <a:pt x="589279" y="589280"/>
                </a:lnTo>
                <a:lnTo>
                  <a:pt x="589279" y="0"/>
                </a:lnTo>
                <a:lnTo>
                  <a:pt x="0" y="0"/>
                </a:lnTo>
                <a:lnTo>
                  <a:pt x="0" y="5892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775200" y="4889500"/>
            <a:ext cx="1536700" cy="15367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45179" y="5067300"/>
            <a:ext cx="579120" cy="5791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958590" y="5817870"/>
            <a:ext cx="1303020" cy="391160"/>
          </a:xfrm>
          <a:custGeom>
            <a:avLst/>
            <a:gdLst/>
            <a:ahLst/>
            <a:cxnLst/>
            <a:rect l="l" t="t" r="r" b="b"/>
            <a:pathLst>
              <a:path w="1303020" h="391160">
                <a:moveTo>
                  <a:pt x="1107439" y="0"/>
                </a:moveTo>
                <a:lnTo>
                  <a:pt x="1107439" y="97789"/>
                </a:lnTo>
                <a:lnTo>
                  <a:pt x="0" y="97789"/>
                </a:lnTo>
                <a:lnTo>
                  <a:pt x="0" y="293369"/>
                </a:lnTo>
                <a:lnTo>
                  <a:pt x="1107439" y="293369"/>
                </a:lnTo>
                <a:lnTo>
                  <a:pt x="1107439" y="391159"/>
                </a:lnTo>
                <a:lnTo>
                  <a:pt x="1303020" y="195579"/>
                </a:lnTo>
                <a:lnTo>
                  <a:pt x="11074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958590" y="5817870"/>
            <a:ext cx="1303020" cy="391160"/>
          </a:xfrm>
          <a:custGeom>
            <a:avLst/>
            <a:gdLst/>
            <a:ahLst/>
            <a:cxnLst/>
            <a:rect l="l" t="t" r="r" b="b"/>
            <a:pathLst>
              <a:path w="1303020" h="391160">
                <a:moveTo>
                  <a:pt x="0" y="97789"/>
                </a:moveTo>
                <a:lnTo>
                  <a:pt x="1107439" y="97789"/>
                </a:lnTo>
                <a:lnTo>
                  <a:pt x="1107439" y="0"/>
                </a:lnTo>
                <a:lnTo>
                  <a:pt x="1303020" y="195579"/>
                </a:lnTo>
                <a:lnTo>
                  <a:pt x="1107439" y="391159"/>
                </a:lnTo>
                <a:lnTo>
                  <a:pt x="1107439" y="293369"/>
                </a:lnTo>
                <a:lnTo>
                  <a:pt x="0" y="293369"/>
                </a:lnTo>
                <a:lnTo>
                  <a:pt x="0" y="97789"/>
                </a:lnTo>
                <a:close/>
              </a:path>
            </a:pathLst>
          </a:custGeom>
          <a:ln w="12700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4191253" y="5899784"/>
            <a:ext cx="73596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sc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dirty="0" sz="1200" spc="5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986529" y="5086350"/>
            <a:ext cx="779780" cy="482600"/>
          </a:xfrm>
          <a:custGeom>
            <a:avLst/>
            <a:gdLst/>
            <a:ahLst/>
            <a:cxnLst/>
            <a:rect l="l" t="t" r="r" b="b"/>
            <a:pathLst>
              <a:path w="779779" h="482600">
                <a:moveTo>
                  <a:pt x="774208" y="202056"/>
                </a:moveTo>
                <a:lnTo>
                  <a:pt x="568579" y="202056"/>
                </a:lnTo>
                <a:lnTo>
                  <a:pt x="587464" y="205849"/>
                </a:lnTo>
                <a:lnTo>
                  <a:pt x="602884" y="216201"/>
                </a:lnTo>
                <a:lnTo>
                  <a:pt x="613281" y="231578"/>
                </a:lnTo>
                <a:lnTo>
                  <a:pt x="617093" y="250444"/>
                </a:lnTo>
                <a:lnTo>
                  <a:pt x="617093" y="271525"/>
                </a:lnTo>
                <a:lnTo>
                  <a:pt x="613281" y="290337"/>
                </a:lnTo>
                <a:lnTo>
                  <a:pt x="602884" y="305720"/>
                </a:lnTo>
                <a:lnTo>
                  <a:pt x="587464" y="316103"/>
                </a:lnTo>
                <a:lnTo>
                  <a:pt x="568579" y="319913"/>
                </a:lnTo>
                <a:lnTo>
                  <a:pt x="0" y="319913"/>
                </a:lnTo>
                <a:lnTo>
                  <a:pt x="0" y="482600"/>
                </a:lnTo>
                <a:lnTo>
                  <a:pt x="568579" y="482600"/>
                </a:lnTo>
                <a:lnTo>
                  <a:pt x="617027" y="477026"/>
                </a:lnTo>
                <a:lnTo>
                  <a:pt x="661490" y="461148"/>
                </a:lnTo>
                <a:lnTo>
                  <a:pt x="700703" y="436233"/>
                </a:lnTo>
                <a:lnTo>
                  <a:pt x="733403" y="403547"/>
                </a:lnTo>
                <a:lnTo>
                  <a:pt x="758325" y="364356"/>
                </a:lnTo>
                <a:lnTo>
                  <a:pt x="774207" y="319913"/>
                </a:lnTo>
                <a:lnTo>
                  <a:pt x="779780" y="271525"/>
                </a:lnTo>
                <a:lnTo>
                  <a:pt x="779780" y="250444"/>
                </a:lnTo>
                <a:lnTo>
                  <a:pt x="774208" y="202056"/>
                </a:lnTo>
                <a:close/>
              </a:path>
              <a:path w="779779" h="482600">
                <a:moveTo>
                  <a:pt x="315595" y="0"/>
                </a:moveTo>
                <a:lnTo>
                  <a:pt x="194945" y="120650"/>
                </a:lnTo>
                <a:lnTo>
                  <a:pt x="315595" y="241300"/>
                </a:lnTo>
                <a:lnTo>
                  <a:pt x="315595" y="202056"/>
                </a:lnTo>
                <a:lnTo>
                  <a:pt x="774208" y="202056"/>
                </a:lnTo>
                <a:lnTo>
                  <a:pt x="758325" y="157588"/>
                </a:lnTo>
                <a:lnTo>
                  <a:pt x="733403" y="118372"/>
                </a:lnTo>
                <a:lnTo>
                  <a:pt x="700703" y="85659"/>
                </a:lnTo>
                <a:lnTo>
                  <a:pt x="661490" y="60719"/>
                </a:lnTo>
                <a:lnTo>
                  <a:pt x="617027" y="44823"/>
                </a:lnTo>
                <a:lnTo>
                  <a:pt x="568579" y="39243"/>
                </a:lnTo>
                <a:lnTo>
                  <a:pt x="315595" y="39243"/>
                </a:lnTo>
                <a:lnTo>
                  <a:pt x="31559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986529" y="5086350"/>
            <a:ext cx="779780" cy="482600"/>
          </a:xfrm>
          <a:custGeom>
            <a:avLst/>
            <a:gdLst/>
            <a:ahLst/>
            <a:cxnLst/>
            <a:rect l="l" t="t" r="r" b="b"/>
            <a:pathLst>
              <a:path w="779779" h="482600">
                <a:moveTo>
                  <a:pt x="0" y="482600"/>
                </a:moveTo>
                <a:lnTo>
                  <a:pt x="568579" y="482600"/>
                </a:lnTo>
                <a:lnTo>
                  <a:pt x="617027" y="477026"/>
                </a:lnTo>
                <a:lnTo>
                  <a:pt x="661490" y="461148"/>
                </a:lnTo>
                <a:lnTo>
                  <a:pt x="700703" y="436233"/>
                </a:lnTo>
                <a:lnTo>
                  <a:pt x="733403" y="403547"/>
                </a:lnTo>
                <a:lnTo>
                  <a:pt x="758325" y="364356"/>
                </a:lnTo>
                <a:lnTo>
                  <a:pt x="774205" y="319927"/>
                </a:lnTo>
                <a:lnTo>
                  <a:pt x="779780" y="271525"/>
                </a:lnTo>
                <a:lnTo>
                  <a:pt x="779780" y="250444"/>
                </a:lnTo>
                <a:lnTo>
                  <a:pt x="774205" y="202035"/>
                </a:lnTo>
                <a:lnTo>
                  <a:pt x="758325" y="157588"/>
                </a:lnTo>
                <a:lnTo>
                  <a:pt x="733403" y="118372"/>
                </a:lnTo>
                <a:lnTo>
                  <a:pt x="700703" y="85659"/>
                </a:lnTo>
                <a:lnTo>
                  <a:pt x="661490" y="60719"/>
                </a:lnTo>
                <a:lnTo>
                  <a:pt x="617027" y="44823"/>
                </a:lnTo>
                <a:lnTo>
                  <a:pt x="568579" y="39243"/>
                </a:lnTo>
                <a:lnTo>
                  <a:pt x="315595" y="39243"/>
                </a:lnTo>
                <a:lnTo>
                  <a:pt x="315595" y="0"/>
                </a:lnTo>
                <a:lnTo>
                  <a:pt x="194945" y="120650"/>
                </a:lnTo>
                <a:lnTo>
                  <a:pt x="315595" y="241300"/>
                </a:lnTo>
                <a:lnTo>
                  <a:pt x="315595" y="202056"/>
                </a:lnTo>
                <a:lnTo>
                  <a:pt x="568579" y="202056"/>
                </a:lnTo>
                <a:lnTo>
                  <a:pt x="587464" y="205849"/>
                </a:lnTo>
                <a:lnTo>
                  <a:pt x="602884" y="216201"/>
                </a:lnTo>
                <a:lnTo>
                  <a:pt x="613281" y="231578"/>
                </a:lnTo>
                <a:lnTo>
                  <a:pt x="617093" y="250444"/>
                </a:lnTo>
                <a:lnTo>
                  <a:pt x="617093" y="271525"/>
                </a:lnTo>
                <a:lnTo>
                  <a:pt x="613281" y="290337"/>
                </a:lnTo>
                <a:lnTo>
                  <a:pt x="602884" y="305720"/>
                </a:lnTo>
                <a:lnTo>
                  <a:pt x="587464" y="316103"/>
                </a:lnTo>
                <a:lnTo>
                  <a:pt x="568579" y="319913"/>
                </a:lnTo>
                <a:lnTo>
                  <a:pt x="0" y="319913"/>
                </a:lnTo>
                <a:lnTo>
                  <a:pt x="0" y="482600"/>
                </a:lnTo>
                <a:close/>
              </a:path>
            </a:pathLst>
          </a:custGeom>
          <a:ln w="12700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4008501" y="5368544"/>
            <a:ext cx="5842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Resistant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157" y="46672"/>
            <a:ext cx="9886315" cy="7346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70"/>
              </a:lnSpc>
              <a:spcBef>
                <a:spcPts val="100"/>
              </a:spcBef>
            </a:pPr>
            <a:r>
              <a:rPr dirty="0" spc="-15" b="1">
                <a:latin typeface="Calibri"/>
                <a:cs typeface="Calibri"/>
              </a:rPr>
              <a:t>Exploration </a:t>
            </a:r>
            <a:r>
              <a:rPr dirty="0" b="1">
                <a:latin typeface="Calibri"/>
                <a:cs typeface="Calibri"/>
              </a:rPr>
              <a:t>of </a:t>
            </a:r>
            <a:r>
              <a:rPr dirty="0" spc="-10" b="1">
                <a:latin typeface="Calibri"/>
                <a:cs typeface="Calibri"/>
              </a:rPr>
              <a:t>vector-control technologies </a:t>
            </a:r>
            <a:r>
              <a:rPr dirty="0" spc="-5" b="1">
                <a:latin typeface="Calibri"/>
                <a:cs typeface="Calibri"/>
              </a:rPr>
              <a:t>is </a:t>
            </a:r>
            <a:r>
              <a:rPr dirty="0" b="1">
                <a:latin typeface="Calibri"/>
                <a:cs typeface="Calibri"/>
              </a:rPr>
              <a:t>a </a:t>
            </a:r>
            <a:r>
              <a:rPr dirty="0" spc="-5" b="1">
                <a:latin typeface="Calibri"/>
                <a:cs typeface="Calibri"/>
              </a:rPr>
              <a:t>rich </a:t>
            </a:r>
            <a:r>
              <a:rPr dirty="0" spc="-15" b="1">
                <a:latin typeface="Calibri"/>
                <a:cs typeface="Calibri"/>
              </a:rPr>
              <a:t>area </a:t>
            </a:r>
            <a:r>
              <a:rPr dirty="0" b="1">
                <a:latin typeface="Calibri"/>
                <a:cs typeface="Calibri"/>
              </a:rPr>
              <a:t>of</a:t>
            </a:r>
            <a:r>
              <a:rPr dirty="0" spc="180" b="1">
                <a:latin typeface="Calibri"/>
                <a:cs typeface="Calibri"/>
              </a:rPr>
              <a:t> </a:t>
            </a:r>
            <a:r>
              <a:rPr dirty="0" spc="-15" b="1">
                <a:latin typeface="Calibri"/>
                <a:cs typeface="Calibri"/>
              </a:rPr>
              <a:t>research</a:t>
            </a:r>
          </a:p>
          <a:p>
            <a:pPr marL="12700">
              <a:lnSpc>
                <a:spcPts val="2310"/>
              </a:lnSpc>
            </a:pPr>
            <a:r>
              <a:rPr dirty="0" sz="2000" b="1" i="1">
                <a:latin typeface="Calibri"/>
                <a:cs typeface="Calibri"/>
              </a:rPr>
              <a:t>The pipeline is </a:t>
            </a:r>
            <a:r>
              <a:rPr dirty="0" sz="2000" spc="-5" b="1" i="1">
                <a:latin typeface="Calibri"/>
                <a:cs typeface="Calibri"/>
              </a:rPr>
              <a:t>rich</a:t>
            </a:r>
            <a:r>
              <a:rPr dirty="0" sz="2000" spc="-5" b="1">
                <a:latin typeface="Calibri"/>
                <a:cs typeface="Calibri"/>
              </a:rPr>
              <a:t>….but </a:t>
            </a: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5" b="1">
                <a:latin typeface="Calibri"/>
                <a:cs typeface="Calibri"/>
              </a:rPr>
              <a:t>promise </a:t>
            </a:r>
            <a:r>
              <a:rPr dirty="0" sz="2000" b="1">
                <a:latin typeface="Calibri"/>
                <a:cs typeface="Calibri"/>
              </a:rPr>
              <a:t>is </a:t>
            </a:r>
            <a:r>
              <a:rPr dirty="0" sz="2000" spc="-10" b="1">
                <a:latin typeface="Calibri"/>
                <a:cs typeface="Calibri"/>
              </a:rPr>
              <a:t>fragile </a:t>
            </a:r>
            <a:r>
              <a:rPr dirty="0" sz="2000" spc="-5" b="1">
                <a:latin typeface="Calibri"/>
                <a:cs typeface="Calibri"/>
              </a:rPr>
              <a:t>and high</a:t>
            </a:r>
            <a:r>
              <a:rPr dirty="0" sz="2000" spc="-1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risk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890" y="1125285"/>
            <a:ext cx="6257260" cy="5057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647180" y="1216685"/>
            <a:ext cx="5544818" cy="48247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852919" y="1422400"/>
            <a:ext cx="5153660" cy="4226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847840" y="1417319"/>
            <a:ext cx="5163820" cy="4236720"/>
          </a:xfrm>
          <a:prstGeom prst="rect">
            <a:avLst/>
          </a:prstGeom>
          <a:ln w="10159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00">
              <a:latin typeface="Times New Roman"/>
              <a:cs typeface="Times New Roman"/>
            </a:endParaRPr>
          </a:p>
          <a:p>
            <a:pPr algn="ctr" marL="2028189" marR="1692275" indent="1905">
              <a:lnSpc>
                <a:spcPct val="100000"/>
              </a:lnSpc>
            </a:pP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Product  Development  </a:t>
            </a:r>
            <a:r>
              <a:rPr dirty="0" sz="1800" spc="-25" b="1">
                <a:solidFill>
                  <a:srgbClr val="FF0000"/>
                </a:solidFill>
                <a:latin typeface="Calibri"/>
                <a:cs typeface="Calibri"/>
              </a:rPr>
              <a:t>Valley </a:t>
            </a:r>
            <a:r>
              <a:rPr dirty="0" sz="1800" spc="-5" b="1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-5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71450"/>
            <a:ext cx="455358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0" b="0">
                <a:latin typeface="Calibri Light"/>
                <a:cs typeface="Calibri Light"/>
              </a:rPr>
              <a:t>Portfolio </a:t>
            </a:r>
            <a:r>
              <a:rPr dirty="0" spc="-20" b="0">
                <a:latin typeface="Calibri Light"/>
                <a:cs typeface="Calibri Light"/>
              </a:rPr>
              <a:t>evolution </a:t>
            </a:r>
            <a:r>
              <a:rPr dirty="0" spc="-25" b="0">
                <a:latin typeface="Calibri Light"/>
                <a:cs typeface="Calibri Light"/>
              </a:rPr>
              <a:t>through</a:t>
            </a:r>
            <a:r>
              <a:rPr dirty="0" spc="-245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time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7477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8108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55216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42261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29433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16479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03651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790696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77867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64913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51958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39129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26175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13346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200392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87564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74608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661781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48826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635997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123043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81000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610088" y="893063"/>
            <a:ext cx="0" cy="267970"/>
          </a:xfrm>
          <a:custGeom>
            <a:avLst/>
            <a:gdLst/>
            <a:ahLst/>
            <a:cxnLst/>
            <a:rect l="l" t="t" r="r" b="b"/>
            <a:pathLst>
              <a:path w="0" h="267969">
                <a:moveTo>
                  <a:pt x="0" y="0"/>
                </a:moveTo>
                <a:lnTo>
                  <a:pt x="0" y="267588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74650" y="899413"/>
            <a:ext cx="10241915" cy="0"/>
          </a:xfrm>
          <a:custGeom>
            <a:avLst/>
            <a:gdLst/>
            <a:ahLst/>
            <a:cxnLst/>
            <a:rect l="l" t="t" r="r" b="b"/>
            <a:pathLst>
              <a:path w="10241915" h="0">
                <a:moveTo>
                  <a:pt x="0" y="0"/>
                </a:moveTo>
                <a:lnTo>
                  <a:pt x="10241788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74650" y="1154302"/>
            <a:ext cx="10241915" cy="0"/>
          </a:xfrm>
          <a:custGeom>
            <a:avLst/>
            <a:gdLst/>
            <a:ahLst/>
            <a:cxnLst/>
            <a:rect l="l" t="t" r="r" b="b"/>
            <a:pathLst>
              <a:path w="10241915" h="0">
                <a:moveTo>
                  <a:pt x="0" y="0"/>
                </a:moveTo>
                <a:lnTo>
                  <a:pt x="10241788" y="0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81000" y="3342640"/>
            <a:ext cx="541019" cy="551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25450" y="2808223"/>
            <a:ext cx="4102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I</a:t>
            </a:r>
            <a:r>
              <a:rPr dirty="0" sz="1600" spc="-30" b="1">
                <a:latin typeface="Calibri"/>
                <a:cs typeface="Calibri"/>
              </a:rPr>
              <a:t>V</a:t>
            </a:r>
            <a:r>
              <a:rPr dirty="0" sz="1600" spc="-10" b="1">
                <a:latin typeface="Calibri"/>
                <a:cs typeface="Calibri"/>
              </a:rPr>
              <a:t>C</a:t>
            </a:r>
            <a:r>
              <a:rPr dirty="0" sz="1600" b="1">
                <a:latin typeface="Calibri"/>
                <a:cs typeface="Calibri"/>
              </a:rPr>
              <a:t>C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709" y="3051873"/>
            <a:ext cx="82105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n</a:t>
            </a:r>
            <a:r>
              <a:rPr dirty="0" sz="1600" spc="-10" b="1">
                <a:latin typeface="Calibri"/>
                <a:cs typeface="Calibri"/>
              </a:rPr>
              <a:t>ce</a:t>
            </a:r>
            <a:r>
              <a:rPr dirty="0" sz="1600" b="1">
                <a:latin typeface="Calibri"/>
                <a:cs typeface="Calibri"/>
              </a:rPr>
              <a:t>pt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1148059" y="3423920"/>
            <a:ext cx="647700" cy="680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11103609" y="3397250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0" y="369569"/>
                </a:moveTo>
                <a:lnTo>
                  <a:pt x="2879" y="323215"/>
                </a:lnTo>
                <a:lnTo>
                  <a:pt x="11288" y="278578"/>
                </a:lnTo>
                <a:lnTo>
                  <a:pt x="24878" y="236004"/>
                </a:lnTo>
                <a:lnTo>
                  <a:pt x="43304" y="195841"/>
                </a:lnTo>
                <a:lnTo>
                  <a:pt x="66219" y="158434"/>
                </a:lnTo>
                <a:lnTo>
                  <a:pt x="93277" y="124131"/>
                </a:lnTo>
                <a:lnTo>
                  <a:pt x="124131" y="93277"/>
                </a:lnTo>
                <a:lnTo>
                  <a:pt x="158434" y="66219"/>
                </a:lnTo>
                <a:lnTo>
                  <a:pt x="195841" y="43304"/>
                </a:lnTo>
                <a:lnTo>
                  <a:pt x="236004" y="24878"/>
                </a:lnTo>
                <a:lnTo>
                  <a:pt x="278578" y="11288"/>
                </a:lnTo>
                <a:lnTo>
                  <a:pt x="323215" y="2879"/>
                </a:lnTo>
                <a:lnTo>
                  <a:pt x="369570" y="0"/>
                </a:lnTo>
                <a:lnTo>
                  <a:pt x="415924" y="2879"/>
                </a:lnTo>
                <a:lnTo>
                  <a:pt x="460561" y="11288"/>
                </a:lnTo>
                <a:lnTo>
                  <a:pt x="503135" y="24878"/>
                </a:lnTo>
                <a:lnTo>
                  <a:pt x="543298" y="43304"/>
                </a:lnTo>
                <a:lnTo>
                  <a:pt x="580705" y="66219"/>
                </a:lnTo>
                <a:lnTo>
                  <a:pt x="615008" y="93277"/>
                </a:lnTo>
                <a:lnTo>
                  <a:pt x="645862" y="124131"/>
                </a:lnTo>
                <a:lnTo>
                  <a:pt x="672920" y="158434"/>
                </a:lnTo>
                <a:lnTo>
                  <a:pt x="695835" y="195841"/>
                </a:lnTo>
                <a:lnTo>
                  <a:pt x="714261" y="236004"/>
                </a:lnTo>
                <a:lnTo>
                  <a:pt x="727851" y="278578"/>
                </a:lnTo>
                <a:lnTo>
                  <a:pt x="736260" y="323215"/>
                </a:lnTo>
                <a:lnTo>
                  <a:pt x="739140" y="369569"/>
                </a:lnTo>
                <a:lnTo>
                  <a:pt x="736260" y="415924"/>
                </a:lnTo>
                <a:lnTo>
                  <a:pt x="727851" y="460561"/>
                </a:lnTo>
                <a:lnTo>
                  <a:pt x="714261" y="503135"/>
                </a:lnTo>
                <a:lnTo>
                  <a:pt x="695835" y="543298"/>
                </a:lnTo>
                <a:lnTo>
                  <a:pt x="672920" y="580705"/>
                </a:lnTo>
                <a:lnTo>
                  <a:pt x="645862" y="615008"/>
                </a:lnTo>
                <a:lnTo>
                  <a:pt x="615008" y="645862"/>
                </a:lnTo>
                <a:lnTo>
                  <a:pt x="580705" y="672920"/>
                </a:lnTo>
                <a:lnTo>
                  <a:pt x="543298" y="695835"/>
                </a:lnTo>
                <a:lnTo>
                  <a:pt x="503135" y="714261"/>
                </a:lnTo>
                <a:lnTo>
                  <a:pt x="460561" y="727851"/>
                </a:lnTo>
                <a:lnTo>
                  <a:pt x="415924" y="736260"/>
                </a:lnTo>
                <a:lnTo>
                  <a:pt x="369570" y="739139"/>
                </a:lnTo>
                <a:lnTo>
                  <a:pt x="323215" y="736260"/>
                </a:lnTo>
                <a:lnTo>
                  <a:pt x="278578" y="727851"/>
                </a:lnTo>
                <a:lnTo>
                  <a:pt x="236004" y="714261"/>
                </a:lnTo>
                <a:lnTo>
                  <a:pt x="195841" y="695835"/>
                </a:lnTo>
                <a:lnTo>
                  <a:pt x="158434" y="672920"/>
                </a:lnTo>
                <a:lnTo>
                  <a:pt x="124131" y="645862"/>
                </a:lnTo>
                <a:lnTo>
                  <a:pt x="93277" y="615008"/>
                </a:lnTo>
                <a:lnTo>
                  <a:pt x="66219" y="580705"/>
                </a:lnTo>
                <a:lnTo>
                  <a:pt x="43304" y="543298"/>
                </a:lnTo>
                <a:lnTo>
                  <a:pt x="24878" y="503135"/>
                </a:lnTo>
                <a:lnTo>
                  <a:pt x="11288" y="460561"/>
                </a:lnTo>
                <a:lnTo>
                  <a:pt x="2879" y="415924"/>
                </a:lnTo>
                <a:lnTo>
                  <a:pt x="0" y="369569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1155680" y="2573020"/>
            <a:ext cx="629920" cy="464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1090909" y="2414270"/>
            <a:ext cx="739140" cy="736600"/>
          </a:xfrm>
          <a:custGeom>
            <a:avLst/>
            <a:gdLst/>
            <a:ahLst/>
            <a:cxnLst/>
            <a:rect l="l" t="t" r="r" b="b"/>
            <a:pathLst>
              <a:path w="739140" h="736600">
                <a:moveTo>
                  <a:pt x="0" y="368300"/>
                </a:moveTo>
                <a:lnTo>
                  <a:pt x="2879" y="322091"/>
                </a:lnTo>
                <a:lnTo>
                  <a:pt x="11288" y="277599"/>
                </a:lnTo>
                <a:lnTo>
                  <a:pt x="24878" y="235166"/>
                </a:lnTo>
                <a:lnTo>
                  <a:pt x="43304" y="195139"/>
                </a:lnTo>
                <a:lnTo>
                  <a:pt x="66219" y="157861"/>
                </a:lnTo>
                <a:lnTo>
                  <a:pt x="93277" y="123678"/>
                </a:lnTo>
                <a:lnTo>
                  <a:pt x="124131" y="92934"/>
                </a:lnTo>
                <a:lnTo>
                  <a:pt x="158434" y="65974"/>
                </a:lnTo>
                <a:lnTo>
                  <a:pt x="195841" y="43142"/>
                </a:lnTo>
                <a:lnTo>
                  <a:pt x="236004" y="24784"/>
                </a:lnTo>
                <a:lnTo>
                  <a:pt x="278578" y="11245"/>
                </a:lnTo>
                <a:lnTo>
                  <a:pt x="323215" y="2868"/>
                </a:lnTo>
                <a:lnTo>
                  <a:pt x="369570" y="0"/>
                </a:lnTo>
                <a:lnTo>
                  <a:pt x="415924" y="2868"/>
                </a:lnTo>
                <a:lnTo>
                  <a:pt x="460561" y="11245"/>
                </a:lnTo>
                <a:lnTo>
                  <a:pt x="503135" y="24784"/>
                </a:lnTo>
                <a:lnTo>
                  <a:pt x="543298" y="43142"/>
                </a:lnTo>
                <a:lnTo>
                  <a:pt x="580705" y="65974"/>
                </a:lnTo>
                <a:lnTo>
                  <a:pt x="615008" y="92934"/>
                </a:lnTo>
                <a:lnTo>
                  <a:pt x="645862" y="123678"/>
                </a:lnTo>
                <a:lnTo>
                  <a:pt x="672920" y="157861"/>
                </a:lnTo>
                <a:lnTo>
                  <a:pt x="695835" y="195139"/>
                </a:lnTo>
                <a:lnTo>
                  <a:pt x="714261" y="235166"/>
                </a:lnTo>
                <a:lnTo>
                  <a:pt x="727851" y="277599"/>
                </a:lnTo>
                <a:lnTo>
                  <a:pt x="736260" y="322091"/>
                </a:lnTo>
                <a:lnTo>
                  <a:pt x="739140" y="368300"/>
                </a:lnTo>
                <a:lnTo>
                  <a:pt x="736260" y="414508"/>
                </a:lnTo>
                <a:lnTo>
                  <a:pt x="727851" y="459000"/>
                </a:lnTo>
                <a:lnTo>
                  <a:pt x="714261" y="501433"/>
                </a:lnTo>
                <a:lnTo>
                  <a:pt x="695835" y="541460"/>
                </a:lnTo>
                <a:lnTo>
                  <a:pt x="672920" y="578738"/>
                </a:lnTo>
                <a:lnTo>
                  <a:pt x="645862" y="612921"/>
                </a:lnTo>
                <a:lnTo>
                  <a:pt x="615008" y="643665"/>
                </a:lnTo>
                <a:lnTo>
                  <a:pt x="580705" y="670625"/>
                </a:lnTo>
                <a:lnTo>
                  <a:pt x="543298" y="693457"/>
                </a:lnTo>
                <a:lnTo>
                  <a:pt x="503135" y="711815"/>
                </a:lnTo>
                <a:lnTo>
                  <a:pt x="460561" y="725354"/>
                </a:lnTo>
                <a:lnTo>
                  <a:pt x="415924" y="733731"/>
                </a:lnTo>
                <a:lnTo>
                  <a:pt x="369570" y="736600"/>
                </a:lnTo>
                <a:lnTo>
                  <a:pt x="323215" y="733731"/>
                </a:lnTo>
                <a:lnTo>
                  <a:pt x="278578" y="725354"/>
                </a:lnTo>
                <a:lnTo>
                  <a:pt x="236004" y="711815"/>
                </a:lnTo>
                <a:lnTo>
                  <a:pt x="195841" y="693457"/>
                </a:lnTo>
                <a:lnTo>
                  <a:pt x="158434" y="670625"/>
                </a:lnTo>
                <a:lnTo>
                  <a:pt x="124131" y="643665"/>
                </a:lnTo>
                <a:lnTo>
                  <a:pt x="93277" y="612921"/>
                </a:lnTo>
                <a:lnTo>
                  <a:pt x="66219" y="578738"/>
                </a:lnTo>
                <a:lnTo>
                  <a:pt x="43304" y="541460"/>
                </a:lnTo>
                <a:lnTo>
                  <a:pt x="24878" y="501433"/>
                </a:lnTo>
                <a:lnTo>
                  <a:pt x="11288" y="459000"/>
                </a:lnTo>
                <a:lnTo>
                  <a:pt x="2879" y="414508"/>
                </a:lnTo>
                <a:lnTo>
                  <a:pt x="0" y="368300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1122659" y="4619256"/>
            <a:ext cx="691876" cy="352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1093450" y="4380229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0" y="369570"/>
                </a:moveTo>
                <a:lnTo>
                  <a:pt x="2879" y="323215"/>
                </a:lnTo>
                <a:lnTo>
                  <a:pt x="11288" y="278578"/>
                </a:lnTo>
                <a:lnTo>
                  <a:pt x="24878" y="236004"/>
                </a:lnTo>
                <a:lnTo>
                  <a:pt x="43304" y="195841"/>
                </a:lnTo>
                <a:lnTo>
                  <a:pt x="66219" y="158434"/>
                </a:lnTo>
                <a:lnTo>
                  <a:pt x="93277" y="124131"/>
                </a:lnTo>
                <a:lnTo>
                  <a:pt x="124131" y="93277"/>
                </a:lnTo>
                <a:lnTo>
                  <a:pt x="158434" y="66219"/>
                </a:lnTo>
                <a:lnTo>
                  <a:pt x="195841" y="43304"/>
                </a:lnTo>
                <a:lnTo>
                  <a:pt x="236004" y="24878"/>
                </a:lnTo>
                <a:lnTo>
                  <a:pt x="278578" y="11288"/>
                </a:lnTo>
                <a:lnTo>
                  <a:pt x="323215" y="2879"/>
                </a:lnTo>
                <a:lnTo>
                  <a:pt x="369570" y="0"/>
                </a:lnTo>
                <a:lnTo>
                  <a:pt x="415924" y="2879"/>
                </a:lnTo>
                <a:lnTo>
                  <a:pt x="460561" y="11288"/>
                </a:lnTo>
                <a:lnTo>
                  <a:pt x="503135" y="24878"/>
                </a:lnTo>
                <a:lnTo>
                  <a:pt x="543298" y="43304"/>
                </a:lnTo>
                <a:lnTo>
                  <a:pt x="580705" y="66219"/>
                </a:lnTo>
                <a:lnTo>
                  <a:pt x="615008" y="93277"/>
                </a:lnTo>
                <a:lnTo>
                  <a:pt x="645862" y="124131"/>
                </a:lnTo>
                <a:lnTo>
                  <a:pt x="672920" y="158434"/>
                </a:lnTo>
                <a:lnTo>
                  <a:pt x="695835" y="195841"/>
                </a:lnTo>
                <a:lnTo>
                  <a:pt x="714261" y="236004"/>
                </a:lnTo>
                <a:lnTo>
                  <a:pt x="727851" y="278578"/>
                </a:lnTo>
                <a:lnTo>
                  <a:pt x="736260" y="323215"/>
                </a:lnTo>
                <a:lnTo>
                  <a:pt x="739140" y="369570"/>
                </a:lnTo>
                <a:lnTo>
                  <a:pt x="736260" y="415924"/>
                </a:lnTo>
                <a:lnTo>
                  <a:pt x="727851" y="460561"/>
                </a:lnTo>
                <a:lnTo>
                  <a:pt x="714261" y="503135"/>
                </a:lnTo>
                <a:lnTo>
                  <a:pt x="695835" y="543298"/>
                </a:lnTo>
                <a:lnTo>
                  <a:pt x="672920" y="580705"/>
                </a:lnTo>
                <a:lnTo>
                  <a:pt x="645862" y="615008"/>
                </a:lnTo>
                <a:lnTo>
                  <a:pt x="615008" y="645862"/>
                </a:lnTo>
                <a:lnTo>
                  <a:pt x="580705" y="672920"/>
                </a:lnTo>
                <a:lnTo>
                  <a:pt x="543298" y="695835"/>
                </a:lnTo>
                <a:lnTo>
                  <a:pt x="503135" y="714261"/>
                </a:lnTo>
                <a:lnTo>
                  <a:pt x="460561" y="727851"/>
                </a:lnTo>
                <a:lnTo>
                  <a:pt x="415924" y="736260"/>
                </a:lnTo>
                <a:lnTo>
                  <a:pt x="369570" y="739140"/>
                </a:lnTo>
                <a:lnTo>
                  <a:pt x="323215" y="736260"/>
                </a:lnTo>
                <a:lnTo>
                  <a:pt x="278578" y="727851"/>
                </a:lnTo>
                <a:lnTo>
                  <a:pt x="236004" y="714261"/>
                </a:lnTo>
                <a:lnTo>
                  <a:pt x="195841" y="695835"/>
                </a:lnTo>
                <a:lnTo>
                  <a:pt x="158434" y="672920"/>
                </a:lnTo>
                <a:lnTo>
                  <a:pt x="124131" y="645862"/>
                </a:lnTo>
                <a:lnTo>
                  <a:pt x="93277" y="615008"/>
                </a:lnTo>
                <a:lnTo>
                  <a:pt x="66219" y="580705"/>
                </a:lnTo>
                <a:lnTo>
                  <a:pt x="43304" y="543298"/>
                </a:lnTo>
                <a:lnTo>
                  <a:pt x="24878" y="503135"/>
                </a:lnTo>
                <a:lnTo>
                  <a:pt x="11288" y="460561"/>
                </a:lnTo>
                <a:lnTo>
                  <a:pt x="2879" y="415924"/>
                </a:lnTo>
                <a:lnTo>
                  <a:pt x="0" y="369570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1151625" y="1671613"/>
            <a:ext cx="616682" cy="2686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1090909" y="1431289"/>
            <a:ext cx="739140" cy="736600"/>
          </a:xfrm>
          <a:custGeom>
            <a:avLst/>
            <a:gdLst/>
            <a:ahLst/>
            <a:cxnLst/>
            <a:rect l="l" t="t" r="r" b="b"/>
            <a:pathLst>
              <a:path w="739140" h="736600">
                <a:moveTo>
                  <a:pt x="0" y="368300"/>
                </a:moveTo>
                <a:lnTo>
                  <a:pt x="2879" y="322091"/>
                </a:lnTo>
                <a:lnTo>
                  <a:pt x="11288" y="277599"/>
                </a:lnTo>
                <a:lnTo>
                  <a:pt x="24878" y="235166"/>
                </a:lnTo>
                <a:lnTo>
                  <a:pt x="43304" y="195139"/>
                </a:lnTo>
                <a:lnTo>
                  <a:pt x="66219" y="157861"/>
                </a:lnTo>
                <a:lnTo>
                  <a:pt x="93277" y="123678"/>
                </a:lnTo>
                <a:lnTo>
                  <a:pt x="124131" y="92934"/>
                </a:lnTo>
                <a:lnTo>
                  <a:pt x="158434" y="65974"/>
                </a:lnTo>
                <a:lnTo>
                  <a:pt x="195841" y="43142"/>
                </a:lnTo>
                <a:lnTo>
                  <a:pt x="236004" y="24784"/>
                </a:lnTo>
                <a:lnTo>
                  <a:pt x="278578" y="11245"/>
                </a:lnTo>
                <a:lnTo>
                  <a:pt x="323215" y="2868"/>
                </a:lnTo>
                <a:lnTo>
                  <a:pt x="369570" y="0"/>
                </a:lnTo>
                <a:lnTo>
                  <a:pt x="415924" y="2868"/>
                </a:lnTo>
                <a:lnTo>
                  <a:pt x="460561" y="11245"/>
                </a:lnTo>
                <a:lnTo>
                  <a:pt x="503135" y="24784"/>
                </a:lnTo>
                <a:lnTo>
                  <a:pt x="543298" y="43142"/>
                </a:lnTo>
                <a:lnTo>
                  <a:pt x="580705" y="65974"/>
                </a:lnTo>
                <a:lnTo>
                  <a:pt x="615008" y="92934"/>
                </a:lnTo>
                <a:lnTo>
                  <a:pt x="645862" y="123678"/>
                </a:lnTo>
                <a:lnTo>
                  <a:pt x="672920" y="157861"/>
                </a:lnTo>
                <a:lnTo>
                  <a:pt x="695835" y="195139"/>
                </a:lnTo>
                <a:lnTo>
                  <a:pt x="714261" y="235166"/>
                </a:lnTo>
                <a:lnTo>
                  <a:pt x="727851" y="277599"/>
                </a:lnTo>
                <a:lnTo>
                  <a:pt x="736260" y="322091"/>
                </a:lnTo>
                <a:lnTo>
                  <a:pt x="739140" y="368300"/>
                </a:lnTo>
                <a:lnTo>
                  <a:pt x="736260" y="414508"/>
                </a:lnTo>
                <a:lnTo>
                  <a:pt x="727851" y="459000"/>
                </a:lnTo>
                <a:lnTo>
                  <a:pt x="714261" y="501433"/>
                </a:lnTo>
                <a:lnTo>
                  <a:pt x="695835" y="541460"/>
                </a:lnTo>
                <a:lnTo>
                  <a:pt x="672920" y="578738"/>
                </a:lnTo>
                <a:lnTo>
                  <a:pt x="645862" y="612921"/>
                </a:lnTo>
                <a:lnTo>
                  <a:pt x="615008" y="643665"/>
                </a:lnTo>
                <a:lnTo>
                  <a:pt x="580705" y="670625"/>
                </a:lnTo>
                <a:lnTo>
                  <a:pt x="543298" y="693457"/>
                </a:lnTo>
                <a:lnTo>
                  <a:pt x="503135" y="711815"/>
                </a:lnTo>
                <a:lnTo>
                  <a:pt x="460561" y="725354"/>
                </a:lnTo>
                <a:lnTo>
                  <a:pt x="415924" y="733731"/>
                </a:lnTo>
                <a:lnTo>
                  <a:pt x="369570" y="736600"/>
                </a:lnTo>
                <a:lnTo>
                  <a:pt x="323215" y="733731"/>
                </a:lnTo>
                <a:lnTo>
                  <a:pt x="278578" y="725354"/>
                </a:lnTo>
                <a:lnTo>
                  <a:pt x="236004" y="711815"/>
                </a:lnTo>
                <a:lnTo>
                  <a:pt x="195841" y="693457"/>
                </a:lnTo>
                <a:lnTo>
                  <a:pt x="158434" y="670625"/>
                </a:lnTo>
                <a:lnTo>
                  <a:pt x="124131" y="643665"/>
                </a:lnTo>
                <a:lnTo>
                  <a:pt x="93277" y="612921"/>
                </a:lnTo>
                <a:lnTo>
                  <a:pt x="66219" y="578738"/>
                </a:lnTo>
                <a:lnTo>
                  <a:pt x="43304" y="541460"/>
                </a:lnTo>
                <a:lnTo>
                  <a:pt x="24878" y="501433"/>
                </a:lnTo>
                <a:lnTo>
                  <a:pt x="11288" y="459000"/>
                </a:lnTo>
                <a:lnTo>
                  <a:pt x="2879" y="414508"/>
                </a:lnTo>
                <a:lnTo>
                  <a:pt x="0" y="368300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343161" y="3243579"/>
            <a:ext cx="1348218" cy="289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26759" y="2679700"/>
            <a:ext cx="1518779" cy="2006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454140" y="3665220"/>
            <a:ext cx="1224280" cy="2692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482340" y="2659379"/>
            <a:ext cx="1209039" cy="322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534842" y="3118633"/>
            <a:ext cx="781915" cy="2625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1278335" y="5389879"/>
            <a:ext cx="423444" cy="665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1090909" y="5363209"/>
            <a:ext cx="739140" cy="739140"/>
          </a:xfrm>
          <a:custGeom>
            <a:avLst/>
            <a:gdLst/>
            <a:ahLst/>
            <a:cxnLst/>
            <a:rect l="l" t="t" r="r" b="b"/>
            <a:pathLst>
              <a:path w="739140" h="739139">
                <a:moveTo>
                  <a:pt x="0" y="369569"/>
                </a:moveTo>
                <a:lnTo>
                  <a:pt x="2879" y="323215"/>
                </a:lnTo>
                <a:lnTo>
                  <a:pt x="11288" y="278578"/>
                </a:lnTo>
                <a:lnTo>
                  <a:pt x="24878" y="236004"/>
                </a:lnTo>
                <a:lnTo>
                  <a:pt x="43304" y="195841"/>
                </a:lnTo>
                <a:lnTo>
                  <a:pt x="66219" y="158434"/>
                </a:lnTo>
                <a:lnTo>
                  <a:pt x="93277" y="124131"/>
                </a:lnTo>
                <a:lnTo>
                  <a:pt x="124131" y="93277"/>
                </a:lnTo>
                <a:lnTo>
                  <a:pt x="158434" y="66219"/>
                </a:lnTo>
                <a:lnTo>
                  <a:pt x="195841" y="43304"/>
                </a:lnTo>
                <a:lnTo>
                  <a:pt x="236004" y="24878"/>
                </a:lnTo>
                <a:lnTo>
                  <a:pt x="278578" y="11288"/>
                </a:lnTo>
                <a:lnTo>
                  <a:pt x="323215" y="2879"/>
                </a:lnTo>
                <a:lnTo>
                  <a:pt x="369570" y="0"/>
                </a:lnTo>
                <a:lnTo>
                  <a:pt x="415924" y="2879"/>
                </a:lnTo>
                <a:lnTo>
                  <a:pt x="460561" y="11288"/>
                </a:lnTo>
                <a:lnTo>
                  <a:pt x="503135" y="24878"/>
                </a:lnTo>
                <a:lnTo>
                  <a:pt x="543298" y="43304"/>
                </a:lnTo>
                <a:lnTo>
                  <a:pt x="580705" y="66219"/>
                </a:lnTo>
                <a:lnTo>
                  <a:pt x="615008" y="93277"/>
                </a:lnTo>
                <a:lnTo>
                  <a:pt x="645862" y="124131"/>
                </a:lnTo>
                <a:lnTo>
                  <a:pt x="672920" y="158434"/>
                </a:lnTo>
                <a:lnTo>
                  <a:pt x="695835" y="195841"/>
                </a:lnTo>
                <a:lnTo>
                  <a:pt x="714261" y="236004"/>
                </a:lnTo>
                <a:lnTo>
                  <a:pt x="727851" y="278578"/>
                </a:lnTo>
                <a:lnTo>
                  <a:pt x="736260" y="323215"/>
                </a:lnTo>
                <a:lnTo>
                  <a:pt x="739140" y="369569"/>
                </a:lnTo>
                <a:lnTo>
                  <a:pt x="736260" y="415926"/>
                </a:lnTo>
                <a:lnTo>
                  <a:pt x="727851" y="460565"/>
                </a:lnTo>
                <a:lnTo>
                  <a:pt x="714261" y="503140"/>
                </a:lnTo>
                <a:lnTo>
                  <a:pt x="695835" y="543303"/>
                </a:lnTo>
                <a:lnTo>
                  <a:pt x="672920" y="580710"/>
                </a:lnTo>
                <a:lnTo>
                  <a:pt x="645862" y="615013"/>
                </a:lnTo>
                <a:lnTo>
                  <a:pt x="615008" y="645866"/>
                </a:lnTo>
                <a:lnTo>
                  <a:pt x="580705" y="672923"/>
                </a:lnTo>
                <a:lnTo>
                  <a:pt x="543298" y="695837"/>
                </a:lnTo>
                <a:lnTo>
                  <a:pt x="503135" y="714262"/>
                </a:lnTo>
                <a:lnTo>
                  <a:pt x="460561" y="727852"/>
                </a:lnTo>
                <a:lnTo>
                  <a:pt x="415924" y="736260"/>
                </a:lnTo>
                <a:lnTo>
                  <a:pt x="369570" y="739139"/>
                </a:lnTo>
                <a:lnTo>
                  <a:pt x="323215" y="736260"/>
                </a:lnTo>
                <a:lnTo>
                  <a:pt x="278578" y="727852"/>
                </a:lnTo>
                <a:lnTo>
                  <a:pt x="236004" y="714262"/>
                </a:lnTo>
                <a:lnTo>
                  <a:pt x="195841" y="695837"/>
                </a:lnTo>
                <a:lnTo>
                  <a:pt x="158434" y="672923"/>
                </a:lnTo>
                <a:lnTo>
                  <a:pt x="124131" y="645866"/>
                </a:lnTo>
                <a:lnTo>
                  <a:pt x="93277" y="615013"/>
                </a:lnTo>
                <a:lnTo>
                  <a:pt x="66219" y="580710"/>
                </a:lnTo>
                <a:lnTo>
                  <a:pt x="43304" y="543303"/>
                </a:lnTo>
                <a:lnTo>
                  <a:pt x="24878" y="503140"/>
                </a:lnTo>
                <a:lnTo>
                  <a:pt x="11288" y="460565"/>
                </a:lnTo>
                <a:lnTo>
                  <a:pt x="2879" y="415926"/>
                </a:lnTo>
                <a:lnTo>
                  <a:pt x="0" y="369569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458152" y="912431"/>
            <a:ext cx="10113645" cy="847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745" algn="l"/>
                <a:tab pos="986790" algn="l"/>
                <a:tab pos="1473835" algn="l"/>
                <a:tab pos="1961514" algn="l"/>
                <a:tab pos="2448560" algn="l"/>
                <a:tab pos="2935605" algn="l"/>
                <a:tab pos="3422650" algn="l"/>
                <a:tab pos="3910329" algn="l"/>
                <a:tab pos="4397375" algn="l"/>
                <a:tab pos="4884420" algn="l"/>
                <a:tab pos="5371465" algn="l"/>
                <a:tab pos="5858510" algn="l"/>
                <a:tab pos="6346190" algn="l"/>
                <a:tab pos="6833234" algn="l"/>
                <a:tab pos="7320280" algn="l"/>
                <a:tab pos="7807959" algn="l"/>
                <a:tab pos="8295005" algn="l"/>
                <a:tab pos="8782050" algn="l"/>
                <a:tab pos="9269095" algn="l"/>
                <a:tab pos="9718675" algn="l"/>
              </a:tabLst>
            </a:pPr>
            <a:r>
              <a:rPr dirty="0" sz="1200" spc="-10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6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200</a:t>
            </a:r>
            <a:r>
              <a:rPr dirty="0" sz="1200">
                <a:latin typeface="Calibri"/>
                <a:cs typeface="Calibri"/>
              </a:rPr>
              <a:t>9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5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6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7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8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201</a:t>
            </a:r>
            <a:r>
              <a:rPr dirty="0" sz="1200">
                <a:latin typeface="Calibri"/>
                <a:cs typeface="Calibri"/>
              </a:rPr>
              <a:t>9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0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1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2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3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4</a:t>
            </a:r>
            <a:r>
              <a:rPr dirty="0" sz="1200">
                <a:latin typeface="Calibri"/>
                <a:cs typeface="Calibri"/>
              </a:rPr>
              <a:t>	</a:t>
            </a:r>
            <a:r>
              <a:rPr dirty="0" sz="1200" spc="-5">
                <a:latin typeface="Calibri"/>
                <a:cs typeface="Calibri"/>
              </a:rPr>
              <a:t>&gt;</a:t>
            </a:r>
            <a:r>
              <a:rPr dirty="0" sz="1200" spc="-10">
                <a:latin typeface="Calibri"/>
                <a:cs typeface="Calibri"/>
              </a:rPr>
              <a:t>202</a:t>
            </a:r>
            <a:r>
              <a:rPr dirty="0" sz="120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123950" marR="7663815" indent="-86360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Partnership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with  </a:t>
            </a:r>
            <a:r>
              <a:rPr dirty="0" sz="1600" spc="-10" b="1">
                <a:latin typeface="Calibri"/>
                <a:cs typeface="Calibri"/>
              </a:rPr>
              <a:t>manufacturers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00450" y="2932048"/>
            <a:ext cx="9747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[LLIRS py.</a:t>
            </a:r>
            <a:r>
              <a:rPr dirty="0" sz="1100" spc="-10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based]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652901" y="3502659"/>
            <a:ext cx="87121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[LLIRS</a:t>
            </a:r>
            <a:r>
              <a:rPr dirty="0" sz="1100" spc="-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non-py.]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69659" y="2836481"/>
            <a:ext cx="87185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[LLIRS</a:t>
            </a:r>
            <a:r>
              <a:rPr dirty="0" sz="1100" spc="-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non-py.]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647180" y="3324859"/>
            <a:ext cx="8401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[LLIRS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Dual</a:t>
            </a:r>
            <a:r>
              <a:rPr dirty="0" sz="1100" spc="-9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AI]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04330" y="3909059"/>
            <a:ext cx="79184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[LLIN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Dual</a:t>
            </a:r>
            <a:r>
              <a:rPr dirty="0" sz="1100" spc="-8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AI]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48626" y="1865629"/>
            <a:ext cx="2117725" cy="1347470"/>
          </a:xfrm>
          <a:custGeom>
            <a:avLst/>
            <a:gdLst/>
            <a:ahLst/>
            <a:cxnLst/>
            <a:rect l="l" t="t" r="r" b="b"/>
            <a:pathLst>
              <a:path w="2117725" h="1347470">
                <a:moveTo>
                  <a:pt x="1939798" y="57901"/>
                </a:moveTo>
                <a:lnTo>
                  <a:pt x="1932444" y="58800"/>
                </a:lnTo>
                <a:lnTo>
                  <a:pt x="1681873" y="90424"/>
                </a:lnTo>
                <a:lnTo>
                  <a:pt x="1527441" y="112775"/>
                </a:lnTo>
                <a:lnTo>
                  <a:pt x="1420761" y="130048"/>
                </a:lnTo>
                <a:lnTo>
                  <a:pt x="1313192" y="149352"/>
                </a:lnTo>
                <a:lnTo>
                  <a:pt x="1259344" y="159893"/>
                </a:lnTo>
                <a:lnTo>
                  <a:pt x="1152918" y="182625"/>
                </a:lnTo>
                <a:lnTo>
                  <a:pt x="1100721" y="195072"/>
                </a:lnTo>
                <a:lnTo>
                  <a:pt x="1049286" y="208025"/>
                </a:lnTo>
                <a:lnTo>
                  <a:pt x="998994" y="221615"/>
                </a:lnTo>
                <a:lnTo>
                  <a:pt x="949845" y="235966"/>
                </a:lnTo>
                <a:lnTo>
                  <a:pt x="902093" y="250952"/>
                </a:lnTo>
                <a:lnTo>
                  <a:pt x="855992" y="266827"/>
                </a:lnTo>
                <a:lnTo>
                  <a:pt x="811669" y="283464"/>
                </a:lnTo>
                <a:lnTo>
                  <a:pt x="769378" y="300863"/>
                </a:lnTo>
                <a:lnTo>
                  <a:pt x="729119" y="319278"/>
                </a:lnTo>
                <a:lnTo>
                  <a:pt x="691273" y="338455"/>
                </a:lnTo>
                <a:lnTo>
                  <a:pt x="655840" y="358648"/>
                </a:lnTo>
                <a:lnTo>
                  <a:pt x="622820" y="379475"/>
                </a:lnTo>
                <a:lnTo>
                  <a:pt x="591070" y="401320"/>
                </a:lnTo>
                <a:lnTo>
                  <a:pt x="560336" y="423925"/>
                </a:lnTo>
                <a:lnTo>
                  <a:pt x="502297" y="471932"/>
                </a:lnTo>
                <a:lnTo>
                  <a:pt x="448322" y="523113"/>
                </a:lnTo>
                <a:lnTo>
                  <a:pt x="398157" y="577088"/>
                </a:lnTo>
                <a:lnTo>
                  <a:pt x="351675" y="633857"/>
                </a:lnTo>
                <a:lnTo>
                  <a:pt x="308368" y="692912"/>
                </a:lnTo>
                <a:lnTo>
                  <a:pt x="267982" y="753999"/>
                </a:lnTo>
                <a:lnTo>
                  <a:pt x="230136" y="816991"/>
                </a:lnTo>
                <a:lnTo>
                  <a:pt x="177850" y="914527"/>
                </a:lnTo>
                <a:lnTo>
                  <a:pt x="145313" y="981202"/>
                </a:lnTo>
                <a:lnTo>
                  <a:pt x="114363" y="1048893"/>
                </a:lnTo>
                <a:lnTo>
                  <a:pt x="84632" y="1117346"/>
                </a:lnTo>
                <a:lnTo>
                  <a:pt x="55930" y="1186434"/>
                </a:lnTo>
                <a:lnTo>
                  <a:pt x="27749" y="1255776"/>
                </a:lnTo>
                <a:lnTo>
                  <a:pt x="0" y="1325245"/>
                </a:lnTo>
                <a:lnTo>
                  <a:pt x="54254" y="1346962"/>
                </a:lnTo>
                <a:lnTo>
                  <a:pt x="81927" y="1277620"/>
                </a:lnTo>
                <a:lnTo>
                  <a:pt x="109904" y="1208786"/>
                </a:lnTo>
                <a:lnTo>
                  <a:pt x="110023" y="1208532"/>
                </a:lnTo>
                <a:lnTo>
                  <a:pt x="138335" y="1140333"/>
                </a:lnTo>
                <a:lnTo>
                  <a:pt x="167622" y="1072896"/>
                </a:lnTo>
                <a:lnTo>
                  <a:pt x="197994" y="1006475"/>
                </a:lnTo>
                <a:lnTo>
                  <a:pt x="229764" y="941324"/>
                </a:lnTo>
                <a:lnTo>
                  <a:pt x="230136" y="940562"/>
                </a:lnTo>
                <a:lnTo>
                  <a:pt x="263330" y="877443"/>
                </a:lnTo>
                <a:lnTo>
                  <a:pt x="280778" y="846328"/>
                </a:lnTo>
                <a:lnTo>
                  <a:pt x="298970" y="815086"/>
                </a:lnTo>
                <a:lnTo>
                  <a:pt x="317326" y="785368"/>
                </a:lnTo>
                <a:lnTo>
                  <a:pt x="336689" y="755015"/>
                </a:lnTo>
                <a:lnTo>
                  <a:pt x="356501" y="725932"/>
                </a:lnTo>
                <a:lnTo>
                  <a:pt x="376497" y="697865"/>
                </a:lnTo>
                <a:lnTo>
                  <a:pt x="397550" y="669925"/>
                </a:lnTo>
                <a:lnTo>
                  <a:pt x="419874" y="641985"/>
                </a:lnTo>
                <a:lnTo>
                  <a:pt x="442069" y="615823"/>
                </a:lnTo>
                <a:lnTo>
                  <a:pt x="465404" y="589788"/>
                </a:lnTo>
                <a:lnTo>
                  <a:pt x="489504" y="564515"/>
                </a:lnTo>
                <a:lnTo>
                  <a:pt x="490232" y="563753"/>
                </a:lnTo>
                <a:lnTo>
                  <a:pt x="514727" y="539877"/>
                </a:lnTo>
                <a:lnTo>
                  <a:pt x="540719" y="516000"/>
                </a:lnTo>
                <a:lnTo>
                  <a:pt x="567597" y="492887"/>
                </a:lnTo>
                <a:lnTo>
                  <a:pt x="568337" y="492252"/>
                </a:lnTo>
                <a:lnTo>
                  <a:pt x="595603" y="470662"/>
                </a:lnTo>
                <a:lnTo>
                  <a:pt x="624670" y="449199"/>
                </a:lnTo>
                <a:lnTo>
                  <a:pt x="624471" y="449199"/>
                </a:lnTo>
                <a:lnTo>
                  <a:pt x="655459" y="427990"/>
                </a:lnTo>
                <a:lnTo>
                  <a:pt x="686574" y="408305"/>
                </a:lnTo>
                <a:lnTo>
                  <a:pt x="702449" y="398907"/>
                </a:lnTo>
                <a:lnTo>
                  <a:pt x="702730" y="398907"/>
                </a:lnTo>
                <a:lnTo>
                  <a:pt x="718755" y="390017"/>
                </a:lnTo>
                <a:lnTo>
                  <a:pt x="736612" y="380619"/>
                </a:lnTo>
                <a:lnTo>
                  <a:pt x="736755" y="380619"/>
                </a:lnTo>
                <a:lnTo>
                  <a:pt x="754387" y="371983"/>
                </a:lnTo>
                <a:lnTo>
                  <a:pt x="773442" y="362966"/>
                </a:lnTo>
                <a:lnTo>
                  <a:pt x="792873" y="354330"/>
                </a:lnTo>
                <a:lnTo>
                  <a:pt x="793038" y="354330"/>
                </a:lnTo>
                <a:lnTo>
                  <a:pt x="832895" y="337947"/>
                </a:lnTo>
                <a:lnTo>
                  <a:pt x="832624" y="337947"/>
                </a:lnTo>
                <a:lnTo>
                  <a:pt x="875505" y="321945"/>
                </a:lnTo>
                <a:lnTo>
                  <a:pt x="920025" y="306578"/>
                </a:lnTo>
                <a:lnTo>
                  <a:pt x="920762" y="306324"/>
                </a:lnTo>
                <a:lnTo>
                  <a:pt x="967117" y="291719"/>
                </a:lnTo>
                <a:lnTo>
                  <a:pt x="967349" y="291719"/>
                </a:lnTo>
                <a:lnTo>
                  <a:pt x="1014563" y="277875"/>
                </a:lnTo>
                <a:lnTo>
                  <a:pt x="1064272" y="264414"/>
                </a:lnTo>
                <a:lnTo>
                  <a:pt x="1114818" y="251714"/>
                </a:lnTo>
                <a:lnTo>
                  <a:pt x="1114971" y="251714"/>
                </a:lnTo>
                <a:lnTo>
                  <a:pt x="1166253" y="239522"/>
                </a:lnTo>
                <a:lnTo>
                  <a:pt x="1218323" y="228092"/>
                </a:lnTo>
                <a:lnTo>
                  <a:pt x="1218554" y="228092"/>
                </a:lnTo>
                <a:lnTo>
                  <a:pt x="1271155" y="217170"/>
                </a:lnTo>
                <a:lnTo>
                  <a:pt x="1270774" y="217170"/>
                </a:lnTo>
                <a:lnTo>
                  <a:pt x="1324241" y="206756"/>
                </a:lnTo>
                <a:lnTo>
                  <a:pt x="1323733" y="206756"/>
                </a:lnTo>
                <a:lnTo>
                  <a:pt x="1430794" y="187579"/>
                </a:lnTo>
                <a:lnTo>
                  <a:pt x="1430413" y="187579"/>
                </a:lnTo>
                <a:lnTo>
                  <a:pt x="1483753" y="178816"/>
                </a:lnTo>
                <a:lnTo>
                  <a:pt x="1483499" y="178816"/>
                </a:lnTo>
                <a:lnTo>
                  <a:pt x="1536458" y="170561"/>
                </a:lnTo>
                <a:lnTo>
                  <a:pt x="1536204" y="170561"/>
                </a:lnTo>
                <a:lnTo>
                  <a:pt x="1588401" y="162687"/>
                </a:lnTo>
                <a:lnTo>
                  <a:pt x="1639582" y="155194"/>
                </a:lnTo>
                <a:lnTo>
                  <a:pt x="1640370" y="155194"/>
                </a:lnTo>
                <a:lnTo>
                  <a:pt x="1689747" y="148336"/>
                </a:lnTo>
                <a:lnTo>
                  <a:pt x="1786394" y="135636"/>
                </a:lnTo>
                <a:lnTo>
                  <a:pt x="1919109" y="119253"/>
                </a:lnTo>
                <a:lnTo>
                  <a:pt x="1946914" y="115927"/>
                </a:lnTo>
                <a:lnTo>
                  <a:pt x="1939798" y="57901"/>
                </a:lnTo>
                <a:close/>
              </a:path>
              <a:path w="2117725" h="1347470">
                <a:moveTo>
                  <a:pt x="81978" y="1277493"/>
                </a:moveTo>
                <a:close/>
              </a:path>
              <a:path w="2117725" h="1347470">
                <a:moveTo>
                  <a:pt x="110023" y="1208532"/>
                </a:moveTo>
                <a:lnTo>
                  <a:pt x="109918" y="1208786"/>
                </a:lnTo>
                <a:lnTo>
                  <a:pt x="110023" y="1208532"/>
                </a:lnTo>
                <a:close/>
              </a:path>
              <a:path w="2117725" h="1347470">
                <a:moveTo>
                  <a:pt x="138493" y="1139952"/>
                </a:moveTo>
                <a:lnTo>
                  <a:pt x="138315" y="1140333"/>
                </a:lnTo>
                <a:lnTo>
                  <a:pt x="138493" y="1139952"/>
                </a:lnTo>
                <a:close/>
              </a:path>
              <a:path w="2117725" h="1347470">
                <a:moveTo>
                  <a:pt x="198285" y="1005840"/>
                </a:moveTo>
                <a:lnTo>
                  <a:pt x="197967" y="1006475"/>
                </a:lnTo>
                <a:lnTo>
                  <a:pt x="198285" y="1005840"/>
                </a:lnTo>
                <a:close/>
              </a:path>
              <a:path w="2117725" h="1347470">
                <a:moveTo>
                  <a:pt x="230156" y="940562"/>
                </a:moveTo>
                <a:lnTo>
                  <a:pt x="229883" y="941081"/>
                </a:lnTo>
                <a:lnTo>
                  <a:pt x="230156" y="940562"/>
                </a:lnTo>
                <a:close/>
              </a:path>
              <a:path w="2117725" h="1347470">
                <a:moveTo>
                  <a:pt x="263664" y="876808"/>
                </a:moveTo>
                <a:lnTo>
                  <a:pt x="263283" y="877443"/>
                </a:lnTo>
                <a:lnTo>
                  <a:pt x="263664" y="876808"/>
                </a:lnTo>
                <a:close/>
              </a:path>
              <a:path w="2117725" h="1347470">
                <a:moveTo>
                  <a:pt x="281063" y="845820"/>
                </a:moveTo>
                <a:lnTo>
                  <a:pt x="280682" y="846328"/>
                </a:lnTo>
                <a:lnTo>
                  <a:pt x="281063" y="845820"/>
                </a:lnTo>
                <a:close/>
              </a:path>
              <a:path w="2117725" h="1347470">
                <a:moveTo>
                  <a:pt x="299029" y="815086"/>
                </a:moveTo>
                <a:lnTo>
                  <a:pt x="298716" y="815594"/>
                </a:lnTo>
                <a:lnTo>
                  <a:pt x="299029" y="815086"/>
                </a:lnTo>
                <a:close/>
              </a:path>
              <a:path w="2117725" h="1347470">
                <a:moveTo>
                  <a:pt x="317639" y="784860"/>
                </a:moveTo>
                <a:lnTo>
                  <a:pt x="317258" y="785368"/>
                </a:lnTo>
                <a:lnTo>
                  <a:pt x="317639" y="784860"/>
                </a:lnTo>
                <a:close/>
              </a:path>
              <a:path w="2117725" h="1347470">
                <a:moveTo>
                  <a:pt x="336740" y="755015"/>
                </a:moveTo>
                <a:lnTo>
                  <a:pt x="336308" y="755650"/>
                </a:lnTo>
                <a:lnTo>
                  <a:pt x="336740" y="755015"/>
                </a:lnTo>
                <a:close/>
              </a:path>
              <a:path w="2117725" h="1347470">
                <a:moveTo>
                  <a:pt x="356571" y="725932"/>
                </a:moveTo>
                <a:lnTo>
                  <a:pt x="356120" y="726567"/>
                </a:lnTo>
                <a:lnTo>
                  <a:pt x="356571" y="725932"/>
                </a:lnTo>
                <a:close/>
              </a:path>
              <a:path w="2117725" h="1347470">
                <a:moveTo>
                  <a:pt x="376948" y="697230"/>
                </a:moveTo>
                <a:lnTo>
                  <a:pt x="376440" y="697865"/>
                </a:lnTo>
                <a:lnTo>
                  <a:pt x="376948" y="697230"/>
                </a:lnTo>
                <a:close/>
              </a:path>
              <a:path w="2117725" h="1347470">
                <a:moveTo>
                  <a:pt x="398030" y="669290"/>
                </a:moveTo>
                <a:lnTo>
                  <a:pt x="397522" y="669925"/>
                </a:lnTo>
                <a:lnTo>
                  <a:pt x="398030" y="669290"/>
                </a:lnTo>
                <a:close/>
              </a:path>
              <a:path w="2117725" h="1347470">
                <a:moveTo>
                  <a:pt x="419904" y="641985"/>
                </a:moveTo>
                <a:lnTo>
                  <a:pt x="419366" y="642620"/>
                </a:lnTo>
                <a:lnTo>
                  <a:pt x="419904" y="641985"/>
                </a:lnTo>
                <a:close/>
              </a:path>
              <a:path w="2117725" h="1347470">
                <a:moveTo>
                  <a:pt x="442607" y="615188"/>
                </a:moveTo>
                <a:lnTo>
                  <a:pt x="441972" y="615823"/>
                </a:lnTo>
                <a:lnTo>
                  <a:pt x="442607" y="615188"/>
                </a:lnTo>
                <a:close/>
              </a:path>
              <a:path w="2117725" h="1347470">
                <a:moveTo>
                  <a:pt x="465975" y="589153"/>
                </a:moveTo>
                <a:lnTo>
                  <a:pt x="465340" y="589788"/>
                </a:lnTo>
                <a:lnTo>
                  <a:pt x="465975" y="589153"/>
                </a:lnTo>
                <a:close/>
              </a:path>
              <a:path w="2117725" h="1347470">
                <a:moveTo>
                  <a:pt x="489967" y="564030"/>
                </a:moveTo>
                <a:lnTo>
                  <a:pt x="489470" y="564515"/>
                </a:lnTo>
                <a:lnTo>
                  <a:pt x="489967" y="564030"/>
                </a:lnTo>
                <a:close/>
              </a:path>
              <a:path w="2117725" h="1347470">
                <a:moveTo>
                  <a:pt x="490251" y="563753"/>
                </a:moveTo>
                <a:lnTo>
                  <a:pt x="489967" y="564030"/>
                </a:lnTo>
                <a:lnTo>
                  <a:pt x="490251" y="563753"/>
                </a:lnTo>
                <a:close/>
              </a:path>
              <a:path w="2117725" h="1347470">
                <a:moveTo>
                  <a:pt x="515378" y="539242"/>
                </a:moveTo>
                <a:lnTo>
                  <a:pt x="514616" y="539877"/>
                </a:lnTo>
                <a:lnTo>
                  <a:pt x="515378" y="539242"/>
                </a:lnTo>
                <a:close/>
              </a:path>
              <a:path w="2117725" h="1347470">
                <a:moveTo>
                  <a:pt x="541413" y="515366"/>
                </a:moveTo>
                <a:lnTo>
                  <a:pt x="540651" y="516000"/>
                </a:lnTo>
                <a:lnTo>
                  <a:pt x="541413" y="515366"/>
                </a:lnTo>
                <a:close/>
              </a:path>
              <a:path w="2117725" h="1347470">
                <a:moveTo>
                  <a:pt x="567863" y="492659"/>
                </a:moveTo>
                <a:lnTo>
                  <a:pt x="567575" y="492887"/>
                </a:lnTo>
                <a:lnTo>
                  <a:pt x="567863" y="492659"/>
                </a:lnTo>
                <a:close/>
              </a:path>
              <a:path w="2117725" h="1347470">
                <a:moveTo>
                  <a:pt x="568376" y="492252"/>
                </a:moveTo>
                <a:lnTo>
                  <a:pt x="567863" y="492659"/>
                </a:lnTo>
                <a:lnTo>
                  <a:pt x="568376" y="492252"/>
                </a:lnTo>
                <a:close/>
              </a:path>
              <a:path w="2117725" h="1347470">
                <a:moveTo>
                  <a:pt x="596404" y="470027"/>
                </a:moveTo>
                <a:lnTo>
                  <a:pt x="595515" y="470662"/>
                </a:lnTo>
                <a:lnTo>
                  <a:pt x="596404" y="470027"/>
                </a:lnTo>
                <a:close/>
              </a:path>
              <a:path w="2117725" h="1347470">
                <a:moveTo>
                  <a:pt x="625360" y="448691"/>
                </a:moveTo>
                <a:lnTo>
                  <a:pt x="624471" y="449199"/>
                </a:lnTo>
                <a:lnTo>
                  <a:pt x="624670" y="449199"/>
                </a:lnTo>
                <a:lnTo>
                  <a:pt x="625360" y="448691"/>
                </a:lnTo>
                <a:close/>
              </a:path>
              <a:path w="2117725" h="1347470">
                <a:moveTo>
                  <a:pt x="655570" y="427990"/>
                </a:moveTo>
                <a:lnTo>
                  <a:pt x="654570" y="428625"/>
                </a:lnTo>
                <a:lnTo>
                  <a:pt x="655570" y="427990"/>
                </a:lnTo>
                <a:close/>
              </a:path>
              <a:path w="2117725" h="1347470">
                <a:moveTo>
                  <a:pt x="686665" y="408305"/>
                </a:moveTo>
                <a:lnTo>
                  <a:pt x="685812" y="408813"/>
                </a:lnTo>
                <a:lnTo>
                  <a:pt x="686665" y="408305"/>
                </a:lnTo>
                <a:close/>
              </a:path>
              <a:path w="2117725" h="1347470">
                <a:moveTo>
                  <a:pt x="702730" y="398907"/>
                </a:moveTo>
                <a:lnTo>
                  <a:pt x="702449" y="398907"/>
                </a:lnTo>
                <a:lnTo>
                  <a:pt x="701814" y="399415"/>
                </a:lnTo>
                <a:lnTo>
                  <a:pt x="702730" y="398907"/>
                </a:lnTo>
                <a:close/>
              </a:path>
              <a:path w="2117725" h="1347470">
                <a:moveTo>
                  <a:pt x="719213" y="389763"/>
                </a:moveTo>
                <a:lnTo>
                  <a:pt x="718705" y="390017"/>
                </a:lnTo>
                <a:lnTo>
                  <a:pt x="719213" y="389763"/>
                </a:lnTo>
                <a:close/>
              </a:path>
              <a:path w="2117725" h="1347470">
                <a:moveTo>
                  <a:pt x="736755" y="380619"/>
                </a:moveTo>
                <a:lnTo>
                  <a:pt x="736612" y="380619"/>
                </a:lnTo>
                <a:lnTo>
                  <a:pt x="735977" y="381000"/>
                </a:lnTo>
                <a:lnTo>
                  <a:pt x="736755" y="380619"/>
                </a:lnTo>
                <a:close/>
              </a:path>
              <a:path w="2117725" h="1347470">
                <a:moveTo>
                  <a:pt x="754646" y="371856"/>
                </a:moveTo>
                <a:lnTo>
                  <a:pt x="754265" y="371983"/>
                </a:lnTo>
                <a:lnTo>
                  <a:pt x="754646" y="371856"/>
                </a:lnTo>
                <a:close/>
              </a:path>
              <a:path w="2117725" h="1347470">
                <a:moveTo>
                  <a:pt x="773504" y="362966"/>
                </a:moveTo>
                <a:lnTo>
                  <a:pt x="772934" y="363220"/>
                </a:lnTo>
                <a:lnTo>
                  <a:pt x="773504" y="362966"/>
                </a:lnTo>
                <a:close/>
              </a:path>
              <a:path w="2117725" h="1347470">
                <a:moveTo>
                  <a:pt x="793038" y="354330"/>
                </a:moveTo>
                <a:lnTo>
                  <a:pt x="792873" y="354330"/>
                </a:lnTo>
                <a:lnTo>
                  <a:pt x="792111" y="354711"/>
                </a:lnTo>
                <a:lnTo>
                  <a:pt x="793038" y="354330"/>
                </a:lnTo>
                <a:close/>
              </a:path>
              <a:path w="2117725" h="1347470">
                <a:moveTo>
                  <a:pt x="833513" y="337693"/>
                </a:moveTo>
                <a:lnTo>
                  <a:pt x="832624" y="337947"/>
                </a:lnTo>
                <a:lnTo>
                  <a:pt x="832895" y="337947"/>
                </a:lnTo>
                <a:lnTo>
                  <a:pt x="833513" y="337693"/>
                </a:lnTo>
                <a:close/>
              </a:path>
              <a:path w="2117725" h="1347470">
                <a:moveTo>
                  <a:pt x="876185" y="321691"/>
                </a:moveTo>
                <a:lnTo>
                  <a:pt x="875423" y="321945"/>
                </a:lnTo>
                <a:lnTo>
                  <a:pt x="876185" y="321691"/>
                </a:lnTo>
                <a:close/>
              </a:path>
              <a:path w="2117725" h="1347470">
                <a:moveTo>
                  <a:pt x="920806" y="306324"/>
                </a:moveTo>
                <a:lnTo>
                  <a:pt x="920293" y="306485"/>
                </a:lnTo>
                <a:lnTo>
                  <a:pt x="920806" y="306324"/>
                </a:lnTo>
                <a:close/>
              </a:path>
              <a:path w="2117725" h="1347470">
                <a:moveTo>
                  <a:pt x="967349" y="291719"/>
                </a:moveTo>
                <a:lnTo>
                  <a:pt x="967117" y="291719"/>
                </a:lnTo>
                <a:lnTo>
                  <a:pt x="966482" y="291973"/>
                </a:lnTo>
                <a:lnTo>
                  <a:pt x="967349" y="291719"/>
                </a:lnTo>
                <a:close/>
              </a:path>
              <a:path w="2117725" h="1347470">
                <a:moveTo>
                  <a:pt x="1014996" y="277749"/>
                </a:moveTo>
                <a:lnTo>
                  <a:pt x="1014488" y="277875"/>
                </a:lnTo>
                <a:lnTo>
                  <a:pt x="1014996" y="277749"/>
                </a:lnTo>
                <a:close/>
              </a:path>
              <a:path w="2117725" h="1347470">
                <a:moveTo>
                  <a:pt x="1064395" y="264414"/>
                </a:moveTo>
                <a:lnTo>
                  <a:pt x="1063891" y="264541"/>
                </a:lnTo>
                <a:lnTo>
                  <a:pt x="1064395" y="264414"/>
                </a:lnTo>
                <a:close/>
              </a:path>
              <a:path w="2117725" h="1347470">
                <a:moveTo>
                  <a:pt x="1114971" y="251714"/>
                </a:moveTo>
                <a:lnTo>
                  <a:pt x="1114818" y="251714"/>
                </a:lnTo>
                <a:lnTo>
                  <a:pt x="1114437" y="251841"/>
                </a:lnTo>
                <a:lnTo>
                  <a:pt x="1114971" y="251714"/>
                </a:lnTo>
                <a:close/>
              </a:path>
              <a:path w="2117725" h="1347470">
                <a:moveTo>
                  <a:pt x="1166323" y="239522"/>
                </a:moveTo>
                <a:lnTo>
                  <a:pt x="1165745" y="239649"/>
                </a:lnTo>
                <a:lnTo>
                  <a:pt x="1166323" y="239522"/>
                </a:lnTo>
                <a:close/>
              </a:path>
              <a:path w="2117725" h="1347470">
                <a:moveTo>
                  <a:pt x="1218554" y="228092"/>
                </a:moveTo>
                <a:lnTo>
                  <a:pt x="1218323" y="228092"/>
                </a:lnTo>
                <a:lnTo>
                  <a:pt x="1217942" y="228219"/>
                </a:lnTo>
                <a:lnTo>
                  <a:pt x="1218554" y="228092"/>
                </a:lnTo>
                <a:close/>
              </a:path>
              <a:path w="2117725" h="1347470">
                <a:moveTo>
                  <a:pt x="2085759" y="54356"/>
                </a:moveTo>
                <a:lnTo>
                  <a:pt x="1968766" y="54356"/>
                </a:lnTo>
                <a:lnTo>
                  <a:pt x="1975878" y="112395"/>
                </a:lnTo>
                <a:lnTo>
                  <a:pt x="1946914" y="115927"/>
                </a:lnTo>
                <a:lnTo>
                  <a:pt x="1954034" y="173990"/>
                </a:lnTo>
                <a:lnTo>
                  <a:pt x="2117229" y="65532"/>
                </a:lnTo>
                <a:lnTo>
                  <a:pt x="2085759" y="54356"/>
                </a:lnTo>
                <a:close/>
              </a:path>
              <a:path w="2117725" h="1347470">
                <a:moveTo>
                  <a:pt x="1640370" y="155194"/>
                </a:moveTo>
                <a:lnTo>
                  <a:pt x="1639582" y="155194"/>
                </a:lnTo>
                <a:lnTo>
                  <a:pt x="1640370" y="155194"/>
                </a:lnTo>
                <a:close/>
              </a:path>
              <a:path w="2117725" h="1347470">
                <a:moveTo>
                  <a:pt x="1968766" y="54356"/>
                </a:moveTo>
                <a:lnTo>
                  <a:pt x="1939798" y="57901"/>
                </a:lnTo>
                <a:lnTo>
                  <a:pt x="1946914" y="115927"/>
                </a:lnTo>
                <a:lnTo>
                  <a:pt x="1975878" y="112395"/>
                </a:lnTo>
                <a:lnTo>
                  <a:pt x="1968766" y="54356"/>
                </a:lnTo>
                <a:close/>
              </a:path>
              <a:path w="2117725" h="1347470">
                <a:moveTo>
                  <a:pt x="1932698" y="0"/>
                </a:moveTo>
                <a:lnTo>
                  <a:pt x="1939798" y="57901"/>
                </a:lnTo>
                <a:lnTo>
                  <a:pt x="1968766" y="54356"/>
                </a:lnTo>
                <a:lnTo>
                  <a:pt x="2085759" y="54356"/>
                </a:lnTo>
                <a:lnTo>
                  <a:pt x="1932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075689" y="3533140"/>
            <a:ext cx="2148205" cy="175260"/>
          </a:xfrm>
          <a:custGeom>
            <a:avLst/>
            <a:gdLst/>
            <a:ahLst/>
            <a:cxnLst/>
            <a:rect l="l" t="t" r="r" b="b"/>
            <a:pathLst>
              <a:path w="2148205" h="175260">
                <a:moveTo>
                  <a:pt x="1972690" y="0"/>
                </a:moveTo>
                <a:lnTo>
                  <a:pt x="1972690" y="175260"/>
                </a:lnTo>
                <a:lnTo>
                  <a:pt x="2089530" y="116840"/>
                </a:lnTo>
                <a:lnTo>
                  <a:pt x="2001901" y="116840"/>
                </a:lnTo>
                <a:lnTo>
                  <a:pt x="2001901" y="58420"/>
                </a:lnTo>
                <a:lnTo>
                  <a:pt x="2089531" y="58420"/>
                </a:lnTo>
                <a:lnTo>
                  <a:pt x="1972690" y="0"/>
                </a:lnTo>
                <a:close/>
              </a:path>
              <a:path w="2148205" h="175260">
                <a:moveTo>
                  <a:pt x="1972690" y="58420"/>
                </a:moveTo>
                <a:lnTo>
                  <a:pt x="0" y="58420"/>
                </a:lnTo>
                <a:lnTo>
                  <a:pt x="0" y="116840"/>
                </a:lnTo>
                <a:lnTo>
                  <a:pt x="1972690" y="116840"/>
                </a:lnTo>
                <a:lnTo>
                  <a:pt x="1972690" y="58420"/>
                </a:lnTo>
                <a:close/>
              </a:path>
              <a:path w="2148205" h="175260">
                <a:moveTo>
                  <a:pt x="2089531" y="58420"/>
                </a:moveTo>
                <a:lnTo>
                  <a:pt x="2001901" y="58420"/>
                </a:lnTo>
                <a:lnTo>
                  <a:pt x="2001901" y="116840"/>
                </a:lnTo>
                <a:lnTo>
                  <a:pt x="2089530" y="116840"/>
                </a:lnTo>
                <a:lnTo>
                  <a:pt x="2147951" y="87630"/>
                </a:lnTo>
                <a:lnTo>
                  <a:pt x="2089531" y="584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048626" y="4092575"/>
            <a:ext cx="2117725" cy="1346835"/>
          </a:xfrm>
          <a:custGeom>
            <a:avLst/>
            <a:gdLst/>
            <a:ahLst/>
            <a:cxnLst/>
            <a:rect l="l" t="t" r="r" b="b"/>
            <a:pathLst>
              <a:path w="2117725" h="1346835">
                <a:moveTo>
                  <a:pt x="1939814" y="1288427"/>
                </a:moveTo>
                <a:lnTo>
                  <a:pt x="1932825" y="1346454"/>
                </a:lnTo>
                <a:lnTo>
                  <a:pt x="2085252" y="1291971"/>
                </a:lnTo>
                <a:lnTo>
                  <a:pt x="1968766" y="1291971"/>
                </a:lnTo>
                <a:lnTo>
                  <a:pt x="1939814" y="1288427"/>
                </a:lnTo>
                <a:close/>
              </a:path>
              <a:path w="2117725" h="1346835">
                <a:moveTo>
                  <a:pt x="1946791" y="1230498"/>
                </a:moveTo>
                <a:lnTo>
                  <a:pt x="1939814" y="1288427"/>
                </a:lnTo>
                <a:lnTo>
                  <a:pt x="1968766" y="1291971"/>
                </a:lnTo>
                <a:lnTo>
                  <a:pt x="1975751" y="1233932"/>
                </a:lnTo>
                <a:lnTo>
                  <a:pt x="1946791" y="1230498"/>
                </a:lnTo>
                <a:close/>
              </a:path>
              <a:path w="2117725" h="1346835">
                <a:moveTo>
                  <a:pt x="1953780" y="1172464"/>
                </a:moveTo>
                <a:lnTo>
                  <a:pt x="1946791" y="1230498"/>
                </a:lnTo>
                <a:lnTo>
                  <a:pt x="1975751" y="1233932"/>
                </a:lnTo>
                <a:lnTo>
                  <a:pt x="1968766" y="1291971"/>
                </a:lnTo>
                <a:lnTo>
                  <a:pt x="2085252" y="1291971"/>
                </a:lnTo>
                <a:lnTo>
                  <a:pt x="2117229" y="1280541"/>
                </a:lnTo>
                <a:lnTo>
                  <a:pt x="1953780" y="1172464"/>
                </a:lnTo>
                <a:close/>
              </a:path>
              <a:path w="2117725" h="1346835">
                <a:moveTo>
                  <a:pt x="54254" y="0"/>
                </a:moveTo>
                <a:lnTo>
                  <a:pt x="0" y="21589"/>
                </a:lnTo>
                <a:lnTo>
                  <a:pt x="27749" y="91186"/>
                </a:lnTo>
                <a:lnTo>
                  <a:pt x="55930" y="160527"/>
                </a:lnTo>
                <a:lnTo>
                  <a:pt x="84632" y="229616"/>
                </a:lnTo>
                <a:lnTo>
                  <a:pt x="114363" y="298069"/>
                </a:lnTo>
                <a:lnTo>
                  <a:pt x="145313" y="365760"/>
                </a:lnTo>
                <a:lnTo>
                  <a:pt x="177850" y="432307"/>
                </a:lnTo>
                <a:lnTo>
                  <a:pt x="212140" y="497586"/>
                </a:lnTo>
                <a:lnTo>
                  <a:pt x="248805" y="561594"/>
                </a:lnTo>
                <a:lnTo>
                  <a:pt x="287794" y="623697"/>
                </a:lnTo>
                <a:lnTo>
                  <a:pt x="329577" y="683894"/>
                </a:lnTo>
                <a:lnTo>
                  <a:pt x="374535" y="741680"/>
                </a:lnTo>
                <a:lnTo>
                  <a:pt x="422795" y="797179"/>
                </a:lnTo>
                <a:lnTo>
                  <a:pt x="474865" y="849757"/>
                </a:lnTo>
                <a:lnTo>
                  <a:pt x="530745" y="899287"/>
                </a:lnTo>
                <a:lnTo>
                  <a:pt x="590943" y="945514"/>
                </a:lnTo>
                <a:lnTo>
                  <a:pt x="622820" y="967358"/>
                </a:lnTo>
                <a:lnTo>
                  <a:pt x="655840" y="988187"/>
                </a:lnTo>
                <a:lnTo>
                  <a:pt x="691273" y="1008507"/>
                </a:lnTo>
                <a:lnTo>
                  <a:pt x="729119" y="1027683"/>
                </a:lnTo>
                <a:lnTo>
                  <a:pt x="769378" y="1046099"/>
                </a:lnTo>
                <a:lnTo>
                  <a:pt x="811669" y="1063498"/>
                </a:lnTo>
                <a:lnTo>
                  <a:pt x="855992" y="1080008"/>
                </a:lnTo>
                <a:lnTo>
                  <a:pt x="902093" y="1095883"/>
                </a:lnTo>
                <a:lnTo>
                  <a:pt x="949845" y="1110995"/>
                </a:lnTo>
                <a:lnTo>
                  <a:pt x="998994" y="1125347"/>
                </a:lnTo>
                <a:lnTo>
                  <a:pt x="1049286" y="1139063"/>
                </a:lnTo>
                <a:lnTo>
                  <a:pt x="1100721" y="1151890"/>
                </a:lnTo>
                <a:lnTo>
                  <a:pt x="1152918" y="1164209"/>
                </a:lnTo>
                <a:lnTo>
                  <a:pt x="1205877" y="1175893"/>
                </a:lnTo>
                <a:lnTo>
                  <a:pt x="1313192" y="1197483"/>
                </a:lnTo>
                <a:lnTo>
                  <a:pt x="1420761" y="1216787"/>
                </a:lnTo>
                <a:lnTo>
                  <a:pt x="1474355" y="1225677"/>
                </a:lnTo>
                <a:lnTo>
                  <a:pt x="1579892" y="1241933"/>
                </a:lnTo>
                <a:lnTo>
                  <a:pt x="1731149" y="1262888"/>
                </a:lnTo>
                <a:lnTo>
                  <a:pt x="1932571" y="1287526"/>
                </a:lnTo>
                <a:lnTo>
                  <a:pt x="1939814" y="1288427"/>
                </a:lnTo>
                <a:lnTo>
                  <a:pt x="1946791" y="1230498"/>
                </a:lnTo>
                <a:lnTo>
                  <a:pt x="1876564" y="1222121"/>
                </a:lnTo>
                <a:lnTo>
                  <a:pt x="1787295" y="1211072"/>
                </a:lnTo>
                <a:lnTo>
                  <a:pt x="1786394" y="1211072"/>
                </a:lnTo>
                <a:lnTo>
                  <a:pt x="1738642" y="1204976"/>
                </a:lnTo>
                <a:lnTo>
                  <a:pt x="1689620" y="1198372"/>
                </a:lnTo>
                <a:lnTo>
                  <a:pt x="1640370" y="1191514"/>
                </a:lnTo>
                <a:lnTo>
                  <a:pt x="1639582" y="1191514"/>
                </a:lnTo>
                <a:lnTo>
                  <a:pt x="1588274" y="1184148"/>
                </a:lnTo>
                <a:lnTo>
                  <a:pt x="1536204" y="1176274"/>
                </a:lnTo>
                <a:lnTo>
                  <a:pt x="1536458" y="1176274"/>
                </a:lnTo>
                <a:lnTo>
                  <a:pt x="1483499" y="1168019"/>
                </a:lnTo>
                <a:lnTo>
                  <a:pt x="1483753" y="1168019"/>
                </a:lnTo>
                <a:lnTo>
                  <a:pt x="1431175" y="1159256"/>
                </a:lnTo>
                <a:lnTo>
                  <a:pt x="1430794" y="1159256"/>
                </a:lnTo>
                <a:lnTo>
                  <a:pt x="1324438" y="1140079"/>
                </a:lnTo>
                <a:lnTo>
                  <a:pt x="1324241" y="1140079"/>
                </a:lnTo>
                <a:lnTo>
                  <a:pt x="1271426" y="1129792"/>
                </a:lnTo>
                <a:lnTo>
                  <a:pt x="1271155" y="1129792"/>
                </a:lnTo>
                <a:lnTo>
                  <a:pt x="1217942" y="1118743"/>
                </a:lnTo>
                <a:lnTo>
                  <a:pt x="1218323" y="1118743"/>
                </a:lnTo>
                <a:lnTo>
                  <a:pt x="1165745" y="1107313"/>
                </a:lnTo>
                <a:lnTo>
                  <a:pt x="1166253" y="1107313"/>
                </a:lnTo>
                <a:lnTo>
                  <a:pt x="1114437" y="1095120"/>
                </a:lnTo>
                <a:lnTo>
                  <a:pt x="1114691" y="1095120"/>
                </a:lnTo>
                <a:lnTo>
                  <a:pt x="1063764" y="1082420"/>
                </a:lnTo>
                <a:lnTo>
                  <a:pt x="1063928" y="1082420"/>
                </a:lnTo>
                <a:lnTo>
                  <a:pt x="1014488" y="1069086"/>
                </a:lnTo>
                <a:lnTo>
                  <a:pt x="1014689" y="1069086"/>
                </a:lnTo>
                <a:lnTo>
                  <a:pt x="966482" y="1054989"/>
                </a:lnTo>
                <a:lnTo>
                  <a:pt x="966714" y="1054989"/>
                </a:lnTo>
                <a:lnTo>
                  <a:pt x="920806" y="1040511"/>
                </a:lnTo>
                <a:lnTo>
                  <a:pt x="920000" y="1040257"/>
                </a:lnTo>
                <a:lnTo>
                  <a:pt x="875423" y="1024889"/>
                </a:lnTo>
                <a:lnTo>
                  <a:pt x="833645" y="1009269"/>
                </a:lnTo>
                <a:lnTo>
                  <a:pt x="833513" y="1009269"/>
                </a:lnTo>
                <a:lnTo>
                  <a:pt x="792111" y="992251"/>
                </a:lnTo>
                <a:lnTo>
                  <a:pt x="792304" y="992251"/>
                </a:lnTo>
                <a:lnTo>
                  <a:pt x="773504" y="983869"/>
                </a:lnTo>
                <a:lnTo>
                  <a:pt x="773315" y="983869"/>
                </a:lnTo>
                <a:lnTo>
                  <a:pt x="754948" y="975232"/>
                </a:lnTo>
                <a:lnTo>
                  <a:pt x="754773" y="975232"/>
                </a:lnTo>
                <a:lnTo>
                  <a:pt x="736871" y="966343"/>
                </a:lnTo>
                <a:lnTo>
                  <a:pt x="736612" y="966343"/>
                </a:lnTo>
                <a:lnTo>
                  <a:pt x="719421" y="957199"/>
                </a:lnTo>
                <a:lnTo>
                  <a:pt x="719213" y="957199"/>
                </a:lnTo>
                <a:lnTo>
                  <a:pt x="702501" y="947927"/>
                </a:lnTo>
                <a:lnTo>
                  <a:pt x="686676" y="938657"/>
                </a:lnTo>
                <a:lnTo>
                  <a:pt x="655570" y="918972"/>
                </a:lnTo>
                <a:lnTo>
                  <a:pt x="625393" y="898270"/>
                </a:lnTo>
                <a:lnTo>
                  <a:pt x="624471" y="897636"/>
                </a:lnTo>
                <a:lnTo>
                  <a:pt x="596373" y="876807"/>
                </a:lnTo>
                <a:lnTo>
                  <a:pt x="568372" y="854582"/>
                </a:lnTo>
                <a:lnTo>
                  <a:pt x="567575" y="853948"/>
                </a:lnTo>
                <a:lnTo>
                  <a:pt x="541540" y="831595"/>
                </a:lnTo>
                <a:lnTo>
                  <a:pt x="514616" y="806957"/>
                </a:lnTo>
                <a:lnTo>
                  <a:pt x="489470" y="782447"/>
                </a:lnTo>
                <a:lnTo>
                  <a:pt x="489625" y="782447"/>
                </a:lnTo>
                <a:lnTo>
                  <a:pt x="465340" y="757047"/>
                </a:lnTo>
                <a:lnTo>
                  <a:pt x="442658" y="731774"/>
                </a:lnTo>
                <a:lnTo>
                  <a:pt x="419904" y="704976"/>
                </a:lnTo>
                <a:lnTo>
                  <a:pt x="397522" y="676910"/>
                </a:lnTo>
                <a:lnTo>
                  <a:pt x="376440" y="648969"/>
                </a:lnTo>
                <a:lnTo>
                  <a:pt x="356120" y="620394"/>
                </a:lnTo>
                <a:lnTo>
                  <a:pt x="336740" y="591819"/>
                </a:lnTo>
                <a:lnTo>
                  <a:pt x="317258" y="561594"/>
                </a:lnTo>
                <a:lnTo>
                  <a:pt x="299029" y="531876"/>
                </a:lnTo>
                <a:lnTo>
                  <a:pt x="280682" y="500633"/>
                </a:lnTo>
                <a:lnTo>
                  <a:pt x="280849" y="500633"/>
                </a:lnTo>
                <a:lnTo>
                  <a:pt x="263712" y="470154"/>
                </a:lnTo>
                <a:lnTo>
                  <a:pt x="230155" y="406273"/>
                </a:lnTo>
                <a:lnTo>
                  <a:pt x="198339" y="341122"/>
                </a:lnTo>
                <a:lnTo>
                  <a:pt x="167614" y="274066"/>
                </a:lnTo>
                <a:lnTo>
                  <a:pt x="138536" y="207010"/>
                </a:lnTo>
                <a:lnTo>
                  <a:pt x="110023" y="138430"/>
                </a:lnTo>
                <a:lnTo>
                  <a:pt x="81953" y="69342"/>
                </a:lnTo>
                <a:lnTo>
                  <a:pt x="81927" y="69214"/>
                </a:lnTo>
                <a:lnTo>
                  <a:pt x="54254" y="0"/>
                </a:lnTo>
                <a:close/>
              </a:path>
              <a:path w="2117725" h="1346835">
                <a:moveTo>
                  <a:pt x="1786267" y="1210945"/>
                </a:moveTo>
                <a:lnTo>
                  <a:pt x="1786394" y="1211072"/>
                </a:lnTo>
                <a:lnTo>
                  <a:pt x="1787295" y="1211072"/>
                </a:lnTo>
                <a:lnTo>
                  <a:pt x="1786267" y="1210945"/>
                </a:lnTo>
                <a:close/>
              </a:path>
              <a:path w="2117725" h="1346835">
                <a:moveTo>
                  <a:pt x="1639455" y="1191387"/>
                </a:moveTo>
                <a:lnTo>
                  <a:pt x="1640370" y="1191514"/>
                </a:lnTo>
                <a:lnTo>
                  <a:pt x="1639455" y="1191387"/>
                </a:lnTo>
                <a:close/>
              </a:path>
              <a:path w="2117725" h="1346835">
                <a:moveTo>
                  <a:pt x="1430413" y="1159129"/>
                </a:moveTo>
                <a:lnTo>
                  <a:pt x="1430794" y="1159256"/>
                </a:lnTo>
                <a:lnTo>
                  <a:pt x="1431175" y="1159256"/>
                </a:lnTo>
                <a:lnTo>
                  <a:pt x="1430413" y="1159129"/>
                </a:lnTo>
                <a:close/>
              </a:path>
              <a:path w="2117725" h="1346835">
                <a:moveTo>
                  <a:pt x="1323733" y="1139952"/>
                </a:moveTo>
                <a:lnTo>
                  <a:pt x="1324241" y="1140079"/>
                </a:lnTo>
                <a:lnTo>
                  <a:pt x="1324438" y="1140079"/>
                </a:lnTo>
                <a:lnTo>
                  <a:pt x="1323733" y="1139952"/>
                </a:lnTo>
                <a:close/>
              </a:path>
              <a:path w="2117725" h="1346835">
                <a:moveTo>
                  <a:pt x="1270774" y="1129664"/>
                </a:moveTo>
                <a:lnTo>
                  <a:pt x="1271155" y="1129792"/>
                </a:lnTo>
                <a:lnTo>
                  <a:pt x="1271426" y="1129792"/>
                </a:lnTo>
                <a:lnTo>
                  <a:pt x="1270774" y="1129664"/>
                </a:lnTo>
                <a:close/>
              </a:path>
              <a:path w="2117725" h="1346835">
                <a:moveTo>
                  <a:pt x="1063928" y="1082420"/>
                </a:moveTo>
                <a:lnTo>
                  <a:pt x="1063764" y="1082420"/>
                </a:lnTo>
                <a:lnTo>
                  <a:pt x="1064399" y="1082548"/>
                </a:lnTo>
                <a:lnTo>
                  <a:pt x="1063928" y="1082420"/>
                </a:lnTo>
                <a:close/>
              </a:path>
              <a:path w="2117725" h="1346835">
                <a:moveTo>
                  <a:pt x="1014689" y="1069086"/>
                </a:moveTo>
                <a:lnTo>
                  <a:pt x="1014488" y="1069086"/>
                </a:lnTo>
                <a:lnTo>
                  <a:pt x="1015123" y="1069213"/>
                </a:lnTo>
                <a:lnTo>
                  <a:pt x="1014689" y="1069086"/>
                </a:lnTo>
                <a:close/>
              </a:path>
              <a:path w="2117725" h="1346835">
                <a:moveTo>
                  <a:pt x="966714" y="1054989"/>
                </a:moveTo>
                <a:lnTo>
                  <a:pt x="966482" y="1054989"/>
                </a:lnTo>
                <a:lnTo>
                  <a:pt x="967117" y="1055116"/>
                </a:lnTo>
                <a:lnTo>
                  <a:pt x="966714" y="1054989"/>
                </a:lnTo>
                <a:close/>
              </a:path>
              <a:path w="2117725" h="1346835">
                <a:moveTo>
                  <a:pt x="920293" y="1040349"/>
                </a:moveTo>
                <a:lnTo>
                  <a:pt x="920762" y="1040511"/>
                </a:lnTo>
                <a:lnTo>
                  <a:pt x="920293" y="1040349"/>
                </a:lnTo>
                <a:close/>
              </a:path>
              <a:path w="2117725" h="1346835">
                <a:moveTo>
                  <a:pt x="920025" y="1040257"/>
                </a:moveTo>
                <a:lnTo>
                  <a:pt x="920293" y="1040349"/>
                </a:lnTo>
                <a:lnTo>
                  <a:pt x="920025" y="1040257"/>
                </a:lnTo>
                <a:close/>
              </a:path>
              <a:path w="2117725" h="1346835">
                <a:moveTo>
                  <a:pt x="875505" y="1024889"/>
                </a:moveTo>
                <a:lnTo>
                  <a:pt x="876185" y="1025144"/>
                </a:lnTo>
                <a:lnTo>
                  <a:pt x="875505" y="1024889"/>
                </a:lnTo>
                <a:close/>
              </a:path>
              <a:path w="2117725" h="1346835">
                <a:moveTo>
                  <a:pt x="832624" y="1008888"/>
                </a:moveTo>
                <a:lnTo>
                  <a:pt x="833513" y="1009269"/>
                </a:lnTo>
                <a:lnTo>
                  <a:pt x="833645" y="1009269"/>
                </a:lnTo>
                <a:lnTo>
                  <a:pt x="832624" y="1008888"/>
                </a:lnTo>
                <a:close/>
              </a:path>
              <a:path w="2117725" h="1346835">
                <a:moveTo>
                  <a:pt x="792304" y="992251"/>
                </a:moveTo>
                <a:lnTo>
                  <a:pt x="792111" y="992251"/>
                </a:lnTo>
                <a:lnTo>
                  <a:pt x="792873" y="992505"/>
                </a:lnTo>
                <a:lnTo>
                  <a:pt x="792304" y="992251"/>
                </a:lnTo>
                <a:close/>
              </a:path>
              <a:path w="2117725" h="1346835">
                <a:moveTo>
                  <a:pt x="772934" y="983614"/>
                </a:moveTo>
                <a:lnTo>
                  <a:pt x="773315" y="983869"/>
                </a:lnTo>
                <a:lnTo>
                  <a:pt x="773504" y="983869"/>
                </a:lnTo>
                <a:lnTo>
                  <a:pt x="772934" y="983614"/>
                </a:lnTo>
                <a:close/>
              </a:path>
              <a:path w="2117725" h="1346835">
                <a:moveTo>
                  <a:pt x="754138" y="974851"/>
                </a:moveTo>
                <a:lnTo>
                  <a:pt x="754773" y="975232"/>
                </a:lnTo>
                <a:lnTo>
                  <a:pt x="754948" y="975232"/>
                </a:lnTo>
                <a:lnTo>
                  <a:pt x="754138" y="974851"/>
                </a:lnTo>
                <a:close/>
              </a:path>
              <a:path w="2117725" h="1346835">
                <a:moveTo>
                  <a:pt x="736104" y="965962"/>
                </a:moveTo>
                <a:lnTo>
                  <a:pt x="736612" y="966343"/>
                </a:lnTo>
                <a:lnTo>
                  <a:pt x="736871" y="966343"/>
                </a:lnTo>
                <a:lnTo>
                  <a:pt x="736104" y="965962"/>
                </a:lnTo>
                <a:close/>
              </a:path>
              <a:path w="2117725" h="1346835">
                <a:moveTo>
                  <a:pt x="718705" y="956818"/>
                </a:moveTo>
                <a:lnTo>
                  <a:pt x="719213" y="957199"/>
                </a:lnTo>
                <a:lnTo>
                  <a:pt x="719421" y="957199"/>
                </a:lnTo>
                <a:lnTo>
                  <a:pt x="718705" y="956818"/>
                </a:lnTo>
                <a:close/>
              </a:path>
              <a:path w="2117725" h="1346835">
                <a:moveTo>
                  <a:pt x="701814" y="947547"/>
                </a:moveTo>
                <a:lnTo>
                  <a:pt x="702449" y="947927"/>
                </a:lnTo>
                <a:lnTo>
                  <a:pt x="701814" y="947547"/>
                </a:lnTo>
                <a:close/>
              </a:path>
              <a:path w="2117725" h="1346835">
                <a:moveTo>
                  <a:pt x="685812" y="938149"/>
                </a:moveTo>
                <a:lnTo>
                  <a:pt x="686574" y="938657"/>
                </a:lnTo>
                <a:lnTo>
                  <a:pt x="685812" y="938149"/>
                </a:lnTo>
                <a:close/>
              </a:path>
              <a:path w="2117725" h="1346835">
                <a:moveTo>
                  <a:pt x="654570" y="918337"/>
                </a:moveTo>
                <a:lnTo>
                  <a:pt x="655459" y="918972"/>
                </a:lnTo>
                <a:lnTo>
                  <a:pt x="654570" y="918337"/>
                </a:lnTo>
                <a:close/>
              </a:path>
              <a:path w="2117725" h="1346835">
                <a:moveTo>
                  <a:pt x="624919" y="897944"/>
                </a:moveTo>
                <a:lnTo>
                  <a:pt x="625360" y="898270"/>
                </a:lnTo>
                <a:lnTo>
                  <a:pt x="624919" y="897944"/>
                </a:lnTo>
                <a:close/>
              </a:path>
              <a:path w="2117725" h="1346835">
                <a:moveTo>
                  <a:pt x="624503" y="897636"/>
                </a:moveTo>
                <a:lnTo>
                  <a:pt x="624919" y="897944"/>
                </a:lnTo>
                <a:lnTo>
                  <a:pt x="624503" y="897636"/>
                </a:lnTo>
                <a:close/>
              </a:path>
              <a:path w="2117725" h="1346835">
                <a:moveTo>
                  <a:pt x="595515" y="876173"/>
                </a:moveTo>
                <a:lnTo>
                  <a:pt x="596277" y="876807"/>
                </a:lnTo>
                <a:lnTo>
                  <a:pt x="595515" y="876173"/>
                </a:lnTo>
                <a:close/>
              </a:path>
              <a:path w="2117725" h="1346835">
                <a:moveTo>
                  <a:pt x="567879" y="854190"/>
                </a:moveTo>
                <a:lnTo>
                  <a:pt x="568337" y="854582"/>
                </a:lnTo>
                <a:lnTo>
                  <a:pt x="567879" y="854190"/>
                </a:lnTo>
                <a:close/>
              </a:path>
              <a:path w="2117725" h="1346835">
                <a:moveTo>
                  <a:pt x="567597" y="853948"/>
                </a:moveTo>
                <a:lnTo>
                  <a:pt x="567879" y="854190"/>
                </a:lnTo>
                <a:lnTo>
                  <a:pt x="567597" y="853948"/>
                </a:lnTo>
                <a:close/>
              </a:path>
              <a:path w="2117725" h="1346835">
                <a:moveTo>
                  <a:pt x="540651" y="830833"/>
                </a:moveTo>
                <a:lnTo>
                  <a:pt x="541413" y="831595"/>
                </a:lnTo>
                <a:lnTo>
                  <a:pt x="540651" y="830833"/>
                </a:lnTo>
                <a:close/>
              </a:path>
              <a:path w="2117725" h="1346835">
                <a:moveTo>
                  <a:pt x="514724" y="806957"/>
                </a:moveTo>
                <a:lnTo>
                  <a:pt x="515378" y="807593"/>
                </a:lnTo>
                <a:lnTo>
                  <a:pt x="514724" y="806957"/>
                </a:lnTo>
                <a:close/>
              </a:path>
              <a:path w="2117725" h="1346835">
                <a:moveTo>
                  <a:pt x="489625" y="782447"/>
                </a:moveTo>
                <a:lnTo>
                  <a:pt x="489470" y="782447"/>
                </a:lnTo>
                <a:lnTo>
                  <a:pt x="490232" y="783082"/>
                </a:lnTo>
                <a:lnTo>
                  <a:pt x="489625" y="782447"/>
                </a:lnTo>
                <a:close/>
              </a:path>
              <a:path w="2117725" h="1346835">
                <a:moveTo>
                  <a:pt x="465404" y="757047"/>
                </a:moveTo>
                <a:lnTo>
                  <a:pt x="465975" y="757682"/>
                </a:lnTo>
                <a:lnTo>
                  <a:pt x="465404" y="757047"/>
                </a:lnTo>
                <a:close/>
              </a:path>
              <a:path w="2117725" h="1346835">
                <a:moveTo>
                  <a:pt x="441972" y="731012"/>
                </a:moveTo>
                <a:lnTo>
                  <a:pt x="442607" y="731774"/>
                </a:lnTo>
                <a:lnTo>
                  <a:pt x="441972" y="731012"/>
                </a:lnTo>
                <a:close/>
              </a:path>
              <a:path w="2117725" h="1346835">
                <a:moveTo>
                  <a:pt x="419405" y="704387"/>
                </a:moveTo>
                <a:lnTo>
                  <a:pt x="419874" y="704976"/>
                </a:lnTo>
                <a:lnTo>
                  <a:pt x="419405" y="704387"/>
                </a:lnTo>
                <a:close/>
              </a:path>
              <a:path w="2117725" h="1346835">
                <a:moveTo>
                  <a:pt x="419368" y="704342"/>
                </a:moveTo>
                <a:close/>
              </a:path>
              <a:path w="2117725" h="1346835">
                <a:moveTo>
                  <a:pt x="397550" y="676910"/>
                </a:moveTo>
                <a:lnTo>
                  <a:pt x="398030" y="677544"/>
                </a:lnTo>
                <a:lnTo>
                  <a:pt x="397550" y="676910"/>
                </a:lnTo>
                <a:close/>
              </a:path>
              <a:path w="2117725" h="1346835">
                <a:moveTo>
                  <a:pt x="376495" y="648969"/>
                </a:moveTo>
                <a:lnTo>
                  <a:pt x="376948" y="649605"/>
                </a:lnTo>
                <a:lnTo>
                  <a:pt x="376495" y="648969"/>
                </a:lnTo>
                <a:close/>
              </a:path>
              <a:path w="2117725" h="1346835">
                <a:moveTo>
                  <a:pt x="356156" y="620394"/>
                </a:moveTo>
                <a:lnTo>
                  <a:pt x="356501" y="620902"/>
                </a:lnTo>
                <a:lnTo>
                  <a:pt x="356156" y="620394"/>
                </a:lnTo>
                <a:close/>
              </a:path>
              <a:path w="2117725" h="1346835">
                <a:moveTo>
                  <a:pt x="336308" y="591185"/>
                </a:moveTo>
                <a:lnTo>
                  <a:pt x="336689" y="591819"/>
                </a:lnTo>
                <a:lnTo>
                  <a:pt x="336308" y="591185"/>
                </a:lnTo>
                <a:close/>
              </a:path>
              <a:path w="2117725" h="1346835">
                <a:moveTo>
                  <a:pt x="317326" y="561594"/>
                </a:moveTo>
                <a:lnTo>
                  <a:pt x="317639" y="562101"/>
                </a:lnTo>
                <a:lnTo>
                  <a:pt x="317326" y="561594"/>
                </a:lnTo>
                <a:close/>
              </a:path>
              <a:path w="2117725" h="1346835">
                <a:moveTo>
                  <a:pt x="298716" y="531368"/>
                </a:moveTo>
                <a:lnTo>
                  <a:pt x="298970" y="531876"/>
                </a:lnTo>
                <a:lnTo>
                  <a:pt x="298716" y="531368"/>
                </a:lnTo>
                <a:close/>
              </a:path>
              <a:path w="2117725" h="1346835">
                <a:moveTo>
                  <a:pt x="280849" y="500633"/>
                </a:moveTo>
                <a:lnTo>
                  <a:pt x="280682" y="500633"/>
                </a:lnTo>
                <a:lnTo>
                  <a:pt x="281063" y="501014"/>
                </a:lnTo>
                <a:lnTo>
                  <a:pt x="280849" y="500633"/>
                </a:lnTo>
                <a:close/>
              </a:path>
              <a:path w="2117725" h="1346835">
                <a:moveTo>
                  <a:pt x="263283" y="469392"/>
                </a:moveTo>
                <a:lnTo>
                  <a:pt x="263664" y="470154"/>
                </a:lnTo>
                <a:lnTo>
                  <a:pt x="263283" y="469392"/>
                </a:lnTo>
                <a:close/>
              </a:path>
              <a:path w="2117725" h="1346835">
                <a:moveTo>
                  <a:pt x="229886" y="405760"/>
                </a:moveTo>
                <a:lnTo>
                  <a:pt x="230136" y="406273"/>
                </a:lnTo>
                <a:lnTo>
                  <a:pt x="229886" y="405760"/>
                </a:lnTo>
                <a:close/>
              </a:path>
              <a:path w="2117725" h="1346835">
                <a:moveTo>
                  <a:pt x="229764" y="405511"/>
                </a:moveTo>
                <a:lnTo>
                  <a:pt x="229886" y="405760"/>
                </a:lnTo>
                <a:lnTo>
                  <a:pt x="229764" y="405511"/>
                </a:lnTo>
                <a:close/>
              </a:path>
              <a:path w="2117725" h="1346835">
                <a:moveTo>
                  <a:pt x="197967" y="340360"/>
                </a:moveTo>
                <a:lnTo>
                  <a:pt x="198285" y="341122"/>
                </a:lnTo>
                <a:lnTo>
                  <a:pt x="197967" y="340360"/>
                </a:lnTo>
                <a:close/>
              </a:path>
              <a:path w="2117725" h="1346835">
                <a:moveTo>
                  <a:pt x="167774" y="274415"/>
                </a:moveTo>
                <a:lnTo>
                  <a:pt x="167843" y="274574"/>
                </a:lnTo>
                <a:lnTo>
                  <a:pt x="167774" y="274415"/>
                </a:lnTo>
                <a:close/>
              </a:path>
              <a:path w="2117725" h="1346835">
                <a:moveTo>
                  <a:pt x="167622" y="274066"/>
                </a:moveTo>
                <a:lnTo>
                  <a:pt x="167774" y="274415"/>
                </a:lnTo>
                <a:lnTo>
                  <a:pt x="167622" y="274066"/>
                </a:lnTo>
                <a:close/>
              </a:path>
              <a:path w="2117725" h="1346835">
                <a:moveTo>
                  <a:pt x="138315" y="206501"/>
                </a:moveTo>
                <a:lnTo>
                  <a:pt x="138493" y="207010"/>
                </a:lnTo>
                <a:lnTo>
                  <a:pt x="138315" y="206501"/>
                </a:lnTo>
                <a:close/>
              </a:path>
              <a:path w="2117725" h="1346835">
                <a:moveTo>
                  <a:pt x="109918" y="138175"/>
                </a:moveTo>
                <a:lnTo>
                  <a:pt x="110007" y="138430"/>
                </a:lnTo>
                <a:lnTo>
                  <a:pt x="109918" y="138175"/>
                </a:lnTo>
                <a:close/>
              </a:path>
              <a:path w="2117725" h="1346835">
                <a:moveTo>
                  <a:pt x="81927" y="69214"/>
                </a:moveTo>
                <a:lnTo>
                  <a:pt x="81978" y="69342"/>
                </a:lnTo>
                <a:lnTo>
                  <a:pt x="81927" y="692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99489" y="2393950"/>
            <a:ext cx="1117600" cy="220979"/>
          </a:xfrm>
          <a:custGeom>
            <a:avLst/>
            <a:gdLst/>
            <a:ahLst/>
            <a:cxnLst/>
            <a:rect l="l" t="t" r="r" b="b"/>
            <a:pathLst>
              <a:path w="1117600" h="220980">
                <a:moveTo>
                  <a:pt x="1080770" y="0"/>
                </a:moveTo>
                <a:lnTo>
                  <a:pt x="36829" y="0"/>
                </a:lnTo>
                <a:lnTo>
                  <a:pt x="22492" y="2897"/>
                </a:lnTo>
                <a:lnTo>
                  <a:pt x="10785" y="10795"/>
                </a:lnTo>
                <a:lnTo>
                  <a:pt x="2893" y="22502"/>
                </a:lnTo>
                <a:lnTo>
                  <a:pt x="0" y="36829"/>
                </a:lnTo>
                <a:lnTo>
                  <a:pt x="0" y="184150"/>
                </a:lnTo>
                <a:lnTo>
                  <a:pt x="2893" y="198477"/>
                </a:lnTo>
                <a:lnTo>
                  <a:pt x="10785" y="210185"/>
                </a:lnTo>
                <a:lnTo>
                  <a:pt x="22492" y="218082"/>
                </a:lnTo>
                <a:lnTo>
                  <a:pt x="36829" y="220979"/>
                </a:lnTo>
                <a:lnTo>
                  <a:pt x="1080770" y="220979"/>
                </a:lnTo>
                <a:lnTo>
                  <a:pt x="1095097" y="218082"/>
                </a:lnTo>
                <a:lnTo>
                  <a:pt x="1106805" y="210185"/>
                </a:lnTo>
                <a:lnTo>
                  <a:pt x="1114702" y="198477"/>
                </a:lnTo>
                <a:lnTo>
                  <a:pt x="1117599" y="184150"/>
                </a:lnTo>
                <a:lnTo>
                  <a:pt x="1117599" y="36829"/>
                </a:lnTo>
                <a:lnTo>
                  <a:pt x="1114702" y="22502"/>
                </a:lnTo>
                <a:lnTo>
                  <a:pt x="1106805" y="10795"/>
                </a:lnTo>
                <a:lnTo>
                  <a:pt x="1095097" y="2897"/>
                </a:lnTo>
                <a:lnTo>
                  <a:pt x="1080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99489" y="2393950"/>
            <a:ext cx="1117600" cy="220979"/>
          </a:xfrm>
          <a:custGeom>
            <a:avLst/>
            <a:gdLst/>
            <a:ahLst/>
            <a:cxnLst/>
            <a:rect l="l" t="t" r="r" b="b"/>
            <a:pathLst>
              <a:path w="1117600" h="220980">
                <a:moveTo>
                  <a:pt x="0" y="36829"/>
                </a:moveTo>
                <a:lnTo>
                  <a:pt x="2893" y="22502"/>
                </a:lnTo>
                <a:lnTo>
                  <a:pt x="10785" y="10795"/>
                </a:lnTo>
                <a:lnTo>
                  <a:pt x="22492" y="2897"/>
                </a:lnTo>
                <a:lnTo>
                  <a:pt x="36829" y="0"/>
                </a:lnTo>
                <a:lnTo>
                  <a:pt x="1080770" y="0"/>
                </a:lnTo>
                <a:lnTo>
                  <a:pt x="1095097" y="2897"/>
                </a:lnTo>
                <a:lnTo>
                  <a:pt x="1106805" y="10794"/>
                </a:lnTo>
                <a:lnTo>
                  <a:pt x="1114702" y="22502"/>
                </a:lnTo>
                <a:lnTo>
                  <a:pt x="1117599" y="36829"/>
                </a:lnTo>
                <a:lnTo>
                  <a:pt x="1117599" y="184150"/>
                </a:lnTo>
                <a:lnTo>
                  <a:pt x="1114702" y="198477"/>
                </a:lnTo>
                <a:lnTo>
                  <a:pt x="1106805" y="210185"/>
                </a:lnTo>
                <a:lnTo>
                  <a:pt x="1095097" y="218082"/>
                </a:lnTo>
                <a:lnTo>
                  <a:pt x="1080770" y="220979"/>
                </a:lnTo>
                <a:lnTo>
                  <a:pt x="36829" y="220979"/>
                </a:lnTo>
                <a:lnTo>
                  <a:pt x="22492" y="218082"/>
                </a:lnTo>
                <a:lnTo>
                  <a:pt x="10785" y="210185"/>
                </a:lnTo>
                <a:lnTo>
                  <a:pt x="2893" y="198477"/>
                </a:lnTo>
                <a:lnTo>
                  <a:pt x="0" y="184150"/>
                </a:lnTo>
                <a:lnTo>
                  <a:pt x="0" y="36829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196657" y="2375153"/>
            <a:ext cx="7188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Novel</a:t>
            </a:r>
            <a:r>
              <a:rPr dirty="0" sz="1400" spc="-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AIs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568450" y="3509009"/>
            <a:ext cx="1117600" cy="220979"/>
          </a:xfrm>
          <a:custGeom>
            <a:avLst/>
            <a:gdLst/>
            <a:ahLst/>
            <a:cxnLst/>
            <a:rect l="l" t="t" r="r" b="b"/>
            <a:pathLst>
              <a:path w="1117600" h="220979">
                <a:moveTo>
                  <a:pt x="1080770" y="0"/>
                </a:moveTo>
                <a:lnTo>
                  <a:pt x="36830" y="0"/>
                </a:lnTo>
                <a:lnTo>
                  <a:pt x="22502" y="2897"/>
                </a:lnTo>
                <a:lnTo>
                  <a:pt x="10795" y="10795"/>
                </a:lnTo>
                <a:lnTo>
                  <a:pt x="2897" y="22502"/>
                </a:lnTo>
                <a:lnTo>
                  <a:pt x="0" y="36829"/>
                </a:lnTo>
                <a:lnTo>
                  <a:pt x="0" y="184150"/>
                </a:lnTo>
                <a:lnTo>
                  <a:pt x="2897" y="198477"/>
                </a:lnTo>
                <a:lnTo>
                  <a:pt x="10794" y="210184"/>
                </a:lnTo>
                <a:lnTo>
                  <a:pt x="22502" y="218082"/>
                </a:lnTo>
                <a:lnTo>
                  <a:pt x="36830" y="220979"/>
                </a:lnTo>
                <a:lnTo>
                  <a:pt x="1080770" y="220979"/>
                </a:lnTo>
                <a:lnTo>
                  <a:pt x="1095097" y="218082"/>
                </a:lnTo>
                <a:lnTo>
                  <a:pt x="1106804" y="210184"/>
                </a:lnTo>
                <a:lnTo>
                  <a:pt x="1114702" y="198477"/>
                </a:lnTo>
                <a:lnTo>
                  <a:pt x="1117600" y="184150"/>
                </a:lnTo>
                <a:lnTo>
                  <a:pt x="1117600" y="36829"/>
                </a:lnTo>
                <a:lnTo>
                  <a:pt x="1114702" y="22502"/>
                </a:lnTo>
                <a:lnTo>
                  <a:pt x="1106805" y="10795"/>
                </a:lnTo>
                <a:lnTo>
                  <a:pt x="1095097" y="2897"/>
                </a:lnTo>
                <a:lnTo>
                  <a:pt x="10807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568450" y="3509009"/>
            <a:ext cx="1117600" cy="220979"/>
          </a:xfrm>
          <a:custGeom>
            <a:avLst/>
            <a:gdLst/>
            <a:ahLst/>
            <a:cxnLst/>
            <a:rect l="l" t="t" r="r" b="b"/>
            <a:pathLst>
              <a:path w="1117600" h="220979">
                <a:moveTo>
                  <a:pt x="0" y="36829"/>
                </a:moveTo>
                <a:lnTo>
                  <a:pt x="2897" y="22502"/>
                </a:lnTo>
                <a:lnTo>
                  <a:pt x="10795" y="10795"/>
                </a:lnTo>
                <a:lnTo>
                  <a:pt x="22502" y="2897"/>
                </a:lnTo>
                <a:lnTo>
                  <a:pt x="36830" y="0"/>
                </a:lnTo>
                <a:lnTo>
                  <a:pt x="1080770" y="0"/>
                </a:lnTo>
                <a:lnTo>
                  <a:pt x="1095097" y="2897"/>
                </a:lnTo>
                <a:lnTo>
                  <a:pt x="1106805" y="10794"/>
                </a:lnTo>
                <a:lnTo>
                  <a:pt x="1114702" y="22502"/>
                </a:lnTo>
                <a:lnTo>
                  <a:pt x="1117600" y="36829"/>
                </a:lnTo>
                <a:lnTo>
                  <a:pt x="1117600" y="184150"/>
                </a:lnTo>
                <a:lnTo>
                  <a:pt x="1114702" y="198477"/>
                </a:lnTo>
                <a:lnTo>
                  <a:pt x="1106804" y="210184"/>
                </a:lnTo>
                <a:lnTo>
                  <a:pt x="1095097" y="218082"/>
                </a:lnTo>
                <a:lnTo>
                  <a:pt x="1080770" y="220979"/>
                </a:lnTo>
                <a:lnTo>
                  <a:pt x="36830" y="220979"/>
                </a:lnTo>
                <a:lnTo>
                  <a:pt x="22502" y="218082"/>
                </a:lnTo>
                <a:lnTo>
                  <a:pt x="10794" y="210184"/>
                </a:lnTo>
                <a:lnTo>
                  <a:pt x="2897" y="198477"/>
                </a:lnTo>
                <a:lnTo>
                  <a:pt x="0" y="184150"/>
                </a:lnTo>
                <a:lnTo>
                  <a:pt x="0" y="36829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647444" y="3490595"/>
            <a:ext cx="9550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Repurposing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76909" y="4664709"/>
            <a:ext cx="2189480" cy="1082040"/>
          </a:xfrm>
          <a:custGeom>
            <a:avLst/>
            <a:gdLst/>
            <a:ahLst/>
            <a:cxnLst/>
            <a:rect l="l" t="t" r="r" b="b"/>
            <a:pathLst>
              <a:path w="2189480" h="1082039">
                <a:moveTo>
                  <a:pt x="2009139" y="0"/>
                </a:moveTo>
                <a:lnTo>
                  <a:pt x="180340" y="0"/>
                </a:lnTo>
                <a:lnTo>
                  <a:pt x="132400" y="6444"/>
                </a:lnTo>
                <a:lnTo>
                  <a:pt x="89321" y="24628"/>
                </a:lnTo>
                <a:lnTo>
                  <a:pt x="52822" y="52832"/>
                </a:lnTo>
                <a:lnTo>
                  <a:pt x="24622" y="89332"/>
                </a:lnTo>
                <a:lnTo>
                  <a:pt x="6442" y="132409"/>
                </a:lnTo>
                <a:lnTo>
                  <a:pt x="0" y="180339"/>
                </a:lnTo>
                <a:lnTo>
                  <a:pt x="0" y="901699"/>
                </a:lnTo>
                <a:lnTo>
                  <a:pt x="6442" y="949639"/>
                </a:lnTo>
                <a:lnTo>
                  <a:pt x="24622" y="992718"/>
                </a:lnTo>
                <a:lnTo>
                  <a:pt x="52822" y="1029217"/>
                </a:lnTo>
                <a:lnTo>
                  <a:pt x="89321" y="1057417"/>
                </a:lnTo>
                <a:lnTo>
                  <a:pt x="132400" y="1075597"/>
                </a:lnTo>
                <a:lnTo>
                  <a:pt x="180340" y="1082039"/>
                </a:lnTo>
                <a:lnTo>
                  <a:pt x="2009139" y="1082039"/>
                </a:lnTo>
                <a:lnTo>
                  <a:pt x="2057070" y="1075597"/>
                </a:lnTo>
                <a:lnTo>
                  <a:pt x="2100147" y="1057417"/>
                </a:lnTo>
                <a:lnTo>
                  <a:pt x="2136647" y="1029217"/>
                </a:lnTo>
                <a:lnTo>
                  <a:pt x="2164851" y="992718"/>
                </a:lnTo>
                <a:lnTo>
                  <a:pt x="2183035" y="949639"/>
                </a:lnTo>
                <a:lnTo>
                  <a:pt x="2189479" y="901699"/>
                </a:lnTo>
                <a:lnTo>
                  <a:pt x="2189479" y="180339"/>
                </a:lnTo>
                <a:lnTo>
                  <a:pt x="2183035" y="132409"/>
                </a:lnTo>
                <a:lnTo>
                  <a:pt x="2164851" y="89332"/>
                </a:lnTo>
                <a:lnTo>
                  <a:pt x="2136647" y="52832"/>
                </a:lnTo>
                <a:lnTo>
                  <a:pt x="2100147" y="24628"/>
                </a:lnTo>
                <a:lnTo>
                  <a:pt x="2057070" y="6444"/>
                </a:lnTo>
                <a:lnTo>
                  <a:pt x="20091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76909" y="4664709"/>
            <a:ext cx="2189480" cy="1082040"/>
          </a:xfrm>
          <a:custGeom>
            <a:avLst/>
            <a:gdLst/>
            <a:ahLst/>
            <a:cxnLst/>
            <a:rect l="l" t="t" r="r" b="b"/>
            <a:pathLst>
              <a:path w="2189480" h="1082039">
                <a:moveTo>
                  <a:pt x="0" y="180339"/>
                </a:moveTo>
                <a:lnTo>
                  <a:pt x="6442" y="132409"/>
                </a:lnTo>
                <a:lnTo>
                  <a:pt x="24622" y="89332"/>
                </a:lnTo>
                <a:lnTo>
                  <a:pt x="52822" y="52832"/>
                </a:lnTo>
                <a:lnTo>
                  <a:pt x="89321" y="24628"/>
                </a:lnTo>
                <a:lnTo>
                  <a:pt x="132400" y="6444"/>
                </a:lnTo>
                <a:lnTo>
                  <a:pt x="180340" y="0"/>
                </a:lnTo>
                <a:lnTo>
                  <a:pt x="2009139" y="0"/>
                </a:lnTo>
                <a:lnTo>
                  <a:pt x="2057070" y="6444"/>
                </a:lnTo>
                <a:lnTo>
                  <a:pt x="2100147" y="24628"/>
                </a:lnTo>
                <a:lnTo>
                  <a:pt x="2136647" y="52832"/>
                </a:lnTo>
                <a:lnTo>
                  <a:pt x="2164851" y="89332"/>
                </a:lnTo>
                <a:lnTo>
                  <a:pt x="2183035" y="132409"/>
                </a:lnTo>
                <a:lnTo>
                  <a:pt x="2189479" y="180339"/>
                </a:lnTo>
                <a:lnTo>
                  <a:pt x="2189479" y="901699"/>
                </a:lnTo>
                <a:lnTo>
                  <a:pt x="2183035" y="949639"/>
                </a:lnTo>
                <a:lnTo>
                  <a:pt x="2164851" y="992718"/>
                </a:lnTo>
                <a:lnTo>
                  <a:pt x="2136647" y="1029217"/>
                </a:lnTo>
                <a:lnTo>
                  <a:pt x="2100147" y="1057417"/>
                </a:lnTo>
                <a:lnTo>
                  <a:pt x="2057070" y="1075597"/>
                </a:lnTo>
                <a:lnTo>
                  <a:pt x="2009139" y="1082039"/>
                </a:lnTo>
                <a:lnTo>
                  <a:pt x="180340" y="1082039"/>
                </a:lnTo>
                <a:lnTo>
                  <a:pt x="132400" y="1075597"/>
                </a:lnTo>
                <a:lnTo>
                  <a:pt x="89321" y="1057417"/>
                </a:lnTo>
                <a:lnTo>
                  <a:pt x="52822" y="1029217"/>
                </a:lnTo>
                <a:lnTo>
                  <a:pt x="24622" y="992718"/>
                </a:lnTo>
                <a:lnTo>
                  <a:pt x="6442" y="949639"/>
                </a:lnTo>
                <a:lnTo>
                  <a:pt x="0" y="901699"/>
                </a:lnTo>
                <a:lnTo>
                  <a:pt x="0" y="180339"/>
                </a:lnTo>
                <a:close/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996314" y="4756467"/>
            <a:ext cx="1544320" cy="880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764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‘MIND THE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5" b="1">
                <a:latin typeface="Calibri"/>
                <a:cs typeface="Calibri"/>
              </a:rPr>
              <a:t>GAP’</a:t>
            </a:r>
            <a:endParaRPr sz="1400">
              <a:latin typeface="Calibri"/>
              <a:cs typeface="Calibri"/>
            </a:endParaRPr>
          </a:p>
          <a:p>
            <a:pPr algn="ctr" marL="12065" marR="5080" indent="254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latin typeface="Calibri"/>
                <a:cs typeface="Calibri"/>
              </a:rPr>
              <a:t>Exploration/Proof</a:t>
            </a:r>
            <a:r>
              <a:rPr dirty="0" sz="1400" spc="-1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of  </a:t>
            </a:r>
            <a:r>
              <a:rPr dirty="0" sz="1400" spc="-5" b="1">
                <a:latin typeface="Calibri"/>
                <a:cs typeface="Calibri"/>
              </a:rPr>
              <a:t>C</a:t>
            </a:r>
            <a:r>
              <a:rPr dirty="0" sz="1400" b="1">
                <a:latin typeface="Calibri"/>
                <a:cs typeface="Calibri"/>
              </a:rPr>
              <a:t>o</a:t>
            </a:r>
            <a:r>
              <a:rPr dirty="0" sz="1400" spc="5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c</a:t>
            </a:r>
            <a:r>
              <a:rPr dirty="0" sz="1400" spc="-5" b="1">
                <a:latin typeface="Calibri"/>
                <a:cs typeface="Calibri"/>
              </a:rPr>
              <a:t>e</a:t>
            </a:r>
            <a:r>
              <a:rPr dirty="0" sz="1400" spc="5" b="1">
                <a:latin typeface="Calibri"/>
                <a:cs typeface="Calibri"/>
              </a:rPr>
              <a:t>p</a:t>
            </a:r>
            <a:r>
              <a:rPr dirty="0" sz="1400" spc="-10" b="1">
                <a:latin typeface="Calibri"/>
                <a:cs typeface="Calibri"/>
              </a:rPr>
              <a:t>t</a:t>
            </a:r>
            <a:r>
              <a:rPr dirty="0" sz="1400" spc="-65" b="1">
                <a:latin typeface="Calibri"/>
                <a:cs typeface="Calibri"/>
              </a:rPr>
              <a:t>/</a:t>
            </a:r>
            <a:r>
              <a:rPr dirty="0" sz="1400" spc="-10" b="1">
                <a:latin typeface="Calibri"/>
                <a:cs typeface="Calibri"/>
              </a:rPr>
              <a:t>A</a:t>
            </a:r>
            <a:r>
              <a:rPr dirty="0" sz="1400" spc="5" b="1">
                <a:latin typeface="Calibri"/>
                <a:cs typeface="Calibri"/>
              </a:rPr>
              <a:t>pp</a:t>
            </a:r>
            <a:r>
              <a:rPr dirty="0" sz="1400" spc="-5" b="1">
                <a:latin typeface="Calibri"/>
                <a:cs typeface="Calibri"/>
              </a:rPr>
              <a:t>li</a:t>
            </a:r>
            <a:r>
              <a:rPr dirty="0" sz="1400" spc="-10" b="1">
                <a:latin typeface="Calibri"/>
                <a:cs typeface="Calibri"/>
              </a:rPr>
              <a:t>c</a:t>
            </a:r>
            <a:r>
              <a:rPr dirty="0" sz="1400" spc="-15" b="1">
                <a:latin typeface="Calibri"/>
                <a:cs typeface="Calibri"/>
              </a:rPr>
              <a:t>a</a:t>
            </a:r>
            <a:r>
              <a:rPr dirty="0" sz="1400" spc="-10" b="1">
                <a:latin typeface="Calibri"/>
                <a:cs typeface="Calibri"/>
              </a:rPr>
              <a:t>t</a:t>
            </a:r>
            <a:r>
              <a:rPr dirty="0" sz="1400" spc="-5" b="1">
                <a:latin typeface="Calibri"/>
                <a:cs typeface="Calibri"/>
              </a:rPr>
              <a:t>i</a:t>
            </a:r>
            <a:r>
              <a:rPr dirty="0" sz="1400" spc="5" b="1">
                <a:latin typeface="Calibri"/>
                <a:cs typeface="Calibri"/>
              </a:rPr>
              <a:t>o</a:t>
            </a:r>
            <a:r>
              <a:rPr dirty="0" sz="1400" b="1">
                <a:latin typeface="Calibri"/>
                <a:cs typeface="Calibri"/>
              </a:rPr>
              <a:t>n  </a:t>
            </a:r>
            <a:r>
              <a:rPr dirty="0" sz="1400" spc="-5" b="1">
                <a:latin typeface="Calibri"/>
                <a:cs typeface="Calibri"/>
              </a:rPr>
              <a:t>technology……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679690" y="900430"/>
            <a:ext cx="0" cy="5372735"/>
          </a:xfrm>
          <a:custGeom>
            <a:avLst/>
            <a:gdLst/>
            <a:ahLst/>
            <a:cxnLst/>
            <a:rect l="l" t="t" r="r" b="b"/>
            <a:pathLst>
              <a:path w="0" h="5372735">
                <a:moveTo>
                  <a:pt x="0" y="0"/>
                </a:moveTo>
                <a:lnTo>
                  <a:pt x="0" y="5372252"/>
                </a:lnTo>
              </a:path>
            </a:pathLst>
          </a:custGeom>
          <a:ln w="2794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9886950" y="4429061"/>
            <a:ext cx="591820" cy="4737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C00000"/>
                </a:solidFill>
                <a:latin typeface="Calibri"/>
                <a:cs typeface="Calibri"/>
              </a:rPr>
              <a:t>ATSB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</a:rPr>
              <a:t>[Outdoor]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666615" y="1787525"/>
            <a:ext cx="9842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Optimization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78115" y="2560573"/>
            <a:ext cx="871855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Sylando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[LLIRS</a:t>
            </a:r>
            <a:r>
              <a:rPr dirty="0" sz="1100" spc="-6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non-py.]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9888855" y="3552190"/>
            <a:ext cx="1168400" cy="472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Dual 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AI</a:t>
            </a:r>
            <a:r>
              <a:rPr dirty="0" sz="1800" spc="-8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nets</a:t>
            </a:r>
            <a:endParaRPr sz="1800">
              <a:latin typeface="Calibri"/>
              <a:cs typeface="Calibri"/>
            </a:endParaRPr>
          </a:p>
          <a:p>
            <a:pPr algn="ctr" marR="17145">
              <a:lnSpc>
                <a:spcPct val="100000"/>
              </a:lnSpc>
              <a:spcBef>
                <a:spcPts val="40"/>
              </a:spcBef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[non-py.]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98950" y="1878329"/>
            <a:ext cx="303530" cy="76200"/>
          </a:xfrm>
          <a:custGeom>
            <a:avLst/>
            <a:gdLst/>
            <a:ahLst/>
            <a:cxnLst/>
            <a:rect l="l" t="t" r="r" b="b"/>
            <a:pathLst>
              <a:path w="303529" h="76200">
                <a:moveTo>
                  <a:pt x="227202" y="0"/>
                </a:moveTo>
                <a:lnTo>
                  <a:pt x="227202" y="76200"/>
                </a:lnTo>
                <a:lnTo>
                  <a:pt x="290702" y="44450"/>
                </a:lnTo>
                <a:lnTo>
                  <a:pt x="239902" y="44450"/>
                </a:lnTo>
                <a:lnTo>
                  <a:pt x="239902" y="31750"/>
                </a:lnTo>
                <a:lnTo>
                  <a:pt x="290702" y="31750"/>
                </a:lnTo>
                <a:lnTo>
                  <a:pt x="227202" y="0"/>
                </a:lnTo>
                <a:close/>
              </a:path>
              <a:path w="303529" h="76200">
                <a:moveTo>
                  <a:pt x="227202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27202" y="44450"/>
                </a:lnTo>
                <a:lnTo>
                  <a:pt x="227202" y="31750"/>
                </a:lnTo>
                <a:close/>
              </a:path>
              <a:path w="303529" h="76200">
                <a:moveTo>
                  <a:pt x="290702" y="31750"/>
                </a:moveTo>
                <a:lnTo>
                  <a:pt x="239902" y="31750"/>
                </a:lnTo>
                <a:lnTo>
                  <a:pt x="239902" y="44450"/>
                </a:lnTo>
                <a:lnTo>
                  <a:pt x="290702" y="44450"/>
                </a:lnTo>
                <a:lnTo>
                  <a:pt x="303402" y="38100"/>
                </a:lnTo>
                <a:lnTo>
                  <a:pt x="290702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718809" y="1878329"/>
            <a:ext cx="379095" cy="76200"/>
          </a:xfrm>
          <a:custGeom>
            <a:avLst/>
            <a:gdLst/>
            <a:ahLst/>
            <a:cxnLst/>
            <a:rect l="l" t="t" r="r" b="b"/>
            <a:pathLst>
              <a:path w="379095" h="76200">
                <a:moveTo>
                  <a:pt x="302513" y="0"/>
                </a:moveTo>
                <a:lnTo>
                  <a:pt x="302513" y="76200"/>
                </a:lnTo>
                <a:lnTo>
                  <a:pt x="366013" y="44450"/>
                </a:lnTo>
                <a:lnTo>
                  <a:pt x="315213" y="44450"/>
                </a:lnTo>
                <a:lnTo>
                  <a:pt x="315213" y="31750"/>
                </a:lnTo>
                <a:lnTo>
                  <a:pt x="366013" y="31750"/>
                </a:lnTo>
                <a:lnTo>
                  <a:pt x="302513" y="0"/>
                </a:lnTo>
                <a:close/>
              </a:path>
              <a:path w="379095" h="76200">
                <a:moveTo>
                  <a:pt x="302513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2513" y="44450"/>
                </a:lnTo>
                <a:lnTo>
                  <a:pt x="302513" y="31750"/>
                </a:lnTo>
                <a:close/>
              </a:path>
              <a:path w="379095" h="76200">
                <a:moveTo>
                  <a:pt x="366013" y="31750"/>
                </a:moveTo>
                <a:lnTo>
                  <a:pt x="315213" y="31750"/>
                </a:lnTo>
                <a:lnTo>
                  <a:pt x="315213" y="44450"/>
                </a:lnTo>
                <a:lnTo>
                  <a:pt x="366013" y="44450"/>
                </a:lnTo>
                <a:lnTo>
                  <a:pt x="378713" y="38100"/>
                </a:lnTo>
                <a:lnTo>
                  <a:pt x="366013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479030" y="1878329"/>
            <a:ext cx="516255" cy="76200"/>
          </a:xfrm>
          <a:custGeom>
            <a:avLst/>
            <a:gdLst/>
            <a:ahLst/>
            <a:cxnLst/>
            <a:rect l="l" t="t" r="r" b="b"/>
            <a:pathLst>
              <a:path w="516254" h="76200">
                <a:moveTo>
                  <a:pt x="439800" y="0"/>
                </a:moveTo>
                <a:lnTo>
                  <a:pt x="439800" y="76200"/>
                </a:lnTo>
                <a:lnTo>
                  <a:pt x="503300" y="44450"/>
                </a:lnTo>
                <a:lnTo>
                  <a:pt x="452500" y="44450"/>
                </a:lnTo>
                <a:lnTo>
                  <a:pt x="452500" y="31750"/>
                </a:lnTo>
                <a:lnTo>
                  <a:pt x="503300" y="31750"/>
                </a:lnTo>
                <a:lnTo>
                  <a:pt x="439800" y="0"/>
                </a:lnTo>
                <a:close/>
              </a:path>
              <a:path w="516254" h="76200">
                <a:moveTo>
                  <a:pt x="439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439800" y="44450"/>
                </a:lnTo>
                <a:lnTo>
                  <a:pt x="439800" y="31750"/>
                </a:lnTo>
                <a:close/>
              </a:path>
              <a:path w="516254" h="76200">
                <a:moveTo>
                  <a:pt x="503300" y="31750"/>
                </a:moveTo>
                <a:lnTo>
                  <a:pt x="452500" y="31750"/>
                </a:lnTo>
                <a:lnTo>
                  <a:pt x="452500" y="44450"/>
                </a:lnTo>
                <a:lnTo>
                  <a:pt x="503300" y="44450"/>
                </a:lnTo>
                <a:lnTo>
                  <a:pt x="516000" y="38100"/>
                </a:lnTo>
                <a:lnTo>
                  <a:pt x="503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3089529" y="1511300"/>
            <a:ext cx="1106805" cy="802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12090" marR="181610" indent="-635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Chemical  </a:t>
            </a:r>
            <a:r>
              <a:rPr dirty="0" sz="1400" spc="-10" b="1">
                <a:latin typeface="Calibri"/>
                <a:cs typeface="Calibri"/>
              </a:rPr>
              <a:t>library  </a:t>
            </a:r>
            <a:r>
              <a:rPr dirty="0" sz="1400" b="1">
                <a:latin typeface="Calibri"/>
                <a:cs typeface="Calibri"/>
              </a:rPr>
              <a:t>s</a:t>
            </a:r>
            <a:r>
              <a:rPr dirty="0" sz="1400" spc="-10" b="1">
                <a:latin typeface="Calibri"/>
                <a:cs typeface="Calibri"/>
              </a:rPr>
              <a:t>c</a:t>
            </a:r>
            <a:r>
              <a:rPr dirty="0" sz="1400" spc="-20" b="1">
                <a:latin typeface="Calibri"/>
                <a:cs typeface="Calibri"/>
              </a:rPr>
              <a:t>r</a:t>
            </a:r>
            <a:r>
              <a:rPr dirty="0" sz="1400" spc="-10" b="1">
                <a:latin typeface="Calibri"/>
                <a:cs typeface="Calibri"/>
              </a:rPr>
              <a:t>ee</a:t>
            </a:r>
            <a:r>
              <a:rPr dirty="0" sz="1400" spc="5" b="1">
                <a:latin typeface="Calibri"/>
                <a:cs typeface="Calibri"/>
              </a:rPr>
              <a:t>n</a:t>
            </a:r>
            <a:r>
              <a:rPr dirty="0" sz="1400" spc="-10" b="1">
                <a:latin typeface="Calibri"/>
                <a:cs typeface="Calibri"/>
              </a:rPr>
              <a:t>i</a:t>
            </a:r>
            <a:r>
              <a:rPr dirty="0" sz="1400" spc="5" b="1">
                <a:latin typeface="Calibri"/>
                <a:cs typeface="Calibri"/>
              </a:rPr>
              <a:t>n</a:t>
            </a:r>
            <a:r>
              <a:rPr dirty="0" sz="1400" b="1"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080"/>
              </a:lnSpc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[4.5M</a:t>
            </a:r>
            <a:r>
              <a:rPr dirty="0" sz="1100" spc="-5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compounds]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842128" y="2130805"/>
            <a:ext cx="68008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[27</a:t>
            </a:r>
            <a:r>
              <a:rPr dirty="0" sz="1100" spc="-40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classes]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36259" y="1787525"/>
            <a:ext cx="1303655" cy="526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Calibri"/>
                <a:cs typeface="Calibri"/>
              </a:rPr>
              <a:t>Pre-development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945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[9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 leads/backups]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201659" y="1680845"/>
            <a:ext cx="1221740" cy="633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C00000"/>
                </a:solidFill>
                <a:latin typeface="Calibri"/>
                <a:cs typeface="Calibri"/>
              </a:rPr>
              <a:t>Development</a:t>
            </a:r>
            <a:r>
              <a:rPr dirty="0" sz="1400" spc="-6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5" b="1">
                <a:solidFill>
                  <a:srgbClr val="C00000"/>
                </a:solidFill>
                <a:latin typeface="Calibri"/>
                <a:cs typeface="Calibri"/>
              </a:rPr>
              <a:t>as  </a:t>
            </a:r>
            <a:r>
              <a:rPr dirty="0" sz="1400" spc="-5" b="1">
                <a:solidFill>
                  <a:srgbClr val="C00000"/>
                </a:solidFill>
                <a:latin typeface="Calibri"/>
                <a:cs typeface="Calibri"/>
              </a:rPr>
              <a:t>LLIRS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1400" spc="-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LLINs</a:t>
            </a:r>
            <a:endParaRPr sz="14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105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[4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leads+1</a:t>
            </a:r>
            <a:r>
              <a:rPr dirty="0" sz="1100" spc="-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option]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0987785" y="844803"/>
            <a:ext cx="935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Complete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1081766" y="1119123"/>
            <a:ext cx="7454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oo</a:t>
            </a:r>
            <a:r>
              <a:rPr dirty="0" sz="1800" b="1">
                <a:latin typeface="Calibri"/>
                <a:cs typeface="Calibri"/>
              </a:rPr>
              <a:t>l</a:t>
            </a:r>
            <a:r>
              <a:rPr dirty="0" sz="1800" spc="-10" b="1">
                <a:latin typeface="Calibri"/>
                <a:cs typeface="Calibri"/>
              </a:rPr>
              <a:t>b</a:t>
            </a:r>
            <a:r>
              <a:rPr dirty="0" sz="1800" spc="-50" b="1">
                <a:latin typeface="Calibri"/>
                <a:cs typeface="Calibri"/>
              </a:rPr>
              <a:t>o</a:t>
            </a:r>
            <a:r>
              <a:rPr dirty="0" sz="1800" b="1">
                <a:latin typeface="Calibri"/>
                <a:cs typeface="Calibri"/>
              </a:rPr>
              <a:t>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286108" y="2137028"/>
            <a:ext cx="34226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[IRM]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1314176" y="3126359"/>
            <a:ext cx="2870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[IRS]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281156" y="4110354"/>
            <a:ext cx="3556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[LLI</a:t>
            </a:r>
            <a:r>
              <a:rPr dirty="0" sz="1100" spc="10">
                <a:solidFill>
                  <a:srgbClr val="7E7E7E"/>
                </a:solidFill>
                <a:latin typeface="Calibri"/>
                <a:cs typeface="Calibri"/>
              </a:rPr>
              <a:t>N</a:t>
            </a:r>
            <a:r>
              <a:rPr dirty="0" sz="1100">
                <a:solidFill>
                  <a:srgbClr val="7E7E7E"/>
                </a:solidFill>
                <a:latin typeface="Calibri"/>
                <a:cs typeface="Calibri"/>
              </a:rPr>
              <a:t>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1163681" y="5078983"/>
            <a:ext cx="59182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</a:rPr>
              <a:t>[Outdoor]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0927333" y="6106159"/>
            <a:ext cx="10629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7E7E7E"/>
                </a:solidFill>
                <a:latin typeface="Calibri"/>
                <a:cs typeface="Calibri"/>
              </a:rPr>
              <a:t>[Application</a:t>
            </a:r>
            <a:r>
              <a:rPr dirty="0" sz="1100" spc="-7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</a:rPr>
              <a:t>tech.]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370320" y="4203662"/>
            <a:ext cx="3793489" cy="2076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6576059" y="4409440"/>
            <a:ext cx="3195320" cy="1478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6570980" y="4404359"/>
            <a:ext cx="3205480" cy="1488440"/>
          </a:xfrm>
          <a:custGeom>
            <a:avLst/>
            <a:gdLst/>
            <a:ahLst/>
            <a:cxnLst/>
            <a:rect l="l" t="t" r="r" b="b"/>
            <a:pathLst>
              <a:path w="3205479" h="1488439">
                <a:moveTo>
                  <a:pt x="0" y="1488439"/>
                </a:moveTo>
                <a:lnTo>
                  <a:pt x="3205479" y="1488439"/>
                </a:lnTo>
                <a:lnTo>
                  <a:pt x="3205479" y="0"/>
                </a:lnTo>
                <a:lnTo>
                  <a:pt x="0" y="0"/>
                </a:lnTo>
                <a:lnTo>
                  <a:pt x="0" y="14884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108960" y="4203725"/>
            <a:ext cx="3742690" cy="20637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314700" y="4409440"/>
            <a:ext cx="3144520" cy="14655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309620" y="4404359"/>
            <a:ext cx="3154680" cy="1475740"/>
          </a:xfrm>
          <a:custGeom>
            <a:avLst/>
            <a:gdLst/>
            <a:ahLst/>
            <a:cxnLst/>
            <a:rect l="l" t="t" r="r" b="b"/>
            <a:pathLst>
              <a:path w="3154679" h="1475739">
                <a:moveTo>
                  <a:pt x="0" y="1475739"/>
                </a:moveTo>
                <a:lnTo>
                  <a:pt x="3154679" y="1475739"/>
                </a:lnTo>
                <a:lnTo>
                  <a:pt x="3154679" y="0"/>
                </a:lnTo>
                <a:lnTo>
                  <a:pt x="0" y="0"/>
                </a:lnTo>
                <a:lnTo>
                  <a:pt x="0" y="14757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952990" y="1852929"/>
            <a:ext cx="635000" cy="1544320"/>
          </a:xfrm>
          <a:custGeom>
            <a:avLst/>
            <a:gdLst/>
            <a:ahLst/>
            <a:cxnLst/>
            <a:rect l="l" t="t" r="r" b="b"/>
            <a:pathLst>
              <a:path w="635000" h="1544320">
                <a:moveTo>
                  <a:pt x="635000" y="1385570"/>
                </a:moveTo>
                <a:lnTo>
                  <a:pt x="317500" y="1385570"/>
                </a:lnTo>
                <a:lnTo>
                  <a:pt x="476250" y="1544320"/>
                </a:lnTo>
                <a:lnTo>
                  <a:pt x="635000" y="1385570"/>
                </a:lnTo>
                <a:close/>
              </a:path>
              <a:path w="635000" h="1544320">
                <a:moveTo>
                  <a:pt x="277875" y="0"/>
                </a:moveTo>
                <a:lnTo>
                  <a:pt x="0" y="0"/>
                </a:lnTo>
                <a:lnTo>
                  <a:pt x="0" y="158750"/>
                </a:lnTo>
                <a:lnTo>
                  <a:pt x="277875" y="158750"/>
                </a:lnTo>
                <a:lnTo>
                  <a:pt x="324169" y="168110"/>
                </a:lnTo>
                <a:lnTo>
                  <a:pt x="361997" y="193627"/>
                </a:lnTo>
                <a:lnTo>
                  <a:pt x="387514" y="231455"/>
                </a:lnTo>
                <a:lnTo>
                  <a:pt x="396875" y="277749"/>
                </a:lnTo>
                <a:lnTo>
                  <a:pt x="396875" y="1385570"/>
                </a:lnTo>
                <a:lnTo>
                  <a:pt x="555625" y="1385570"/>
                </a:lnTo>
                <a:lnTo>
                  <a:pt x="555625" y="277749"/>
                </a:lnTo>
                <a:lnTo>
                  <a:pt x="551990" y="232691"/>
                </a:lnTo>
                <a:lnTo>
                  <a:pt x="541467" y="189951"/>
                </a:lnTo>
                <a:lnTo>
                  <a:pt x="524626" y="150098"/>
                </a:lnTo>
                <a:lnTo>
                  <a:pt x="502041" y="113705"/>
                </a:lnTo>
                <a:lnTo>
                  <a:pt x="474281" y="81343"/>
                </a:lnTo>
                <a:lnTo>
                  <a:pt x="441919" y="53583"/>
                </a:lnTo>
                <a:lnTo>
                  <a:pt x="405526" y="30998"/>
                </a:lnTo>
                <a:lnTo>
                  <a:pt x="365673" y="14157"/>
                </a:lnTo>
                <a:lnTo>
                  <a:pt x="322933" y="3634"/>
                </a:lnTo>
                <a:lnTo>
                  <a:pt x="27787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952990" y="1852929"/>
            <a:ext cx="635000" cy="1544320"/>
          </a:xfrm>
          <a:custGeom>
            <a:avLst/>
            <a:gdLst/>
            <a:ahLst/>
            <a:cxnLst/>
            <a:rect l="l" t="t" r="r" b="b"/>
            <a:pathLst>
              <a:path w="635000" h="1544320">
                <a:moveTo>
                  <a:pt x="0" y="0"/>
                </a:moveTo>
                <a:lnTo>
                  <a:pt x="277875" y="0"/>
                </a:lnTo>
                <a:lnTo>
                  <a:pt x="322933" y="3634"/>
                </a:lnTo>
                <a:lnTo>
                  <a:pt x="365673" y="14157"/>
                </a:lnTo>
                <a:lnTo>
                  <a:pt x="405526" y="30998"/>
                </a:lnTo>
                <a:lnTo>
                  <a:pt x="441919" y="53583"/>
                </a:lnTo>
                <a:lnTo>
                  <a:pt x="474281" y="81343"/>
                </a:lnTo>
                <a:lnTo>
                  <a:pt x="502041" y="113705"/>
                </a:lnTo>
                <a:lnTo>
                  <a:pt x="524626" y="150098"/>
                </a:lnTo>
                <a:lnTo>
                  <a:pt x="541467" y="189951"/>
                </a:lnTo>
                <a:lnTo>
                  <a:pt x="551990" y="232691"/>
                </a:lnTo>
                <a:lnTo>
                  <a:pt x="555625" y="277749"/>
                </a:lnTo>
                <a:lnTo>
                  <a:pt x="555625" y="1385570"/>
                </a:lnTo>
                <a:lnTo>
                  <a:pt x="635000" y="1385570"/>
                </a:lnTo>
                <a:lnTo>
                  <a:pt x="476250" y="1544320"/>
                </a:lnTo>
                <a:lnTo>
                  <a:pt x="317500" y="1385570"/>
                </a:lnTo>
                <a:lnTo>
                  <a:pt x="396875" y="1385570"/>
                </a:lnTo>
                <a:lnTo>
                  <a:pt x="396875" y="277749"/>
                </a:lnTo>
                <a:lnTo>
                  <a:pt x="387514" y="231455"/>
                </a:lnTo>
                <a:lnTo>
                  <a:pt x="361997" y="193627"/>
                </a:lnTo>
                <a:lnTo>
                  <a:pt x="324169" y="168110"/>
                </a:lnTo>
                <a:lnTo>
                  <a:pt x="277875" y="158750"/>
                </a:lnTo>
                <a:lnTo>
                  <a:pt x="0" y="15875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 txBox="1"/>
          <p:nvPr/>
        </p:nvSpPr>
        <p:spPr>
          <a:xfrm>
            <a:off x="9928225" y="5167947"/>
            <a:ext cx="682625" cy="47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Other?</a:t>
            </a:r>
            <a:endParaRPr sz="1800">
              <a:latin typeface="Calibri"/>
              <a:cs typeface="Calibri"/>
            </a:endParaRPr>
          </a:p>
          <a:p>
            <a:pPr marL="42545">
              <a:lnSpc>
                <a:spcPct val="100000"/>
              </a:lnSpc>
              <a:spcBef>
                <a:spcPts val="45"/>
              </a:spcBef>
            </a:pPr>
            <a:r>
              <a:rPr dirty="0" sz="1100" spc="-10">
                <a:solidFill>
                  <a:srgbClr val="7E7E7E"/>
                </a:solidFill>
                <a:latin typeface="Calibri"/>
                <a:cs typeface="Calibri"/>
              </a:rPr>
              <a:t>[Outdoor]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36950" y="4215129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39" h="1755139">
                <a:moveTo>
                  <a:pt x="756920" y="1755140"/>
                </a:moveTo>
                <a:lnTo>
                  <a:pt x="0" y="1376680"/>
                </a:lnTo>
                <a:lnTo>
                  <a:pt x="0" y="378460"/>
                </a:lnTo>
                <a:lnTo>
                  <a:pt x="756920" y="0"/>
                </a:lnTo>
                <a:lnTo>
                  <a:pt x="1513839" y="378460"/>
                </a:lnTo>
                <a:lnTo>
                  <a:pt x="1513839" y="1376680"/>
                </a:lnTo>
                <a:lnTo>
                  <a:pt x="756920" y="175514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300" y="0"/>
            <a:ext cx="11365865" cy="9093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99415">
              <a:lnSpc>
                <a:spcPts val="3479"/>
              </a:lnSpc>
              <a:spcBef>
                <a:spcPts val="100"/>
              </a:spcBef>
            </a:pPr>
            <a:r>
              <a:rPr dirty="0" sz="2900" spc="-15"/>
              <a:t>Significant </a:t>
            </a:r>
            <a:r>
              <a:rPr dirty="0" sz="2900" spc="-10"/>
              <a:t>IVCC </a:t>
            </a:r>
            <a:r>
              <a:rPr dirty="0" sz="2900" spc="-5"/>
              <a:t>activities </a:t>
            </a:r>
            <a:r>
              <a:rPr dirty="0" sz="2900" spc="-10"/>
              <a:t>to </a:t>
            </a:r>
            <a:r>
              <a:rPr dirty="0" sz="2900" spc="-5"/>
              <a:t>further </a:t>
            </a:r>
            <a:r>
              <a:rPr dirty="0" sz="2900"/>
              <a:t>the </a:t>
            </a:r>
            <a:r>
              <a:rPr dirty="0" sz="2900" spc="-10"/>
              <a:t>public </a:t>
            </a:r>
            <a:r>
              <a:rPr dirty="0" sz="2900" spc="-5"/>
              <a:t>health</a:t>
            </a:r>
            <a:r>
              <a:rPr dirty="0" sz="2900" spc="45"/>
              <a:t> </a:t>
            </a:r>
            <a:r>
              <a:rPr dirty="0" sz="2900"/>
              <a:t>mission</a:t>
            </a:r>
            <a:endParaRPr sz="2900"/>
          </a:p>
          <a:p>
            <a:pPr marL="12700">
              <a:lnSpc>
                <a:spcPct val="100000"/>
              </a:lnSpc>
              <a:tabLst>
                <a:tab pos="2243455" algn="l"/>
                <a:tab pos="11352530" algn="l"/>
              </a:tabLst>
            </a:pPr>
            <a:r>
              <a:rPr dirty="0" u="heavy" sz="2900">
                <a:uFill>
                  <a:solidFill>
                    <a:srgbClr val="AE2525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900">
                <a:uFill>
                  <a:solidFill>
                    <a:srgbClr val="AE2525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heavy" sz="2900" spc="-10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From Evidence </a:t>
            </a:r>
            <a:r>
              <a:rPr dirty="0" u="heavy" sz="2900" spc="-20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to </a:t>
            </a:r>
            <a:r>
              <a:rPr dirty="0" u="heavy" sz="2900" spc="-15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Policy </a:t>
            </a:r>
            <a:r>
              <a:rPr dirty="0" u="heavy" sz="2900" spc="-20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2900" spc="-15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900" spc="-5" i="1">
                <a:uFill>
                  <a:solidFill>
                    <a:srgbClr val="AE2525"/>
                  </a:solidFill>
                </a:uFill>
                <a:latin typeface="Calibri"/>
                <a:cs typeface="Calibri"/>
              </a:rPr>
              <a:t>Practice…	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21909" y="4215129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1755140"/>
                </a:moveTo>
                <a:lnTo>
                  <a:pt x="0" y="1377315"/>
                </a:lnTo>
                <a:lnTo>
                  <a:pt x="0" y="377825"/>
                </a:lnTo>
                <a:lnTo>
                  <a:pt x="755650" y="0"/>
                </a:lnTo>
                <a:lnTo>
                  <a:pt x="1511299" y="377825"/>
                </a:lnTo>
                <a:lnTo>
                  <a:pt x="1511299" y="1377315"/>
                </a:lnTo>
                <a:lnTo>
                  <a:pt x="755650" y="175514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51120" y="4836238"/>
            <a:ext cx="1430020" cy="579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326890" y="2767329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39" h="1755139">
                <a:moveTo>
                  <a:pt x="756920" y="0"/>
                </a:moveTo>
                <a:lnTo>
                  <a:pt x="0" y="378460"/>
                </a:lnTo>
                <a:lnTo>
                  <a:pt x="0" y="1376680"/>
                </a:lnTo>
                <a:lnTo>
                  <a:pt x="756920" y="1755140"/>
                </a:lnTo>
                <a:lnTo>
                  <a:pt x="1513839" y="1376680"/>
                </a:lnTo>
                <a:lnTo>
                  <a:pt x="1513839" y="378460"/>
                </a:lnTo>
                <a:lnTo>
                  <a:pt x="75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26890" y="2767329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39" h="1755139">
                <a:moveTo>
                  <a:pt x="756920" y="1755140"/>
                </a:moveTo>
                <a:lnTo>
                  <a:pt x="0" y="1376680"/>
                </a:lnTo>
                <a:lnTo>
                  <a:pt x="0" y="378460"/>
                </a:lnTo>
                <a:lnTo>
                  <a:pt x="756920" y="0"/>
                </a:lnTo>
                <a:lnTo>
                  <a:pt x="1513839" y="378460"/>
                </a:lnTo>
                <a:lnTo>
                  <a:pt x="1513839" y="1376680"/>
                </a:lnTo>
                <a:lnTo>
                  <a:pt x="756920" y="175514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26279" y="3063239"/>
            <a:ext cx="1120139" cy="1115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116829" y="1342389"/>
            <a:ext cx="1513840" cy="1752600"/>
          </a:xfrm>
          <a:custGeom>
            <a:avLst/>
            <a:gdLst/>
            <a:ahLst/>
            <a:cxnLst/>
            <a:rect l="l" t="t" r="r" b="b"/>
            <a:pathLst>
              <a:path w="1513840" h="1752600">
                <a:moveTo>
                  <a:pt x="756920" y="0"/>
                </a:moveTo>
                <a:lnTo>
                  <a:pt x="0" y="378460"/>
                </a:lnTo>
                <a:lnTo>
                  <a:pt x="0" y="1374139"/>
                </a:lnTo>
                <a:lnTo>
                  <a:pt x="756920" y="1752600"/>
                </a:lnTo>
                <a:lnTo>
                  <a:pt x="1513840" y="1374139"/>
                </a:lnTo>
                <a:lnTo>
                  <a:pt x="1513840" y="378460"/>
                </a:lnTo>
                <a:lnTo>
                  <a:pt x="75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116829" y="1342389"/>
            <a:ext cx="1513840" cy="1752600"/>
          </a:xfrm>
          <a:custGeom>
            <a:avLst/>
            <a:gdLst/>
            <a:ahLst/>
            <a:cxnLst/>
            <a:rect l="l" t="t" r="r" b="b"/>
            <a:pathLst>
              <a:path w="1513840" h="1752600">
                <a:moveTo>
                  <a:pt x="756920" y="1752600"/>
                </a:moveTo>
                <a:lnTo>
                  <a:pt x="0" y="1374139"/>
                </a:lnTo>
                <a:lnTo>
                  <a:pt x="0" y="378460"/>
                </a:lnTo>
                <a:lnTo>
                  <a:pt x="756920" y="0"/>
                </a:lnTo>
                <a:lnTo>
                  <a:pt x="1513840" y="378460"/>
                </a:lnTo>
                <a:lnTo>
                  <a:pt x="1513840" y="1374139"/>
                </a:lnTo>
                <a:lnTo>
                  <a:pt x="756920" y="1752600"/>
                </a:lnTo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536950" y="1342389"/>
            <a:ext cx="1513840" cy="1752600"/>
          </a:xfrm>
          <a:custGeom>
            <a:avLst/>
            <a:gdLst/>
            <a:ahLst/>
            <a:cxnLst/>
            <a:rect l="l" t="t" r="r" b="b"/>
            <a:pathLst>
              <a:path w="1513839" h="1752600">
                <a:moveTo>
                  <a:pt x="756920" y="0"/>
                </a:moveTo>
                <a:lnTo>
                  <a:pt x="0" y="378460"/>
                </a:lnTo>
                <a:lnTo>
                  <a:pt x="0" y="1374139"/>
                </a:lnTo>
                <a:lnTo>
                  <a:pt x="756920" y="1752600"/>
                </a:lnTo>
                <a:lnTo>
                  <a:pt x="1513839" y="1374139"/>
                </a:lnTo>
                <a:lnTo>
                  <a:pt x="1513839" y="378460"/>
                </a:lnTo>
                <a:lnTo>
                  <a:pt x="75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36950" y="1342389"/>
            <a:ext cx="1513840" cy="1752600"/>
          </a:xfrm>
          <a:custGeom>
            <a:avLst/>
            <a:gdLst/>
            <a:ahLst/>
            <a:cxnLst/>
            <a:rect l="l" t="t" r="r" b="b"/>
            <a:pathLst>
              <a:path w="1513839" h="1752600">
                <a:moveTo>
                  <a:pt x="756920" y="1752600"/>
                </a:moveTo>
                <a:lnTo>
                  <a:pt x="0" y="1374139"/>
                </a:lnTo>
                <a:lnTo>
                  <a:pt x="0" y="378460"/>
                </a:lnTo>
                <a:lnTo>
                  <a:pt x="756920" y="0"/>
                </a:lnTo>
                <a:lnTo>
                  <a:pt x="1513839" y="378460"/>
                </a:lnTo>
                <a:lnTo>
                  <a:pt x="1513839" y="1374139"/>
                </a:lnTo>
                <a:lnTo>
                  <a:pt x="756920" y="175260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601720" y="1912620"/>
            <a:ext cx="1404620" cy="581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499350" y="2767329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0"/>
                </a:moveTo>
                <a:lnTo>
                  <a:pt x="0" y="377825"/>
                </a:lnTo>
                <a:lnTo>
                  <a:pt x="0" y="1377315"/>
                </a:lnTo>
                <a:lnTo>
                  <a:pt x="755650" y="1755140"/>
                </a:lnTo>
                <a:lnTo>
                  <a:pt x="1511300" y="1377315"/>
                </a:lnTo>
                <a:lnTo>
                  <a:pt x="1511300" y="377825"/>
                </a:lnTo>
                <a:lnTo>
                  <a:pt x="755650" y="0"/>
                </a:lnTo>
                <a:close/>
              </a:path>
            </a:pathLst>
          </a:custGeom>
          <a:solidFill>
            <a:srgbClr val="11365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499350" y="2767329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1755140"/>
                </a:moveTo>
                <a:lnTo>
                  <a:pt x="0" y="1377315"/>
                </a:lnTo>
                <a:lnTo>
                  <a:pt x="0" y="377825"/>
                </a:lnTo>
                <a:lnTo>
                  <a:pt x="755650" y="0"/>
                </a:lnTo>
                <a:lnTo>
                  <a:pt x="1511300" y="377825"/>
                </a:lnTo>
                <a:lnTo>
                  <a:pt x="1511300" y="1377315"/>
                </a:lnTo>
                <a:lnTo>
                  <a:pt x="755650" y="1755140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09409" y="4215129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0"/>
                </a:moveTo>
                <a:lnTo>
                  <a:pt x="0" y="377825"/>
                </a:lnTo>
                <a:lnTo>
                  <a:pt x="0" y="1377315"/>
                </a:lnTo>
                <a:lnTo>
                  <a:pt x="755650" y="1755140"/>
                </a:lnTo>
                <a:lnTo>
                  <a:pt x="1511300" y="1377315"/>
                </a:lnTo>
                <a:lnTo>
                  <a:pt x="1511300" y="377825"/>
                </a:lnTo>
                <a:lnTo>
                  <a:pt x="755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09409" y="4215129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1755140"/>
                </a:moveTo>
                <a:lnTo>
                  <a:pt x="0" y="1377315"/>
                </a:lnTo>
                <a:lnTo>
                  <a:pt x="0" y="377825"/>
                </a:lnTo>
                <a:lnTo>
                  <a:pt x="755650" y="0"/>
                </a:lnTo>
                <a:lnTo>
                  <a:pt x="1511300" y="377825"/>
                </a:lnTo>
                <a:lnTo>
                  <a:pt x="1511300" y="1377315"/>
                </a:lnTo>
                <a:lnTo>
                  <a:pt x="755650" y="175514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515859" y="3284220"/>
            <a:ext cx="1475740" cy="7289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69100" y="4833620"/>
            <a:ext cx="1389379" cy="4800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696709" y="1357630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0"/>
                </a:moveTo>
                <a:lnTo>
                  <a:pt x="0" y="377825"/>
                </a:lnTo>
                <a:lnTo>
                  <a:pt x="0" y="1377315"/>
                </a:lnTo>
                <a:lnTo>
                  <a:pt x="755650" y="1755140"/>
                </a:lnTo>
                <a:lnTo>
                  <a:pt x="1511300" y="1377315"/>
                </a:lnTo>
                <a:lnTo>
                  <a:pt x="1511300" y="377825"/>
                </a:lnTo>
                <a:lnTo>
                  <a:pt x="755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696709" y="1357630"/>
            <a:ext cx="1511300" cy="1755139"/>
          </a:xfrm>
          <a:custGeom>
            <a:avLst/>
            <a:gdLst/>
            <a:ahLst/>
            <a:cxnLst/>
            <a:rect l="l" t="t" r="r" b="b"/>
            <a:pathLst>
              <a:path w="1511300" h="1755139">
                <a:moveTo>
                  <a:pt x="755650" y="1755140"/>
                </a:moveTo>
                <a:lnTo>
                  <a:pt x="0" y="1377315"/>
                </a:lnTo>
                <a:lnTo>
                  <a:pt x="0" y="377825"/>
                </a:lnTo>
                <a:lnTo>
                  <a:pt x="755650" y="0"/>
                </a:lnTo>
                <a:lnTo>
                  <a:pt x="1511300" y="377825"/>
                </a:lnTo>
                <a:lnTo>
                  <a:pt x="1511300" y="1377315"/>
                </a:lnTo>
                <a:lnTo>
                  <a:pt x="755650" y="175514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191378" y="1821497"/>
            <a:ext cx="1389380" cy="701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100"/>
              </a:spcBef>
            </a:pPr>
            <a:r>
              <a:rPr dirty="0" sz="2000" spc="-15" b="1">
                <a:latin typeface="Calibri"/>
                <a:cs typeface="Calibri"/>
              </a:rPr>
              <a:t>ESACs</a:t>
            </a:r>
            <a:endParaRPr sz="2000">
              <a:latin typeface="Calibri"/>
              <a:cs typeface="Calibri"/>
            </a:endParaRPr>
          </a:p>
          <a:p>
            <a:pPr algn="ctr" marL="12700" marR="5080" indent="2540">
              <a:lnSpc>
                <a:spcPct val="100000"/>
              </a:lnSpc>
              <a:spcBef>
                <a:spcPts val="45"/>
              </a:spcBef>
            </a:pPr>
            <a:r>
              <a:rPr dirty="0" sz="1200" spc="-5">
                <a:latin typeface="Calibri"/>
                <a:cs typeface="Calibri"/>
              </a:rPr>
              <a:t>(External Scientific  </a:t>
            </a:r>
            <a:r>
              <a:rPr dirty="0" sz="1200">
                <a:latin typeface="Calibri"/>
                <a:cs typeface="Calibri"/>
              </a:rPr>
              <a:t>Advisory</a:t>
            </a:r>
            <a:r>
              <a:rPr dirty="0" sz="1200" spc="-11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Committees)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914390" y="2782570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40" h="1755139">
                <a:moveTo>
                  <a:pt x="756919" y="0"/>
                </a:moveTo>
                <a:lnTo>
                  <a:pt x="0" y="378459"/>
                </a:lnTo>
                <a:lnTo>
                  <a:pt x="0" y="1376679"/>
                </a:lnTo>
                <a:lnTo>
                  <a:pt x="756919" y="1755139"/>
                </a:lnTo>
                <a:lnTo>
                  <a:pt x="1513839" y="1376679"/>
                </a:lnTo>
                <a:lnTo>
                  <a:pt x="1513839" y="378459"/>
                </a:lnTo>
                <a:lnTo>
                  <a:pt x="756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14390" y="2782570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40" h="1755139">
                <a:moveTo>
                  <a:pt x="756919" y="1755139"/>
                </a:moveTo>
                <a:lnTo>
                  <a:pt x="0" y="1376679"/>
                </a:lnTo>
                <a:lnTo>
                  <a:pt x="0" y="378459"/>
                </a:lnTo>
                <a:lnTo>
                  <a:pt x="756919" y="0"/>
                </a:lnTo>
                <a:lnTo>
                  <a:pt x="1513839" y="378459"/>
                </a:lnTo>
                <a:lnTo>
                  <a:pt x="1513839" y="1376679"/>
                </a:lnTo>
                <a:lnTo>
                  <a:pt x="756919" y="1755139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961379" y="3180079"/>
            <a:ext cx="1404620" cy="977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87650" y="2774950"/>
            <a:ext cx="1511300" cy="1752600"/>
          </a:xfrm>
          <a:custGeom>
            <a:avLst/>
            <a:gdLst/>
            <a:ahLst/>
            <a:cxnLst/>
            <a:rect l="l" t="t" r="r" b="b"/>
            <a:pathLst>
              <a:path w="1511300" h="1752600">
                <a:moveTo>
                  <a:pt x="755650" y="0"/>
                </a:moveTo>
                <a:lnTo>
                  <a:pt x="0" y="377825"/>
                </a:lnTo>
                <a:lnTo>
                  <a:pt x="0" y="1374775"/>
                </a:lnTo>
                <a:lnTo>
                  <a:pt x="755650" y="1752600"/>
                </a:lnTo>
                <a:lnTo>
                  <a:pt x="1511300" y="1374775"/>
                </a:lnTo>
                <a:lnTo>
                  <a:pt x="1511300" y="377825"/>
                </a:lnTo>
                <a:lnTo>
                  <a:pt x="7556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787650" y="2774950"/>
            <a:ext cx="1511300" cy="1752600"/>
          </a:xfrm>
          <a:custGeom>
            <a:avLst/>
            <a:gdLst/>
            <a:ahLst/>
            <a:cxnLst/>
            <a:rect l="l" t="t" r="r" b="b"/>
            <a:pathLst>
              <a:path w="1511300" h="1752600">
                <a:moveTo>
                  <a:pt x="755650" y="1752600"/>
                </a:moveTo>
                <a:lnTo>
                  <a:pt x="0" y="1374775"/>
                </a:lnTo>
                <a:lnTo>
                  <a:pt x="0" y="377825"/>
                </a:lnTo>
                <a:lnTo>
                  <a:pt x="755650" y="0"/>
                </a:lnTo>
                <a:lnTo>
                  <a:pt x="1511300" y="377825"/>
                </a:lnTo>
                <a:lnTo>
                  <a:pt x="1511300" y="1374775"/>
                </a:lnTo>
                <a:lnTo>
                  <a:pt x="755650" y="1752600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854960" y="3469640"/>
            <a:ext cx="1381760" cy="701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906776" y="3063240"/>
            <a:ext cx="12788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085" marR="5080" indent="-3302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Calibri"/>
                <a:cs typeface="Calibri"/>
              </a:rPr>
              <a:t>Vector </a:t>
            </a:r>
            <a:r>
              <a:rPr dirty="0" sz="1400" spc="-5" b="1">
                <a:latin typeface="Calibri"/>
                <a:cs typeface="Calibri"/>
              </a:rPr>
              <a:t>Expedited  </a:t>
            </a:r>
            <a:r>
              <a:rPr dirty="0" sz="1400" spc="-10" b="1">
                <a:latin typeface="Calibri"/>
                <a:cs typeface="Calibri"/>
              </a:rPr>
              <a:t>Review</a:t>
            </a:r>
            <a:r>
              <a:rPr dirty="0" sz="1400" spc="-5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Voucher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072630" y="1667827"/>
            <a:ext cx="85153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045" marR="5080" indent="-939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New</a:t>
            </a:r>
            <a:r>
              <a:rPr dirty="0" sz="1800" spc="-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Net 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Design 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845559" y="4508500"/>
            <a:ext cx="909319" cy="830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977894" y="5407914"/>
            <a:ext cx="695960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Application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Technology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279130" y="1362710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40" h="1755139">
                <a:moveTo>
                  <a:pt x="756920" y="0"/>
                </a:moveTo>
                <a:lnTo>
                  <a:pt x="0" y="378460"/>
                </a:lnTo>
                <a:lnTo>
                  <a:pt x="0" y="1376679"/>
                </a:lnTo>
                <a:lnTo>
                  <a:pt x="756920" y="1755139"/>
                </a:lnTo>
                <a:lnTo>
                  <a:pt x="1513840" y="1376679"/>
                </a:lnTo>
                <a:lnTo>
                  <a:pt x="1513840" y="378460"/>
                </a:lnTo>
                <a:lnTo>
                  <a:pt x="7569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279130" y="1362710"/>
            <a:ext cx="1513840" cy="1755139"/>
          </a:xfrm>
          <a:custGeom>
            <a:avLst/>
            <a:gdLst/>
            <a:ahLst/>
            <a:cxnLst/>
            <a:rect l="l" t="t" r="r" b="b"/>
            <a:pathLst>
              <a:path w="1513840" h="1755139">
                <a:moveTo>
                  <a:pt x="756920" y="1755139"/>
                </a:moveTo>
                <a:lnTo>
                  <a:pt x="0" y="1376679"/>
                </a:lnTo>
                <a:lnTo>
                  <a:pt x="0" y="378460"/>
                </a:lnTo>
                <a:lnTo>
                  <a:pt x="756920" y="0"/>
                </a:lnTo>
                <a:lnTo>
                  <a:pt x="1513840" y="378460"/>
                </a:lnTo>
                <a:lnTo>
                  <a:pt x="1513840" y="1376679"/>
                </a:lnTo>
                <a:lnTo>
                  <a:pt x="756920" y="1755139"/>
                </a:lnTo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081519" y="2585720"/>
            <a:ext cx="762000" cy="2159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608059" y="1651000"/>
            <a:ext cx="929640" cy="10236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8497951" y="2586609"/>
            <a:ext cx="108140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libri"/>
                <a:cs typeface="Calibri"/>
              </a:rPr>
              <a:t>Surface</a:t>
            </a:r>
            <a:r>
              <a:rPr dirty="0" sz="1100" spc="-4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Chemistry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9075" y="171450"/>
            <a:ext cx="8290559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5"/>
              <a:t>Capitalize </a:t>
            </a:r>
            <a:r>
              <a:rPr dirty="0" spc="-5"/>
              <a:t>on </a:t>
            </a:r>
            <a:r>
              <a:rPr dirty="0" spc="-10"/>
              <a:t>Sub-Saharan </a:t>
            </a:r>
            <a:r>
              <a:rPr dirty="0" spc="-5"/>
              <a:t>Africa </a:t>
            </a:r>
            <a:r>
              <a:rPr dirty="0"/>
              <a:t>Experience and</a:t>
            </a:r>
            <a:r>
              <a:rPr dirty="0" spc="-55"/>
              <a:t> </a:t>
            </a:r>
            <a:r>
              <a:rPr dirty="0" spc="-20"/>
              <a:t>Portfolio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7477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9319" y="937260"/>
            <a:ext cx="10373360" cy="5466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7020" y="937260"/>
            <a:ext cx="11516360" cy="5499100"/>
          </a:xfrm>
          <a:custGeom>
            <a:avLst/>
            <a:gdLst/>
            <a:ahLst/>
            <a:cxnLst/>
            <a:rect l="l" t="t" r="r" b="b"/>
            <a:pathLst>
              <a:path w="11516360" h="5499100">
                <a:moveTo>
                  <a:pt x="0" y="5499100"/>
                </a:moveTo>
                <a:lnTo>
                  <a:pt x="11516360" y="5499100"/>
                </a:lnTo>
                <a:lnTo>
                  <a:pt x="11516360" y="0"/>
                </a:lnTo>
                <a:lnTo>
                  <a:pt x="0" y="0"/>
                </a:lnTo>
                <a:lnTo>
                  <a:pt x="0" y="5499100"/>
                </a:lnTo>
                <a:close/>
              </a:path>
            </a:pathLst>
          </a:custGeom>
          <a:solidFill>
            <a:srgbClr val="FFFFFF">
              <a:alpha val="8117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345054" y="3907790"/>
            <a:ext cx="2712720" cy="1702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Creation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of a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toolbox:</a:t>
            </a:r>
            <a:endParaRPr sz="2000">
              <a:latin typeface="Calibri"/>
              <a:cs typeface="Calibri"/>
            </a:endParaRPr>
          </a:p>
          <a:p>
            <a:pPr marL="309880">
              <a:lnSpc>
                <a:spcPct val="100000"/>
              </a:lnSpc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Indoor Residual</a:t>
            </a:r>
            <a:r>
              <a:rPr dirty="0" sz="1800" spc="5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25">
                <a:solidFill>
                  <a:srgbClr val="001F5F"/>
                </a:solidFill>
                <a:latin typeface="Calibri"/>
                <a:cs typeface="Calibri"/>
              </a:rPr>
              <a:t>Sprays</a:t>
            </a:r>
            <a:endParaRPr sz="18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Long-Lasting Insecticide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Nets  </a:t>
            </a:r>
            <a:r>
              <a:rPr dirty="0" sz="1800" spc="-40">
                <a:solidFill>
                  <a:srgbClr val="001F5F"/>
                </a:solidFill>
                <a:latin typeface="Calibri"/>
                <a:cs typeface="Calibri"/>
              </a:rPr>
              <a:t>ATSB</a:t>
            </a:r>
            <a:endParaRPr sz="1800">
              <a:latin typeface="Calibri"/>
              <a:cs typeface="Calibri"/>
            </a:endParaRPr>
          </a:p>
          <a:p>
            <a:pPr algn="ctr" marL="1905">
              <a:lnSpc>
                <a:spcPts val="2160"/>
              </a:lnSpc>
            </a:pP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Bite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prevention</a:t>
            </a:r>
            <a:r>
              <a:rPr dirty="0" sz="1800" spc="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tools</a:t>
            </a:r>
            <a:endParaRPr sz="18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Other…..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84681" y="3593338"/>
            <a:ext cx="1270000" cy="1019810"/>
          </a:xfrm>
          <a:custGeom>
            <a:avLst/>
            <a:gdLst/>
            <a:ahLst/>
            <a:cxnLst/>
            <a:rect l="l" t="t" r="r" b="b"/>
            <a:pathLst>
              <a:path w="1270000" h="1019810">
                <a:moveTo>
                  <a:pt x="1099515" y="844676"/>
                </a:moveTo>
                <a:lnTo>
                  <a:pt x="1096253" y="903047"/>
                </a:lnTo>
                <a:lnTo>
                  <a:pt x="1125423" y="904620"/>
                </a:lnTo>
                <a:lnTo>
                  <a:pt x="1122121" y="962913"/>
                </a:lnTo>
                <a:lnTo>
                  <a:pt x="1092908" y="962913"/>
                </a:lnTo>
                <a:lnTo>
                  <a:pt x="1089736" y="1019682"/>
                </a:lnTo>
                <a:lnTo>
                  <a:pt x="1220869" y="962913"/>
                </a:lnTo>
                <a:lnTo>
                  <a:pt x="1122121" y="962913"/>
                </a:lnTo>
                <a:lnTo>
                  <a:pt x="1092995" y="961362"/>
                </a:lnTo>
                <a:lnTo>
                  <a:pt x="1224454" y="961362"/>
                </a:lnTo>
                <a:lnTo>
                  <a:pt x="1269568" y="941832"/>
                </a:lnTo>
                <a:lnTo>
                  <a:pt x="1099515" y="844676"/>
                </a:lnTo>
                <a:close/>
              </a:path>
              <a:path w="1270000" h="1019810">
                <a:moveTo>
                  <a:pt x="1096253" y="903047"/>
                </a:moveTo>
                <a:lnTo>
                  <a:pt x="1092995" y="961362"/>
                </a:lnTo>
                <a:lnTo>
                  <a:pt x="1122121" y="962913"/>
                </a:lnTo>
                <a:lnTo>
                  <a:pt x="1125423" y="904620"/>
                </a:lnTo>
                <a:lnTo>
                  <a:pt x="1096253" y="903047"/>
                </a:lnTo>
                <a:close/>
              </a:path>
              <a:path w="1270000" h="1019810">
                <a:moveTo>
                  <a:pt x="55079" y="0"/>
                </a:moveTo>
                <a:lnTo>
                  <a:pt x="0" y="19431"/>
                </a:lnTo>
                <a:lnTo>
                  <a:pt x="40220" y="133476"/>
                </a:lnTo>
                <a:lnTo>
                  <a:pt x="60718" y="190119"/>
                </a:lnTo>
                <a:lnTo>
                  <a:pt x="81800" y="246125"/>
                </a:lnTo>
                <a:lnTo>
                  <a:pt x="103403" y="301498"/>
                </a:lnTo>
                <a:lnTo>
                  <a:pt x="125920" y="355854"/>
                </a:lnTo>
                <a:lnTo>
                  <a:pt x="149275" y="409067"/>
                </a:lnTo>
                <a:lnTo>
                  <a:pt x="173850" y="460756"/>
                </a:lnTo>
                <a:lnTo>
                  <a:pt x="199555" y="510794"/>
                </a:lnTo>
                <a:lnTo>
                  <a:pt x="226745" y="559054"/>
                </a:lnTo>
                <a:lnTo>
                  <a:pt x="255650" y="605409"/>
                </a:lnTo>
                <a:lnTo>
                  <a:pt x="286334" y="649351"/>
                </a:lnTo>
                <a:lnTo>
                  <a:pt x="318973" y="690753"/>
                </a:lnTo>
                <a:lnTo>
                  <a:pt x="353644" y="729361"/>
                </a:lnTo>
                <a:lnTo>
                  <a:pt x="390728" y="765048"/>
                </a:lnTo>
                <a:lnTo>
                  <a:pt x="430352" y="797432"/>
                </a:lnTo>
                <a:lnTo>
                  <a:pt x="477215" y="827278"/>
                </a:lnTo>
                <a:lnTo>
                  <a:pt x="531317" y="852805"/>
                </a:lnTo>
                <a:lnTo>
                  <a:pt x="591388" y="875030"/>
                </a:lnTo>
                <a:lnTo>
                  <a:pt x="656031" y="893953"/>
                </a:lnTo>
                <a:lnTo>
                  <a:pt x="723849" y="910336"/>
                </a:lnTo>
                <a:lnTo>
                  <a:pt x="793699" y="924179"/>
                </a:lnTo>
                <a:lnTo>
                  <a:pt x="863549" y="935736"/>
                </a:lnTo>
                <a:lnTo>
                  <a:pt x="966292" y="949198"/>
                </a:lnTo>
                <a:lnTo>
                  <a:pt x="1030935" y="956056"/>
                </a:lnTo>
                <a:lnTo>
                  <a:pt x="1091133" y="961263"/>
                </a:lnTo>
                <a:lnTo>
                  <a:pt x="1092995" y="961362"/>
                </a:lnTo>
                <a:lnTo>
                  <a:pt x="1096253" y="903047"/>
                </a:lnTo>
                <a:lnTo>
                  <a:pt x="1094816" y="902969"/>
                </a:lnTo>
                <a:lnTo>
                  <a:pt x="1095578" y="902969"/>
                </a:lnTo>
                <a:lnTo>
                  <a:pt x="1066495" y="900557"/>
                </a:lnTo>
                <a:lnTo>
                  <a:pt x="1066749" y="900557"/>
                </a:lnTo>
                <a:lnTo>
                  <a:pt x="1036396" y="897889"/>
                </a:lnTo>
                <a:lnTo>
                  <a:pt x="1036777" y="897889"/>
                </a:lnTo>
                <a:lnTo>
                  <a:pt x="1006492" y="894714"/>
                </a:lnTo>
                <a:lnTo>
                  <a:pt x="1005408" y="894714"/>
                </a:lnTo>
                <a:lnTo>
                  <a:pt x="972769" y="891159"/>
                </a:lnTo>
                <a:lnTo>
                  <a:pt x="973150" y="891159"/>
                </a:lnTo>
                <a:lnTo>
                  <a:pt x="939749" y="887222"/>
                </a:lnTo>
                <a:lnTo>
                  <a:pt x="940130" y="887222"/>
                </a:lnTo>
                <a:lnTo>
                  <a:pt x="906221" y="882776"/>
                </a:lnTo>
                <a:lnTo>
                  <a:pt x="906475" y="882776"/>
                </a:lnTo>
                <a:lnTo>
                  <a:pt x="872963" y="878078"/>
                </a:lnTo>
                <a:lnTo>
                  <a:pt x="872820" y="878078"/>
                </a:lnTo>
                <a:lnTo>
                  <a:pt x="803478" y="866648"/>
                </a:lnTo>
                <a:lnTo>
                  <a:pt x="804113" y="866648"/>
                </a:lnTo>
                <a:lnTo>
                  <a:pt x="769696" y="860170"/>
                </a:lnTo>
                <a:lnTo>
                  <a:pt x="736653" y="853313"/>
                </a:lnTo>
                <a:lnTo>
                  <a:pt x="702894" y="845693"/>
                </a:lnTo>
                <a:lnTo>
                  <a:pt x="703157" y="845693"/>
                </a:lnTo>
                <a:lnTo>
                  <a:pt x="671759" y="837692"/>
                </a:lnTo>
                <a:lnTo>
                  <a:pt x="671398" y="837692"/>
                </a:lnTo>
                <a:lnTo>
                  <a:pt x="640295" y="828929"/>
                </a:lnTo>
                <a:lnTo>
                  <a:pt x="640156" y="828929"/>
                </a:lnTo>
                <a:lnTo>
                  <a:pt x="610513" y="819657"/>
                </a:lnTo>
                <a:lnTo>
                  <a:pt x="610057" y="819657"/>
                </a:lnTo>
                <a:lnTo>
                  <a:pt x="580339" y="809370"/>
                </a:lnTo>
                <a:lnTo>
                  <a:pt x="580505" y="809370"/>
                </a:lnTo>
                <a:lnTo>
                  <a:pt x="553161" y="798703"/>
                </a:lnTo>
                <a:lnTo>
                  <a:pt x="529195" y="788035"/>
                </a:lnTo>
                <a:lnTo>
                  <a:pt x="529031" y="788035"/>
                </a:lnTo>
                <a:lnTo>
                  <a:pt x="527761" y="787400"/>
                </a:lnTo>
                <a:lnTo>
                  <a:pt x="506017" y="776351"/>
                </a:lnTo>
                <a:lnTo>
                  <a:pt x="504266" y="775462"/>
                </a:lnTo>
                <a:lnTo>
                  <a:pt x="504401" y="775462"/>
                </a:lnTo>
                <a:lnTo>
                  <a:pt x="484699" y="763905"/>
                </a:lnTo>
                <a:lnTo>
                  <a:pt x="483184" y="763016"/>
                </a:lnTo>
                <a:lnTo>
                  <a:pt x="474040" y="756919"/>
                </a:lnTo>
                <a:lnTo>
                  <a:pt x="465844" y="751078"/>
                </a:lnTo>
                <a:lnTo>
                  <a:pt x="464769" y="750316"/>
                </a:lnTo>
                <a:lnTo>
                  <a:pt x="446608" y="736092"/>
                </a:lnTo>
                <a:lnTo>
                  <a:pt x="429209" y="721106"/>
                </a:lnTo>
                <a:lnTo>
                  <a:pt x="412884" y="705866"/>
                </a:lnTo>
                <a:lnTo>
                  <a:pt x="412699" y="705866"/>
                </a:lnTo>
                <a:lnTo>
                  <a:pt x="395173" y="688339"/>
                </a:lnTo>
                <a:lnTo>
                  <a:pt x="379171" y="671068"/>
                </a:lnTo>
                <a:lnTo>
                  <a:pt x="363961" y="653542"/>
                </a:lnTo>
                <a:lnTo>
                  <a:pt x="363296" y="652780"/>
                </a:lnTo>
                <a:lnTo>
                  <a:pt x="347929" y="633857"/>
                </a:lnTo>
                <a:lnTo>
                  <a:pt x="332943" y="614172"/>
                </a:lnTo>
                <a:lnTo>
                  <a:pt x="318920" y="594487"/>
                </a:lnTo>
                <a:lnTo>
                  <a:pt x="304670" y="573532"/>
                </a:lnTo>
                <a:lnTo>
                  <a:pt x="290927" y="551942"/>
                </a:lnTo>
                <a:lnTo>
                  <a:pt x="290779" y="551942"/>
                </a:lnTo>
                <a:lnTo>
                  <a:pt x="276898" y="529082"/>
                </a:lnTo>
                <a:lnTo>
                  <a:pt x="251284" y="483616"/>
                </a:lnTo>
                <a:lnTo>
                  <a:pt x="250710" y="482600"/>
                </a:lnTo>
                <a:lnTo>
                  <a:pt x="226478" y="435356"/>
                </a:lnTo>
                <a:lnTo>
                  <a:pt x="202656" y="385191"/>
                </a:lnTo>
                <a:lnTo>
                  <a:pt x="179818" y="333248"/>
                </a:lnTo>
                <a:lnTo>
                  <a:pt x="157492" y="279400"/>
                </a:lnTo>
                <a:lnTo>
                  <a:pt x="136432" y="225425"/>
                </a:lnTo>
                <a:lnTo>
                  <a:pt x="115457" y="169672"/>
                </a:lnTo>
                <a:lnTo>
                  <a:pt x="95303" y="113918"/>
                </a:lnTo>
                <a:lnTo>
                  <a:pt x="55079" y="0"/>
                </a:lnTo>
                <a:close/>
              </a:path>
              <a:path w="1270000" h="1019810">
                <a:moveTo>
                  <a:pt x="1005281" y="894588"/>
                </a:moveTo>
                <a:lnTo>
                  <a:pt x="1006492" y="894714"/>
                </a:lnTo>
                <a:lnTo>
                  <a:pt x="1005281" y="894588"/>
                </a:lnTo>
                <a:close/>
              </a:path>
              <a:path w="1270000" h="1019810">
                <a:moveTo>
                  <a:pt x="872058" y="877951"/>
                </a:moveTo>
                <a:lnTo>
                  <a:pt x="872820" y="878078"/>
                </a:lnTo>
                <a:lnTo>
                  <a:pt x="872963" y="878078"/>
                </a:lnTo>
                <a:lnTo>
                  <a:pt x="872058" y="877951"/>
                </a:lnTo>
                <a:close/>
              </a:path>
              <a:path w="1270000" h="1019810">
                <a:moveTo>
                  <a:pt x="769940" y="860217"/>
                </a:moveTo>
                <a:lnTo>
                  <a:pt x="770331" y="860298"/>
                </a:lnTo>
                <a:lnTo>
                  <a:pt x="769940" y="860217"/>
                </a:lnTo>
                <a:close/>
              </a:path>
              <a:path w="1270000" h="1019810">
                <a:moveTo>
                  <a:pt x="769718" y="860170"/>
                </a:moveTo>
                <a:lnTo>
                  <a:pt x="769940" y="860217"/>
                </a:lnTo>
                <a:lnTo>
                  <a:pt x="769718" y="860170"/>
                </a:lnTo>
                <a:close/>
              </a:path>
              <a:path w="1270000" h="1019810">
                <a:moveTo>
                  <a:pt x="736041" y="853186"/>
                </a:moveTo>
                <a:lnTo>
                  <a:pt x="736549" y="853313"/>
                </a:lnTo>
                <a:lnTo>
                  <a:pt x="736041" y="853186"/>
                </a:lnTo>
                <a:close/>
              </a:path>
              <a:path w="1270000" h="1019810">
                <a:moveTo>
                  <a:pt x="703157" y="845693"/>
                </a:moveTo>
                <a:lnTo>
                  <a:pt x="702894" y="845693"/>
                </a:lnTo>
                <a:lnTo>
                  <a:pt x="703656" y="845819"/>
                </a:lnTo>
                <a:lnTo>
                  <a:pt x="703157" y="845693"/>
                </a:lnTo>
                <a:close/>
              </a:path>
              <a:path w="1270000" h="1019810">
                <a:moveTo>
                  <a:pt x="670763" y="837438"/>
                </a:moveTo>
                <a:lnTo>
                  <a:pt x="671398" y="837692"/>
                </a:lnTo>
                <a:lnTo>
                  <a:pt x="671759" y="837692"/>
                </a:lnTo>
                <a:lnTo>
                  <a:pt x="670763" y="837438"/>
                </a:lnTo>
                <a:close/>
              </a:path>
              <a:path w="1270000" h="1019810">
                <a:moveTo>
                  <a:pt x="639394" y="828675"/>
                </a:moveTo>
                <a:lnTo>
                  <a:pt x="640156" y="828929"/>
                </a:lnTo>
                <a:lnTo>
                  <a:pt x="640295" y="828929"/>
                </a:lnTo>
                <a:lnTo>
                  <a:pt x="639394" y="828675"/>
                </a:lnTo>
                <a:close/>
              </a:path>
              <a:path w="1270000" h="1019810">
                <a:moveTo>
                  <a:pt x="609295" y="819276"/>
                </a:moveTo>
                <a:lnTo>
                  <a:pt x="610057" y="819657"/>
                </a:lnTo>
                <a:lnTo>
                  <a:pt x="610513" y="819657"/>
                </a:lnTo>
                <a:lnTo>
                  <a:pt x="609295" y="819276"/>
                </a:lnTo>
                <a:close/>
              </a:path>
              <a:path w="1270000" h="1019810">
                <a:moveTo>
                  <a:pt x="580505" y="809370"/>
                </a:moveTo>
                <a:lnTo>
                  <a:pt x="580339" y="809370"/>
                </a:lnTo>
                <a:lnTo>
                  <a:pt x="581482" y="809751"/>
                </a:lnTo>
                <a:lnTo>
                  <a:pt x="580505" y="809370"/>
                </a:lnTo>
                <a:close/>
              </a:path>
              <a:path w="1270000" h="1019810">
                <a:moveTo>
                  <a:pt x="554193" y="799105"/>
                </a:moveTo>
                <a:lnTo>
                  <a:pt x="554431" y="799211"/>
                </a:lnTo>
                <a:lnTo>
                  <a:pt x="554193" y="799105"/>
                </a:lnTo>
                <a:close/>
              </a:path>
              <a:path w="1270000" h="1019810">
                <a:moveTo>
                  <a:pt x="553284" y="798703"/>
                </a:moveTo>
                <a:lnTo>
                  <a:pt x="554193" y="799105"/>
                </a:lnTo>
                <a:lnTo>
                  <a:pt x="553284" y="798703"/>
                </a:lnTo>
                <a:close/>
              </a:path>
              <a:path w="1270000" h="1019810">
                <a:moveTo>
                  <a:pt x="527911" y="787466"/>
                </a:moveTo>
                <a:lnTo>
                  <a:pt x="529031" y="788035"/>
                </a:lnTo>
                <a:lnTo>
                  <a:pt x="529195" y="788035"/>
                </a:lnTo>
                <a:lnTo>
                  <a:pt x="527911" y="787466"/>
                </a:lnTo>
                <a:close/>
              </a:path>
              <a:path w="1270000" h="1019810">
                <a:moveTo>
                  <a:pt x="527780" y="787400"/>
                </a:moveTo>
                <a:lnTo>
                  <a:pt x="527911" y="787466"/>
                </a:lnTo>
                <a:lnTo>
                  <a:pt x="527780" y="787400"/>
                </a:lnTo>
                <a:close/>
              </a:path>
              <a:path w="1270000" h="1019810">
                <a:moveTo>
                  <a:pt x="504266" y="775462"/>
                </a:moveTo>
                <a:lnTo>
                  <a:pt x="505917" y="776351"/>
                </a:lnTo>
                <a:lnTo>
                  <a:pt x="505273" y="775973"/>
                </a:lnTo>
                <a:lnTo>
                  <a:pt x="504266" y="775462"/>
                </a:lnTo>
                <a:close/>
              </a:path>
              <a:path w="1270000" h="1019810">
                <a:moveTo>
                  <a:pt x="505273" y="775973"/>
                </a:moveTo>
                <a:lnTo>
                  <a:pt x="505917" y="776351"/>
                </a:lnTo>
                <a:lnTo>
                  <a:pt x="505273" y="775973"/>
                </a:lnTo>
                <a:close/>
              </a:path>
              <a:path w="1270000" h="1019810">
                <a:moveTo>
                  <a:pt x="504401" y="775462"/>
                </a:moveTo>
                <a:lnTo>
                  <a:pt x="504266" y="775462"/>
                </a:lnTo>
                <a:lnTo>
                  <a:pt x="505273" y="775973"/>
                </a:lnTo>
                <a:lnTo>
                  <a:pt x="504401" y="775462"/>
                </a:lnTo>
                <a:close/>
              </a:path>
              <a:path w="1270000" h="1019810">
                <a:moveTo>
                  <a:pt x="483184" y="763016"/>
                </a:moveTo>
                <a:lnTo>
                  <a:pt x="484581" y="763905"/>
                </a:lnTo>
                <a:lnTo>
                  <a:pt x="483667" y="763299"/>
                </a:lnTo>
                <a:lnTo>
                  <a:pt x="483184" y="763016"/>
                </a:lnTo>
                <a:close/>
              </a:path>
              <a:path w="1270000" h="1019810">
                <a:moveTo>
                  <a:pt x="483667" y="763299"/>
                </a:moveTo>
                <a:lnTo>
                  <a:pt x="484581" y="763905"/>
                </a:lnTo>
                <a:lnTo>
                  <a:pt x="483667" y="763299"/>
                </a:lnTo>
                <a:close/>
              </a:path>
              <a:path w="1270000" h="1019810">
                <a:moveTo>
                  <a:pt x="483239" y="763016"/>
                </a:moveTo>
                <a:lnTo>
                  <a:pt x="483667" y="763299"/>
                </a:lnTo>
                <a:lnTo>
                  <a:pt x="483239" y="763016"/>
                </a:lnTo>
                <a:close/>
              </a:path>
              <a:path w="1270000" h="1019810">
                <a:moveTo>
                  <a:pt x="474735" y="757381"/>
                </a:moveTo>
                <a:close/>
              </a:path>
              <a:path w="1270000" h="1019810">
                <a:moveTo>
                  <a:pt x="474085" y="756919"/>
                </a:moveTo>
                <a:lnTo>
                  <a:pt x="474735" y="757381"/>
                </a:lnTo>
                <a:lnTo>
                  <a:pt x="474085" y="756919"/>
                </a:lnTo>
                <a:close/>
              </a:path>
              <a:path w="1270000" h="1019810">
                <a:moveTo>
                  <a:pt x="464769" y="750316"/>
                </a:moveTo>
                <a:lnTo>
                  <a:pt x="465785" y="751078"/>
                </a:lnTo>
                <a:lnTo>
                  <a:pt x="465209" y="750628"/>
                </a:lnTo>
                <a:lnTo>
                  <a:pt x="464769" y="750316"/>
                </a:lnTo>
                <a:close/>
              </a:path>
              <a:path w="1270000" h="1019810">
                <a:moveTo>
                  <a:pt x="465209" y="750628"/>
                </a:moveTo>
                <a:lnTo>
                  <a:pt x="465785" y="751078"/>
                </a:lnTo>
                <a:lnTo>
                  <a:pt x="465209" y="750628"/>
                </a:lnTo>
                <a:close/>
              </a:path>
              <a:path w="1270000" h="1019810">
                <a:moveTo>
                  <a:pt x="464810" y="750316"/>
                </a:moveTo>
                <a:lnTo>
                  <a:pt x="465209" y="750628"/>
                </a:lnTo>
                <a:lnTo>
                  <a:pt x="464810" y="750316"/>
                </a:lnTo>
                <a:close/>
              </a:path>
              <a:path w="1270000" h="1019810">
                <a:moveTo>
                  <a:pt x="446712" y="736092"/>
                </a:moveTo>
                <a:lnTo>
                  <a:pt x="447751" y="736981"/>
                </a:lnTo>
                <a:lnTo>
                  <a:pt x="446712" y="736092"/>
                </a:lnTo>
                <a:close/>
              </a:path>
              <a:path w="1270000" h="1019810">
                <a:moveTo>
                  <a:pt x="429287" y="721106"/>
                </a:moveTo>
                <a:lnTo>
                  <a:pt x="429971" y="721741"/>
                </a:lnTo>
                <a:lnTo>
                  <a:pt x="429287" y="721106"/>
                </a:lnTo>
                <a:close/>
              </a:path>
              <a:path w="1270000" h="1019810">
                <a:moveTo>
                  <a:pt x="412064" y="705104"/>
                </a:moveTo>
                <a:lnTo>
                  <a:pt x="412699" y="705866"/>
                </a:lnTo>
                <a:lnTo>
                  <a:pt x="412884" y="705866"/>
                </a:lnTo>
                <a:lnTo>
                  <a:pt x="412064" y="705104"/>
                </a:lnTo>
                <a:close/>
              </a:path>
              <a:path w="1270000" h="1019810">
                <a:moveTo>
                  <a:pt x="395235" y="688339"/>
                </a:moveTo>
                <a:lnTo>
                  <a:pt x="396062" y="689229"/>
                </a:lnTo>
                <a:lnTo>
                  <a:pt x="395235" y="688339"/>
                </a:lnTo>
                <a:close/>
              </a:path>
              <a:path w="1270000" h="1019810">
                <a:moveTo>
                  <a:pt x="379252" y="671068"/>
                </a:moveTo>
                <a:lnTo>
                  <a:pt x="379806" y="671703"/>
                </a:lnTo>
                <a:lnTo>
                  <a:pt x="379252" y="671068"/>
                </a:lnTo>
                <a:close/>
              </a:path>
              <a:path w="1270000" h="1019810">
                <a:moveTo>
                  <a:pt x="363524" y="653041"/>
                </a:moveTo>
                <a:lnTo>
                  <a:pt x="363931" y="653542"/>
                </a:lnTo>
                <a:lnTo>
                  <a:pt x="363524" y="653041"/>
                </a:lnTo>
                <a:close/>
              </a:path>
              <a:path w="1270000" h="1019810">
                <a:moveTo>
                  <a:pt x="363311" y="652780"/>
                </a:moveTo>
                <a:lnTo>
                  <a:pt x="363524" y="653041"/>
                </a:lnTo>
                <a:lnTo>
                  <a:pt x="363311" y="652780"/>
                </a:lnTo>
                <a:close/>
              </a:path>
              <a:path w="1270000" h="1019810">
                <a:moveTo>
                  <a:pt x="348313" y="634329"/>
                </a:moveTo>
                <a:lnTo>
                  <a:pt x="348437" y="634492"/>
                </a:lnTo>
                <a:lnTo>
                  <a:pt x="348313" y="634329"/>
                </a:lnTo>
                <a:close/>
              </a:path>
              <a:path w="1270000" h="1019810">
                <a:moveTo>
                  <a:pt x="347953" y="633857"/>
                </a:moveTo>
                <a:lnTo>
                  <a:pt x="348313" y="634329"/>
                </a:lnTo>
                <a:lnTo>
                  <a:pt x="347953" y="633857"/>
                </a:lnTo>
                <a:close/>
              </a:path>
              <a:path w="1270000" h="1019810">
                <a:moveTo>
                  <a:pt x="333031" y="614172"/>
                </a:moveTo>
                <a:lnTo>
                  <a:pt x="333578" y="614934"/>
                </a:lnTo>
                <a:lnTo>
                  <a:pt x="333031" y="614172"/>
                </a:lnTo>
                <a:close/>
              </a:path>
              <a:path w="1270000" h="1019810">
                <a:moveTo>
                  <a:pt x="318465" y="593851"/>
                </a:moveTo>
                <a:lnTo>
                  <a:pt x="318846" y="594487"/>
                </a:lnTo>
                <a:lnTo>
                  <a:pt x="318465" y="593851"/>
                </a:lnTo>
                <a:close/>
              </a:path>
              <a:path w="1270000" h="1019810">
                <a:moveTo>
                  <a:pt x="304241" y="572897"/>
                </a:moveTo>
                <a:lnTo>
                  <a:pt x="304622" y="573532"/>
                </a:lnTo>
                <a:lnTo>
                  <a:pt x="304241" y="572897"/>
                </a:lnTo>
                <a:close/>
              </a:path>
              <a:path w="1270000" h="1019810">
                <a:moveTo>
                  <a:pt x="290525" y="551307"/>
                </a:moveTo>
                <a:lnTo>
                  <a:pt x="290779" y="551942"/>
                </a:lnTo>
                <a:lnTo>
                  <a:pt x="290927" y="551942"/>
                </a:lnTo>
                <a:lnTo>
                  <a:pt x="290525" y="551307"/>
                </a:lnTo>
                <a:close/>
              </a:path>
              <a:path w="1270000" h="1019810">
                <a:moveTo>
                  <a:pt x="276950" y="529082"/>
                </a:moveTo>
                <a:lnTo>
                  <a:pt x="277380" y="529844"/>
                </a:lnTo>
                <a:lnTo>
                  <a:pt x="276950" y="529082"/>
                </a:lnTo>
                <a:close/>
              </a:path>
              <a:path w="1270000" h="1019810">
                <a:moveTo>
                  <a:pt x="250980" y="483078"/>
                </a:moveTo>
                <a:lnTo>
                  <a:pt x="251256" y="483616"/>
                </a:lnTo>
                <a:lnTo>
                  <a:pt x="250980" y="483078"/>
                </a:lnTo>
                <a:close/>
              </a:path>
              <a:path w="1270000" h="1019810">
                <a:moveTo>
                  <a:pt x="250735" y="482600"/>
                </a:moveTo>
                <a:lnTo>
                  <a:pt x="250980" y="483078"/>
                </a:lnTo>
                <a:lnTo>
                  <a:pt x="250735" y="482600"/>
                </a:lnTo>
                <a:close/>
              </a:path>
              <a:path w="1270000" h="1019810">
                <a:moveTo>
                  <a:pt x="226021" y="434467"/>
                </a:moveTo>
                <a:lnTo>
                  <a:pt x="226428" y="435356"/>
                </a:lnTo>
                <a:lnTo>
                  <a:pt x="226021" y="434467"/>
                </a:lnTo>
                <a:close/>
              </a:path>
              <a:path w="1270000" h="1019810">
                <a:moveTo>
                  <a:pt x="202234" y="384301"/>
                </a:moveTo>
                <a:lnTo>
                  <a:pt x="202590" y="385191"/>
                </a:lnTo>
                <a:lnTo>
                  <a:pt x="202234" y="384301"/>
                </a:lnTo>
                <a:close/>
              </a:path>
              <a:path w="1270000" h="1019810">
                <a:moveTo>
                  <a:pt x="179539" y="332613"/>
                </a:moveTo>
                <a:lnTo>
                  <a:pt x="179781" y="333248"/>
                </a:lnTo>
                <a:lnTo>
                  <a:pt x="179539" y="332613"/>
                </a:lnTo>
                <a:close/>
              </a:path>
              <a:path w="1270000" h="1019810">
                <a:moveTo>
                  <a:pt x="157510" y="279400"/>
                </a:moveTo>
                <a:lnTo>
                  <a:pt x="157708" y="279907"/>
                </a:lnTo>
                <a:lnTo>
                  <a:pt x="157510" y="279400"/>
                </a:lnTo>
                <a:close/>
              </a:path>
              <a:path w="1270000" h="1019810">
                <a:moveTo>
                  <a:pt x="136283" y="225044"/>
                </a:moveTo>
                <a:lnTo>
                  <a:pt x="136410" y="225425"/>
                </a:lnTo>
                <a:lnTo>
                  <a:pt x="136283" y="225044"/>
                </a:lnTo>
                <a:close/>
              </a:path>
              <a:path w="1270000" h="1019810">
                <a:moveTo>
                  <a:pt x="115507" y="169809"/>
                </a:moveTo>
                <a:lnTo>
                  <a:pt x="115595" y="170053"/>
                </a:lnTo>
                <a:lnTo>
                  <a:pt x="115507" y="169809"/>
                </a:lnTo>
                <a:close/>
              </a:path>
              <a:path w="1270000" h="1019810">
                <a:moveTo>
                  <a:pt x="115457" y="169672"/>
                </a:moveTo>
                <a:lnTo>
                  <a:pt x="115507" y="169809"/>
                </a:lnTo>
                <a:lnTo>
                  <a:pt x="115457" y="169672"/>
                </a:lnTo>
                <a:close/>
              </a:path>
              <a:path w="1270000" h="1019810">
                <a:moveTo>
                  <a:pt x="95211" y="113664"/>
                </a:moveTo>
                <a:lnTo>
                  <a:pt x="95275" y="113918"/>
                </a:lnTo>
                <a:lnTo>
                  <a:pt x="95211" y="1136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25209" y="1971357"/>
            <a:ext cx="4907915" cy="173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Focus </a:t>
            </a:r>
            <a:r>
              <a:rPr dirty="0" sz="2000" b="1">
                <a:solidFill>
                  <a:srgbClr val="001F5F"/>
                </a:solidFill>
                <a:latin typeface="Calibri"/>
                <a:cs typeface="Calibri"/>
              </a:rPr>
              <a:t>on priority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disease and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vector</a:t>
            </a:r>
            <a:r>
              <a:rPr dirty="0" sz="2000" spc="-4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threats</a:t>
            </a:r>
            <a:endParaRPr sz="20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Select 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focus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countries and</a:t>
            </a:r>
            <a:r>
              <a:rPr dirty="0" sz="20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Calibri"/>
                <a:cs typeface="Calibri"/>
              </a:rPr>
              <a:t>partners</a:t>
            </a:r>
            <a:endParaRPr sz="20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Selection of the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most promising</a:t>
            </a:r>
            <a:r>
              <a:rPr dirty="0" sz="1800" spc="8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projects</a:t>
            </a:r>
            <a:endParaRPr sz="18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dirty="0" sz="1800" spc="-5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dirty="0" sz="1800" spc="-15">
                <a:solidFill>
                  <a:srgbClr val="001F5F"/>
                </a:solidFill>
                <a:latin typeface="Calibri"/>
                <a:cs typeface="Calibri"/>
              </a:rPr>
              <a:t>against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local </a:t>
            </a:r>
            <a:r>
              <a:rPr dirty="0" sz="1800" spc="-15">
                <a:solidFill>
                  <a:srgbClr val="001F5F"/>
                </a:solidFill>
                <a:latin typeface="Calibri"/>
                <a:cs typeface="Calibri"/>
              </a:rPr>
              <a:t>vectors </a:t>
            </a: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dirty="0" sz="1800" spc="155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specific</a:t>
            </a:r>
            <a:endParaRPr sz="180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</a:pPr>
            <a:r>
              <a:rPr dirty="0" sz="1800" spc="-15">
                <a:solidFill>
                  <a:srgbClr val="001F5F"/>
                </a:solidFill>
                <a:latin typeface="Calibri"/>
                <a:cs typeface="Calibri"/>
              </a:rPr>
              <a:t>environment</a:t>
            </a:r>
            <a:endParaRPr sz="18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Address </a:t>
            </a:r>
            <a:r>
              <a:rPr dirty="0" sz="1800">
                <a:solidFill>
                  <a:srgbClr val="001F5F"/>
                </a:solidFill>
                <a:latin typeface="Calibri"/>
                <a:cs typeface="Calibri"/>
              </a:rPr>
              <a:t>access </a:t>
            </a:r>
            <a:r>
              <a:rPr dirty="0" sz="1800" spc="-5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dirty="0" sz="1800" spc="-15">
                <a:solidFill>
                  <a:srgbClr val="001F5F"/>
                </a:solidFill>
                <a:latin typeface="Calibri"/>
                <a:cs typeface="Calibri"/>
              </a:rPr>
              <a:t>regulatory</a:t>
            </a:r>
            <a:r>
              <a:rPr dirty="0" sz="1800" spc="9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1F5F"/>
                </a:solidFill>
                <a:latin typeface="Calibri"/>
                <a:cs typeface="Calibri"/>
              </a:rPr>
              <a:t>hurdles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18227" y="3668014"/>
            <a:ext cx="1327785" cy="854075"/>
          </a:xfrm>
          <a:custGeom>
            <a:avLst/>
            <a:gdLst/>
            <a:ahLst/>
            <a:cxnLst/>
            <a:rect l="l" t="t" r="r" b="b"/>
            <a:pathLst>
              <a:path w="1327785" h="854075">
                <a:moveTo>
                  <a:pt x="1777" y="790448"/>
                </a:moveTo>
                <a:lnTo>
                  <a:pt x="0" y="847598"/>
                </a:lnTo>
                <a:lnTo>
                  <a:pt x="181228" y="852805"/>
                </a:lnTo>
                <a:lnTo>
                  <a:pt x="241173" y="853567"/>
                </a:lnTo>
                <a:lnTo>
                  <a:pt x="300609" y="853440"/>
                </a:lnTo>
                <a:lnTo>
                  <a:pt x="359410" y="852297"/>
                </a:lnTo>
                <a:lnTo>
                  <a:pt x="417449" y="849757"/>
                </a:lnTo>
                <a:lnTo>
                  <a:pt x="474599" y="845566"/>
                </a:lnTo>
                <a:lnTo>
                  <a:pt x="530606" y="839724"/>
                </a:lnTo>
                <a:lnTo>
                  <a:pt x="585343" y="831850"/>
                </a:lnTo>
                <a:lnTo>
                  <a:pt x="639063" y="821817"/>
                </a:lnTo>
                <a:lnTo>
                  <a:pt x="691007" y="809244"/>
                </a:lnTo>
                <a:lnTo>
                  <a:pt x="733610" y="796417"/>
                </a:lnTo>
                <a:lnTo>
                  <a:pt x="241173" y="796417"/>
                </a:lnTo>
                <a:lnTo>
                  <a:pt x="241607" y="796416"/>
                </a:lnTo>
                <a:lnTo>
                  <a:pt x="182118" y="795655"/>
                </a:lnTo>
                <a:lnTo>
                  <a:pt x="182499" y="795655"/>
                </a:lnTo>
                <a:lnTo>
                  <a:pt x="122300" y="794258"/>
                </a:lnTo>
                <a:lnTo>
                  <a:pt x="122555" y="794258"/>
                </a:lnTo>
                <a:lnTo>
                  <a:pt x="1777" y="790448"/>
                </a:lnTo>
                <a:close/>
              </a:path>
              <a:path w="1327785" h="854075">
                <a:moveTo>
                  <a:pt x="241607" y="796416"/>
                </a:moveTo>
                <a:lnTo>
                  <a:pt x="241173" y="796417"/>
                </a:lnTo>
                <a:lnTo>
                  <a:pt x="241681" y="796417"/>
                </a:lnTo>
                <a:close/>
              </a:path>
              <a:path w="1327785" h="854075">
                <a:moveTo>
                  <a:pt x="414527" y="792607"/>
                </a:moveTo>
                <a:lnTo>
                  <a:pt x="357377" y="795147"/>
                </a:lnTo>
                <a:lnTo>
                  <a:pt x="358013" y="795147"/>
                </a:lnTo>
                <a:lnTo>
                  <a:pt x="299720" y="796290"/>
                </a:lnTo>
                <a:lnTo>
                  <a:pt x="241607" y="796416"/>
                </a:lnTo>
                <a:lnTo>
                  <a:pt x="733613" y="796416"/>
                </a:lnTo>
                <a:lnTo>
                  <a:pt x="741552" y="793877"/>
                </a:lnTo>
                <a:lnTo>
                  <a:pt x="744750" y="792734"/>
                </a:lnTo>
                <a:lnTo>
                  <a:pt x="413765" y="792734"/>
                </a:lnTo>
                <a:lnTo>
                  <a:pt x="414527" y="792607"/>
                </a:lnTo>
                <a:close/>
              </a:path>
              <a:path w="1327785" h="854075">
                <a:moveTo>
                  <a:pt x="771504" y="782955"/>
                </a:moveTo>
                <a:lnTo>
                  <a:pt x="524256" y="782955"/>
                </a:lnTo>
                <a:lnTo>
                  <a:pt x="469138" y="788669"/>
                </a:lnTo>
                <a:lnTo>
                  <a:pt x="470026" y="788669"/>
                </a:lnTo>
                <a:lnTo>
                  <a:pt x="413765" y="792734"/>
                </a:lnTo>
                <a:lnTo>
                  <a:pt x="744750" y="792734"/>
                </a:lnTo>
                <a:lnTo>
                  <a:pt x="766063" y="785113"/>
                </a:lnTo>
                <a:lnTo>
                  <a:pt x="771504" y="782955"/>
                </a:lnTo>
                <a:close/>
              </a:path>
              <a:path w="1327785" h="854075">
                <a:moveTo>
                  <a:pt x="790355" y="775462"/>
                </a:moveTo>
                <a:lnTo>
                  <a:pt x="576834" y="775462"/>
                </a:lnTo>
                <a:lnTo>
                  <a:pt x="523335" y="783050"/>
                </a:lnTo>
                <a:lnTo>
                  <a:pt x="524256" y="782955"/>
                </a:lnTo>
                <a:lnTo>
                  <a:pt x="771504" y="782955"/>
                </a:lnTo>
                <a:lnTo>
                  <a:pt x="790355" y="775462"/>
                </a:lnTo>
                <a:close/>
              </a:path>
              <a:path w="1327785" h="854075">
                <a:moveTo>
                  <a:pt x="800437" y="771017"/>
                </a:moveTo>
                <a:lnTo>
                  <a:pt x="602234" y="771017"/>
                </a:lnTo>
                <a:lnTo>
                  <a:pt x="575973" y="775584"/>
                </a:lnTo>
                <a:lnTo>
                  <a:pt x="576834" y="775462"/>
                </a:lnTo>
                <a:lnTo>
                  <a:pt x="790355" y="775462"/>
                </a:lnTo>
                <a:lnTo>
                  <a:pt x="800437" y="771017"/>
                </a:lnTo>
                <a:close/>
              </a:path>
              <a:path w="1327785" h="854075">
                <a:moveTo>
                  <a:pt x="627380" y="765810"/>
                </a:moveTo>
                <a:lnTo>
                  <a:pt x="601472" y="771144"/>
                </a:lnTo>
                <a:lnTo>
                  <a:pt x="602234" y="771017"/>
                </a:lnTo>
                <a:lnTo>
                  <a:pt x="800437" y="771017"/>
                </a:lnTo>
                <a:lnTo>
                  <a:pt x="811672" y="766063"/>
                </a:lnTo>
                <a:lnTo>
                  <a:pt x="626745" y="766063"/>
                </a:lnTo>
                <a:lnTo>
                  <a:pt x="627380" y="765810"/>
                </a:lnTo>
                <a:close/>
              </a:path>
              <a:path w="1327785" h="854075">
                <a:moveTo>
                  <a:pt x="823876" y="760222"/>
                </a:moveTo>
                <a:lnTo>
                  <a:pt x="652145" y="760222"/>
                </a:lnTo>
                <a:lnTo>
                  <a:pt x="626745" y="766063"/>
                </a:lnTo>
                <a:lnTo>
                  <a:pt x="811672" y="766063"/>
                </a:lnTo>
                <a:lnTo>
                  <a:pt x="813688" y="765175"/>
                </a:lnTo>
                <a:lnTo>
                  <a:pt x="823876" y="760222"/>
                </a:lnTo>
                <a:close/>
              </a:path>
              <a:path w="1327785" h="854075">
                <a:moveTo>
                  <a:pt x="836676" y="753999"/>
                </a:moveTo>
                <a:lnTo>
                  <a:pt x="676528" y="753999"/>
                </a:lnTo>
                <a:lnTo>
                  <a:pt x="675639" y="754253"/>
                </a:lnTo>
                <a:lnTo>
                  <a:pt x="651383" y="760349"/>
                </a:lnTo>
                <a:lnTo>
                  <a:pt x="652145" y="760222"/>
                </a:lnTo>
                <a:lnTo>
                  <a:pt x="823876" y="760222"/>
                </a:lnTo>
                <a:lnTo>
                  <a:pt x="836676" y="753999"/>
                </a:lnTo>
                <a:close/>
              </a:path>
              <a:path w="1327785" h="854075">
                <a:moveTo>
                  <a:pt x="676456" y="754017"/>
                </a:moveTo>
                <a:lnTo>
                  <a:pt x="675523" y="754253"/>
                </a:lnTo>
                <a:lnTo>
                  <a:pt x="676456" y="754017"/>
                </a:lnTo>
                <a:close/>
              </a:path>
              <a:path w="1327785" h="854075">
                <a:moveTo>
                  <a:pt x="849525" y="747141"/>
                </a:moveTo>
                <a:lnTo>
                  <a:pt x="700277" y="747141"/>
                </a:lnTo>
                <a:lnTo>
                  <a:pt x="676456" y="754017"/>
                </a:lnTo>
                <a:lnTo>
                  <a:pt x="836676" y="753999"/>
                </a:lnTo>
                <a:lnTo>
                  <a:pt x="849525" y="747141"/>
                </a:lnTo>
                <a:close/>
              </a:path>
              <a:path w="1327785" h="854075">
                <a:moveTo>
                  <a:pt x="863136" y="739648"/>
                </a:moveTo>
                <a:lnTo>
                  <a:pt x="723646" y="739648"/>
                </a:lnTo>
                <a:lnTo>
                  <a:pt x="699515" y="747268"/>
                </a:lnTo>
                <a:lnTo>
                  <a:pt x="700277" y="747141"/>
                </a:lnTo>
                <a:lnTo>
                  <a:pt x="849525" y="747141"/>
                </a:lnTo>
                <a:lnTo>
                  <a:pt x="859282" y="741934"/>
                </a:lnTo>
                <a:lnTo>
                  <a:pt x="863136" y="739648"/>
                </a:lnTo>
                <a:close/>
              </a:path>
              <a:path w="1327785" h="854075">
                <a:moveTo>
                  <a:pt x="746251" y="731393"/>
                </a:moveTo>
                <a:lnTo>
                  <a:pt x="722630" y="739902"/>
                </a:lnTo>
                <a:lnTo>
                  <a:pt x="723646" y="739648"/>
                </a:lnTo>
                <a:lnTo>
                  <a:pt x="863136" y="739648"/>
                </a:lnTo>
                <a:lnTo>
                  <a:pt x="876414" y="731774"/>
                </a:lnTo>
                <a:lnTo>
                  <a:pt x="745489" y="731774"/>
                </a:lnTo>
                <a:lnTo>
                  <a:pt x="746251" y="731393"/>
                </a:lnTo>
                <a:close/>
              </a:path>
              <a:path w="1327785" h="854075">
                <a:moveTo>
                  <a:pt x="768603" y="722630"/>
                </a:moveTo>
                <a:lnTo>
                  <a:pt x="745489" y="731774"/>
                </a:lnTo>
                <a:lnTo>
                  <a:pt x="876414" y="731774"/>
                </a:lnTo>
                <a:lnTo>
                  <a:pt x="881126" y="728980"/>
                </a:lnTo>
                <a:lnTo>
                  <a:pt x="890090" y="723138"/>
                </a:lnTo>
                <a:lnTo>
                  <a:pt x="767461" y="723138"/>
                </a:lnTo>
                <a:lnTo>
                  <a:pt x="768603" y="722630"/>
                </a:lnTo>
                <a:close/>
              </a:path>
              <a:path w="1327785" h="854075">
                <a:moveTo>
                  <a:pt x="904391" y="713105"/>
                </a:moveTo>
                <a:lnTo>
                  <a:pt x="790067" y="713105"/>
                </a:lnTo>
                <a:lnTo>
                  <a:pt x="767461" y="723138"/>
                </a:lnTo>
                <a:lnTo>
                  <a:pt x="890090" y="723138"/>
                </a:lnTo>
                <a:lnTo>
                  <a:pt x="892428" y="721613"/>
                </a:lnTo>
                <a:lnTo>
                  <a:pt x="903732" y="713613"/>
                </a:lnTo>
                <a:lnTo>
                  <a:pt x="904391" y="713105"/>
                </a:lnTo>
                <a:close/>
              </a:path>
              <a:path w="1327785" h="854075">
                <a:moveTo>
                  <a:pt x="917606" y="702818"/>
                </a:moveTo>
                <a:lnTo>
                  <a:pt x="811276" y="702818"/>
                </a:lnTo>
                <a:lnTo>
                  <a:pt x="810260" y="703326"/>
                </a:lnTo>
                <a:lnTo>
                  <a:pt x="789177" y="713486"/>
                </a:lnTo>
                <a:lnTo>
                  <a:pt x="790067" y="713105"/>
                </a:lnTo>
                <a:lnTo>
                  <a:pt x="904391" y="713105"/>
                </a:lnTo>
                <a:lnTo>
                  <a:pt x="914781" y="705104"/>
                </a:lnTo>
                <a:lnTo>
                  <a:pt x="917606" y="702818"/>
                </a:lnTo>
                <a:close/>
              </a:path>
              <a:path w="1327785" h="854075">
                <a:moveTo>
                  <a:pt x="810590" y="703148"/>
                </a:moveTo>
                <a:lnTo>
                  <a:pt x="810223" y="703326"/>
                </a:lnTo>
                <a:lnTo>
                  <a:pt x="810590" y="703148"/>
                </a:lnTo>
                <a:close/>
              </a:path>
              <a:path w="1327785" h="854075">
                <a:moveTo>
                  <a:pt x="930596" y="691896"/>
                </a:moveTo>
                <a:lnTo>
                  <a:pt x="831596" y="691896"/>
                </a:lnTo>
                <a:lnTo>
                  <a:pt x="830707" y="692404"/>
                </a:lnTo>
                <a:lnTo>
                  <a:pt x="810590" y="703148"/>
                </a:lnTo>
                <a:lnTo>
                  <a:pt x="811276" y="702818"/>
                </a:lnTo>
                <a:lnTo>
                  <a:pt x="917606" y="702818"/>
                </a:lnTo>
                <a:lnTo>
                  <a:pt x="926084" y="695960"/>
                </a:lnTo>
                <a:lnTo>
                  <a:pt x="930596" y="691896"/>
                </a:lnTo>
                <a:close/>
              </a:path>
              <a:path w="1327785" h="854075">
                <a:moveTo>
                  <a:pt x="831315" y="692046"/>
                </a:moveTo>
                <a:lnTo>
                  <a:pt x="830647" y="692404"/>
                </a:lnTo>
                <a:lnTo>
                  <a:pt x="831315" y="692046"/>
                </a:lnTo>
                <a:close/>
              </a:path>
              <a:path w="1327785" h="854075">
                <a:moveTo>
                  <a:pt x="943711" y="680085"/>
                </a:moveTo>
                <a:lnTo>
                  <a:pt x="851662" y="680085"/>
                </a:lnTo>
                <a:lnTo>
                  <a:pt x="831315" y="692046"/>
                </a:lnTo>
                <a:lnTo>
                  <a:pt x="831596" y="691896"/>
                </a:lnTo>
                <a:lnTo>
                  <a:pt x="930596" y="691896"/>
                </a:lnTo>
                <a:lnTo>
                  <a:pt x="943711" y="680085"/>
                </a:lnTo>
                <a:close/>
              </a:path>
              <a:path w="1327785" h="854075">
                <a:moveTo>
                  <a:pt x="950228" y="673988"/>
                </a:moveTo>
                <a:lnTo>
                  <a:pt x="860933" y="673988"/>
                </a:lnTo>
                <a:lnTo>
                  <a:pt x="850646" y="680593"/>
                </a:lnTo>
                <a:lnTo>
                  <a:pt x="851662" y="680085"/>
                </a:lnTo>
                <a:lnTo>
                  <a:pt x="943711" y="680085"/>
                </a:lnTo>
                <a:lnTo>
                  <a:pt x="947801" y="676402"/>
                </a:lnTo>
                <a:lnTo>
                  <a:pt x="950228" y="673988"/>
                </a:lnTo>
                <a:close/>
              </a:path>
              <a:path w="1327785" h="854075">
                <a:moveTo>
                  <a:pt x="870331" y="667258"/>
                </a:moveTo>
                <a:lnTo>
                  <a:pt x="859917" y="674624"/>
                </a:lnTo>
                <a:lnTo>
                  <a:pt x="860933" y="673988"/>
                </a:lnTo>
                <a:lnTo>
                  <a:pt x="950228" y="673988"/>
                </a:lnTo>
                <a:lnTo>
                  <a:pt x="956232" y="668019"/>
                </a:lnTo>
                <a:lnTo>
                  <a:pt x="869442" y="668019"/>
                </a:lnTo>
                <a:lnTo>
                  <a:pt x="870331" y="667258"/>
                </a:lnTo>
                <a:close/>
              </a:path>
              <a:path w="1327785" h="854075">
                <a:moveTo>
                  <a:pt x="964280" y="660019"/>
                </a:moveTo>
                <a:lnTo>
                  <a:pt x="879728" y="660019"/>
                </a:lnTo>
                <a:lnTo>
                  <a:pt x="869442" y="668019"/>
                </a:lnTo>
                <a:lnTo>
                  <a:pt x="956232" y="668019"/>
                </a:lnTo>
                <a:lnTo>
                  <a:pt x="964280" y="660019"/>
                </a:lnTo>
                <a:close/>
              </a:path>
              <a:path w="1327785" h="854075">
                <a:moveTo>
                  <a:pt x="971955" y="652144"/>
                </a:moveTo>
                <a:lnTo>
                  <a:pt x="889381" y="652144"/>
                </a:lnTo>
                <a:lnTo>
                  <a:pt x="888364" y="653034"/>
                </a:lnTo>
                <a:lnTo>
                  <a:pt x="878967" y="660527"/>
                </a:lnTo>
                <a:lnTo>
                  <a:pt x="879728" y="660019"/>
                </a:lnTo>
                <a:lnTo>
                  <a:pt x="964280" y="660019"/>
                </a:lnTo>
                <a:lnTo>
                  <a:pt x="969390" y="654938"/>
                </a:lnTo>
                <a:lnTo>
                  <a:pt x="971955" y="652144"/>
                </a:lnTo>
                <a:close/>
              </a:path>
              <a:path w="1327785" h="854075">
                <a:moveTo>
                  <a:pt x="889099" y="652371"/>
                </a:moveTo>
                <a:lnTo>
                  <a:pt x="888276" y="653034"/>
                </a:lnTo>
                <a:lnTo>
                  <a:pt x="889099" y="652371"/>
                </a:lnTo>
                <a:close/>
              </a:path>
              <a:path w="1327785" h="854075">
                <a:moveTo>
                  <a:pt x="889381" y="652144"/>
                </a:moveTo>
                <a:lnTo>
                  <a:pt x="889099" y="652371"/>
                </a:lnTo>
                <a:lnTo>
                  <a:pt x="888364" y="653034"/>
                </a:lnTo>
                <a:lnTo>
                  <a:pt x="889381" y="652144"/>
                </a:lnTo>
                <a:close/>
              </a:path>
              <a:path w="1327785" h="854075">
                <a:moveTo>
                  <a:pt x="1004985" y="614934"/>
                </a:moveTo>
                <a:lnTo>
                  <a:pt x="928624" y="614934"/>
                </a:lnTo>
                <a:lnTo>
                  <a:pt x="908050" y="635381"/>
                </a:lnTo>
                <a:lnTo>
                  <a:pt x="889099" y="652371"/>
                </a:lnTo>
                <a:lnTo>
                  <a:pt x="889381" y="652144"/>
                </a:lnTo>
                <a:lnTo>
                  <a:pt x="971955" y="652144"/>
                </a:lnTo>
                <a:lnTo>
                  <a:pt x="990726" y="631698"/>
                </a:lnTo>
                <a:lnTo>
                  <a:pt x="1004985" y="614934"/>
                </a:lnTo>
                <a:close/>
              </a:path>
              <a:path w="1327785" h="854075">
                <a:moveTo>
                  <a:pt x="909065" y="634365"/>
                </a:moveTo>
                <a:lnTo>
                  <a:pt x="907939" y="635381"/>
                </a:lnTo>
                <a:lnTo>
                  <a:pt x="909065" y="634365"/>
                </a:lnTo>
                <a:close/>
              </a:path>
              <a:path w="1327785" h="854075">
                <a:moveTo>
                  <a:pt x="1022553" y="593471"/>
                </a:moveTo>
                <a:lnTo>
                  <a:pt x="948309" y="593471"/>
                </a:lnTo>
                <a:lnTo>
                  <a:pt x="927794" y="615758"/>
                </a:lnTo>
                <a:lnTo>
                  <a:pt x="928624" y="614934"/>
                </a:lnTo>
                <a:lnTo>
                  <a:pt x="1004985" y="614934"/>
                </a:lnTo>
                <a:lnTo>
                  <a:pt x="1011682" y="607060"/>
                </a:lnTo>
                <a:lnTo>
                  <a:pt x="1022553" y="593471"/>
                </a:lnTo>
                <a:close/>
              </a:path>
              <a:path w="1327785" h="854075">
                <a:moveTo>
                  <a:pt x="1040486" y="570357"/>
                </a:moveTo>
                <a:lnTo>
                  <a:pt x="967994" y="570357"/>
                </a:lnTo>
                <a:lnTo>
                  <a:pt x="967359" y="571119"/>
                </a:lnTo>
                <a:lnTo>
                  <a:pt x="947547" y="594233"/>
                </a:lnTo>
                <a:lnTo>
                  <a:pt x="948309" y="593471"/>
                </a:lnTo>
                <a:lnTo>
                  <a:pt x="1022553" y="593471"/>
                </a:lnTo>
                <a:lnTo>
                  <a:pt x="1032510" y="581025"/>
                </a:lnTo>
                <a:lnTo>
                  <a:pt x="1040486" y="570357"/>
                </a:lnTo>
                <a:close/>
              </a:path>
              <a:path w="1327785" h="854075">
                <a:moveTo>
                  <a:pt x="967586" y="570832"/>
                </a:moveTo>
                <a:lnTo>
                  <a:pt x="967341" y="571119"/>
                </a:lnTo>
                <a:lnTo>
                  <a:pt x="967586" y="570832"/>
                </a:lnTo>
                <a:close/>
              </a:path>
              <a:path w="1327785" h="854075">
                <a:moveTo>
                  <a:pt x="1095084" y="492760"/>
                </a:moveTo>
                <a:lnTo>
                  <a:pt x="1026160" y="492760"/>
                </a:lnTo>
                <a:lnTo>
                  <a:pt x="1006475" y="520446"/>
                </a:lnTo>
                <a:lnTo>
                  <a:pt x="987044" y="546481"/>
                </a:lnTo>
                <a:lnTo>
                  <a:pt x="967586" y="570832"/>
                </a:lnTo>
                <a:lnTo>
                  <a:pt x="967994" y="570357"/>
                </a:lnTo>
                <a:lnTo>
                  <a:pt x="1040486" y="570357"/>
                </a:lnTo>
                <a:lnTo>
                  <a:pt x="1052830" y="553847"/>
                </a:lnTo>
                <a:lnTo>
                  <a:pt x="1073023" y="525526"/>
                </a:lnTo>
                <a:lnTo>
                  <a:pt x="1092708" y="496443"/>
                </a:lnTo>
                <a:lnTo>
                  <a:pt x="1095084" y="492760"/>
                </a:lnTo>
                <a:close/>
              </a:path>
              <a:path w="1327785" h="854075">
                <a:moveTo>
                  <a:pt x="987551" y="545719"/>
                </a:moveTo>
                <a:lnTo>
                  <a:pt x="986946" y="546481"/>
                </a:lnTo>
                <a:lnTo>
                  <a:pt x="987551" y="545719"/>
                </a:lnTo>
                <a:close/>
              </a:path>
              <a:path w="1327785" h="854075">
                <a:moveTo>
                  <a:pt x="1006856" y="519811"/>
                </a:moveTo>
                <a:lnTo>
                  <a:pt x="1006384" y="520446"/>
                </a:lnTo>
                <a:lnTo>
                  <a:pt x="1006856" y="519811"/>
                </a:lnTo>
                <a:close/>
              </a:path>
              <a:path w="1327785" h="854075">
                <a:moveTo>
                  <a:pt x="1113157" y="464693"/>
                </a:moveTo>
                <a:lnTo>
                  <a:pt x="1045210" y="464693"/>
                </a:lnTo>
                <a:lnTo>
                  <a:pt x="1025778" y="493268"/>
                </a:lnTo>
                <a:lnTo>
                  <a:pt x="1026160" y="492760"/>
                </a:lnTo>
                <a:lnTo>
                  <a:pt x="1095084" y="492760"/>
                </a:lnTo>
                <a:lnTo>
                  <a:pt x="1111885" y="466725"/>
                </a:lnTo>
                <a:lnTo>
                  <a:pt x="1113157" y="464693"/>
                </a:lnTo>
                <a:close/>
              </a:path>
              <a:path w="1327785" h="854075">
                <a:moveTo>
                  <a:pt x="1148515" y="406527"/>
                </a:moveTo>
                <a:lnTo>
                  <a:pt x="1082167" y="406527"/>
                </a:lnTo>
                <a:lnTo>
                  <a:pt x="1081786" y="407162"/>
                </a:lnTo>
                <a:lnTo>
                  <a:pt x="1063498" y="436372"/>
                </a:lnTo>
                <a:lnTo>
                  <a:pt x="1044828" y="465200"/>
                </a:lnTo>
                <a:lnTo>
                  <a:pt x="1045210" y="464693"/>
                </a:lnTo>
                <a:lnTo>
                  <a:pt x="1113157" y="464693"/>
                </a:lnTo>
                <a:lnTo>
                  <a:pt x="1130883" y="436372"/>
                </a:lnTo>
                <a:lnTo>
                  <a:pt x="1148515" y="406527"/>
                </a:lnTo>
                <a:close/>
              </a:path>
              <a:path w="1327785" h="854075">
                <a:moveTo>
                  <a:pt x="1063752" y="435863"/>
                </a:moveTo>
                <a:lnTo>
                  <a:pt x="1063424" y="436372"/>
                </a:lnTo>
                <a:lnTo>
                  <a:pt x="1063752" y="435863"/>
                </a:lnTo>
                <a:close/>
              </a:path>
              <a:path w="1327785" h="854075">
                <a:moveTo>
                  <a:pt x="1082051" y="406712"/>
                </a:moveTo>
                <a:lnTo>
                  <a:pt x="1081769" y="407162"/>
                </a:lnTo>
                <a:lnTo>
                  <a:pt x="1082051" y="406712"/>
                </a:lnTo>
                <a:close/>
              </a:path>
              <a:path w="1327785" h="854075">
                <a:moveTo>
                  <a:pt x="1215181" y="287400"/>
                </a:moveTo>
                <a:lnTo>
                  <a:pt x="1150493" y="287400"/>
                </a:lnTo>
                <a:lnTo>
                  <a:pt x="1133983" y="317246"/>
                </a:lnTo>
                <a:lnTo>
                  <a:pt x="1117092" y="347344"/>
                </a:lnTo>
                <a:lnTo>
                  <a:pt x="1082051" y="406712"/>
                </a:lnTo>
                <a:lnTo>
                  <a:pt x="1082167" y="406527"/>
                </a:lnTo>
                <a:lnTo>
                  <a:pt x="1148515" y="406527"/>
                </a:lnTo>
                <a:lnTo>
                  <a:pt x="1166749" y="375666"/>
                </a:lnTo>
                <a:lnTo>
                  <a:pt x="1184021" y="344931"/>
                </a:lnTo>
                <a:lnTo>
                  <a:pt x="1200658" y="314706"/>
                </a:lnTo>
                <a:lnTo>
                  <a:pt x="1215181" y="287400"/>
                </a:lnTo>
                <a:close/>
              </a:path>
              <a:path w="1327785" h="854075">
                <a:moveTo>
                  <a:pt x="1117346" y="346837"/>
                </a:moveTo>
                <a:lnTo>
                  <a:pt x="1117046" y="347344"/>
                </a:lnTo>
                <a:lnTo>
                  <a:pt x="1117346" y="346837"/>
                </a:lnTo>
                <a:close/>
              </a:path>
              <a:path w="1327785" h="854075">
                <a:moveTo>
                  <a:pt x="1134110" y="316992"/>
                </a:moveTo>
                <a:lnTo>
                  <a:pt x="1133967" y="317246"/>
                </a:lnTo>
                <a:lnTo>
                  <a:pt x="1134110" y="316992"/>
                </a:lnTo>
                <a:close/>
              </a:path>
              <a:path w="1327785" h="854075">
                <a:moveTo>
                  <a:pt x="1230387" y="258191"/>
                </a:moveTo>
                <a:lnTo>
                  <a:pt x="1165987" y="258191"/>
                </a:lnTo>
                <a:lnTo>
                  <a:pt x="1150239" y="287781"/>
                </a:lnTo>
                <a:lnTo>
                  <a:pt x="1150493" y="287400"/>
                </a:lnTo>
                <a:lnTo>
                  <a:pt x="1215181" y="287400"/>
                </a:lnTo>
                <a:lnTo>
                  <a:pt x="1216533" y="284861"/>
                </a:lnTo>
                <a:lnTo>
                  <a:pt x="1230387" y="258191"/>
                </a:lnTo>
                <a:close/>
              </a:path>
              <a:path w="1327785" h="854075">
                <a:moveTo>
                  <a:pt x="1259082" y="201294"/>
                </a:moveTo>
                <a:lnTo>
                  <a:pt x="1195324" y="201294"/>
                </a:lnTo>
                <a:lnTo>
                  <a:pt x="1180846" y="229488"/>
                </a:lnTo>
                <a:lnTo>
                  <a:pt x="1165860" y="258318"/>
                </a:lnTo>
                <a:lnTo>
                  <a:pt x="1230387" y="258191"/>
                </a:lnTo>
                <a:lnTo>
                  <a:pt x="1231773" y="255524"/>
                </a:lnTo>
                <a:lnTo>
                  <a:pt x="1246251" y="227075"/>
                </a:lnTo>
                <a:lnTo>
                  <a:pt x="1259082" y="201294"/>
                </a:lnTo>
                <a:close/>
              </a:path>
              <a:path w="1327785" h="854075">
                <a:moveTo>
                  <a:pt x="1272301" y="174244"/>
                </a:moveTo>
                <a:lnTo>
                  <a:pt x="1208659" y="174244"/>
                </a:lnTo>
                <a:lnTo>
                  <a:pt x="1195197" y="201422"/>
                </a:lnTo>
                <a:lnTo>
                  <a:pt x="1195324" y="201294"/>
                </a:lnTo>
                <a:lnTo>
                  <a:pt x="1259082" y="201294"/>
                </a:lnTo>
                <a:lnTo>
                  <a:pt x="1259967" y="199517"/>
                </a:lnTo>
                <a:lnTo>
                  <a:pt x="1272301" y="174244"/>
                </a:lnTo>
                <a:close/>
              </a:path>
              <a:path w="1327785" h="854075">
                <a:moveTo>
                  <a:pt x="1324507" y="118237"/>
                </a:moveTo>
                <a:lnTo>
                  <a:pt x="1235075" y="118237"/>
                </a:lnTo>
                <a:lnTo>
                  <a:pt x="1287018" y="141986"/>
                </a:lnTo>
                <a:lnTo>
                  <a:pt x="1275218" y="167922"/>
                </a:lnTo>
                <a:lnTo>
                  <a:pt x="1327277" y="191516"/>
                </a:lnTo>
                <a:lnTo>
                  <a:pt x="1324507" y="118237"/>
                </a:lnTo>
                <a:close/>
              </a:path>
              <a:path w="1327785" h="854075">
                <a:moveTo>
                  <a:pt x="1223164" y="144330"/>
                </a:moveTo>
                <a:lnTo>
                  <a:pt x="1221105" y="148844"/>
                </a:lnTo>
                <a:lnTo>
                  <a:pt x="1208532" y="174371"/>
                </a:lnTo>
                <a:lnTo>
                  <a:pt x="1208659" y="174244"/>
                </a:lnTo>
                <a:lnTo>
                  <a:pt x="1272301" y="174244"/>
                </a:lnTo>
                <a:lnTo>
                  <a:pt x="1272921" y="172974"/>
                </a:lnTo>
                <a:lnTo>
                  <a:pt x="1275218" y="167922"/>
                </a:lnTo>
                <a:lnTo>
                  <a:pt x="1223164" y="144330"/>
                </a:lnTo>
                <a:close/>
              </a:path>
              <a:path w="1327785" h="854075">
                <a:moveTo>
                  <a:pt x="1235075" y="118237"/>
                </a:moveTo>
                <a:lnTo>
                  <a:pt x="1223164" y="144330"/>
                </a:lnTo>
                <a:lnTo>
                  <a:pt x="1275218" y="167922"/>
                </a:lnTo>
                <a:lnTo>
                  <a:pt x="1287018" y="141986"/>
                </a:lnTo>
                <a:lnTo>
                  <a:pt x="1235075" y="118237"/>
                </a:lnTo>
                <a:close/>
              </a:path>
              <a:path w="1327785" h="854075">
                <a:moveTo>
                  <a:pt x="1221359" y="148209"/>
                </a:moveTo>
                <a:lnTo>
                  <a:pt x="1221047" y="148844"/>
                </a:lnTo>
                <a:lnTo>
                  <a:pt x="1221359" y="148209"/>
                </a:lnTo>
                <a:close/>
              </a:path>
              <a:path w="1327785" h="854075">
                <a:moveTo>
                  <a:pt x="1320038" y="0"/>
                </a:moveTo>
                <a:lnTo>
                  <a:pt x="1171194" y="120777"/>
                </a:lnTo>
                <a:lnTo>
                  <a:pt x="1223164" y="144330"/>
                </a:lnTo>
                <a:lnTo>
                  <a:pt x="1235075" y="118237"/>
                </a:lnTo>
                <a:lnTo>
                  <a:pt x="1324507" y="118237"/>
                </a:lnTo>
                <a:lnTo>
                  <a:pt x="132003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63000" y="149860"/>
            <a:ext cx="1475740" cy="523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749030" y="135889"/>
            <a:ext cx="1503680" cy="551180"/>
          </a:xfrm>
          <a:custGeom>
            <a:avLst/>
            <a:gdLst/>
            <a:ahLst/>
            <a:cxnLst/>
            <a:rect l="l" t="t" r="r" b="b"/>
            <a:pathLst>
              <a:path w="1503679" h="551180">
                <a:moveTo>
                  <a:pt x="0" y="551179"/>
                </a:moveTo>
                <a:lnTo>
                  <a:pt x="1503679" y="551179"/>
                </a:lnTo>
                <a:lnTo>
                  <a:pt x="1503679" y="0"/>
                </a:lnTo>
                <a:lnTo>
                  <a:pt x="0" y="0"/>
                </a:lnTo>
                <a:lnTo>
                  <a:pt x="0" y="551179"/>
                </a:lnTo>
                <a:close/>
              </a:path>
            </a:pathLst>
          </a:custGeom>
          <a:ln w="27940">
            <a:solidFill>
              <a:srgbClr val="A6A6A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074283" y="4107053"/>
            <a:ext cx="2096770" cy="577850"/>
          </a:xfrm>
          <a:custGeom>
            <a:avLst/>
            <a:gdLst/>
            <a:ahLst/>
            <a:cxnLst/>
            <a:rect l="l" t="t" r="r" b="b"/>
            <a:pathLst>
              <a:path w="2096770" h="577850">
                <a:moveTo>
                  <a:pt x="1935520" y="511382"/>
                </a:moveTo>
                <a:lnTo>
                  <a:pt x="1905508" y="559689"/>
                </a:lnTo>
                <a:lnTo>
                  <a:pt x="2096389" y="577469"/>
                </a:lnTo>
                <a:lnTo>
                  <a:pt x="2064986" y="526415"/>
                </a:lnTo>
                <a:lnTo>
                  <a:pt x="1960117" y="526415"/>
                </a:lnTo>
                <a:lnTo>
                  <a:pt x="1935520" y="511382"/>
                </a:lnTo>
                <a:close/>
              </a:path>
              <a:path w="2096770" h="577850">
                <a:moveTo>
                  <a:pt x="1965694" y="462816"/>
                </a:moveTo>
                <a:lnTo>
                  <a:pt x="1935520" y="511382"/>
                </a:lnTo>
                <a:lnTo>
                  <a:pt x="1960117" y="526415"/>
                </a:lnTo>
                <a:lnTo>
                  <a:pt x="1989963" y="477647"/>
                </a:lnTo>
                <a:lnTo>
                  <a:pt x="1965694" y="462816"/>
                </a:lnTo>
                <a:close/>
              </a:path>
              <a:path w="2096770" h="577850">
                <a:moveTo>
                  <a:pt x="1995932" y="414147"/>
                </a:moveTo>
                <a:lnTo>
                  <a:pt x="1965694" y="462816"/>
                </a:lnTo>
                <a:lnTo>
                  <a:pt x="1989963" y="477647"/>
                </a:lnTo>
                <a:lnTo>
                  <a:pt x="1960117" y="526415"/>
                </a:lnTo>
                <a:lnTo>
                  <a:pt x="2064986" y="526415"/>
                </a:lnTo>
                <a:lnTo>
                  <a:pt x="1995932" y="414147"/>
                </a:lnTo>
                <a:close/>
              </a:path>
              <a:path w="2096770" h="577850">
                <a:moveTo>
                  <a:pt x="1946774" y="493268"/>
                </a:moveTo>
                <a:lnTo>
                  <a:pt x="1905889" y="493268"/>
                </a:lnTo>
                <a:lnTo>
                  <a:pt x="1921510" y="502793"/>
                </a:lnTo>
                <a:lnTo>
                  <a:pt x="1935520" y="511382"/>
                </a:lnTo>
                <a:lnTo>
                  <a:pt x="1946774" y="493268"/>
                </a:lnTo>
                <a:close/>
              </a:path>
              <a:path w="2096770" h="577850">
                <a:moveTo>
                  <a:pt x="1921256" y="502666"/>
                </a:moveTo>
                <a:lnTo>
                  <a:pt x="1921463" y="502793"/>
                </a:lnTo>
                <a:lnTo>
                  <a:pt x="1921256" y="502666"/>
                </a:lnTo>
                <a:close/>
              </a:path>
              <a:path w="2096770" h="577850">
                <a:moveTo>
                  <a:pt x="1949841" y="453136"/>
                </a:moveTo>
                <a:lnTo>
                  <a:pt x="1838197" y="453136"/>
                </a:lnTo>
                <a:lnTo>
                  <a:pt x="1906015" y="493395"/>
                </a:lnTo>
                <a:lnTo>
                  <a:pt x="1905889" y="493268"/>
                </a:lnTo>
                <a:lnTo>
                  <a:pt x="1946774" y="493268"/>
                </a:lnTo>
                <a:lnTo>
                  <a:pt x="1965694" y="462816"/>
                </a:lnTo>
                <a:lnTo>
                  <a:pt x="1949841" y="453136"/>
                </a:lnTo>
                <a:close/>
              </a:path>
              <a:path w="2096770" h="577850">
                <a:moveTo>
                  <a:pt x="1914187" y="431800"/>
                </a:moveTo>
                <a:lnTo>
                  <a:pt x="1801494" y="431800"/>
                </a:lnTo>
                <a:lnTo>
                  <a:pt x="1838324" y="453263"/>
                </a:lnTo>
                <a:lnTo>
                  <a:pt x="1838197" y="453136"/>
                </a:lnTo>
                <a:lnTo>
                  <a:pt x="1949841" y="453136"/>
                </a:lnTo>
                <a:lnTo>
                  <a:pt x="1935352" y="444373"/>
                </a:lnTo>
                <a:lnTo>
                  <a:pt x="1914187" y="431800"/>
                </a:lnTo>
                <a:close/>
              </a:path>
              <a:path w="2096770" h="577850">
                <a:moveTo>
                  <a:pt x="1717616" y="318262"/>
                </a:moveTo>
                <a:lnTo>
                  <a:pt x="1598421" y="318262"/>
                </a:lnTo>
                <a:lnTo>
                  <a:pt x="1641347" y="341376"/>
                </a:lnTo>
                <a:lnTo>
                  <a:pt x="1683131" y="364490"/>
                </a:lnTo>
                <a:lnTo>
                  <a:pt x="1723897" y="387350"/>
                </a:lnTo>
                <a:lnTo>
                  <a:pt x="1763521" y="409829"/>
                </a:lnTo>
                <a:lnTo>
                  <a:pt x="1801621" y="431927"/>
                </a:lnTo>
                <a:lnTo>
                  <a:pt x="1801494" y="431800"/>
                </a:lnTo>
                <a:lnTo>
                  <a:pt x="1914187" y="431800"/>
                </a:lnTo>
                <a:lnTo>
                  <a:pt x="1867153" y="403860"/>
                </a:lnTo>
                <a:lnTo>
                  <a:pt x="1751838" y="337439"/>
                </a:lnTo>
                <a:lnTo>
                  <a:pt x="1717616" y="318262"/>
                </a:lnTo>
                <a:close/>
              </a:path>
              <a:path w="2096770" h="577850">
                <a:moveTo>
                  <a:pt x="1723643" y="387223"/>
                </a:moveTo>
                <a:lnTo>
                  <a:pt x="1723868" y="387350"/>
                </a:lnTo>
                <a:lnTo>
                  <a:pt x="1723643" y="387223"/>
                </a:lnTo>
                <a:close/>
              </a:path>
              <a:path w="2096770" h="577850">
                <a:moveTo>
                  <a:pt x="1682876" y="364363"/>
                </a:moveTo>
                <a:lnTo>
                  <a:pt x="1683103" y="364490"/>
                </a:lnTo>
                <a:lnTo>
                  <a:pt x="1682876" y="364363"/>
                </a:lnTo>
                <a:close/>
              </a:path>
              <a:path w="2096770" h="577850">
                <a:moveTo>
                  <a:pt x="1641093" y="341249"/>
                </a:moveTo>
                <a:lnTo>
                  <a:pt x="1641323" y="341376"/>
                </a:lnTo>
                <a:lnTo>
                  <a:pt x="1641093" y="341249"/>
                </a:lnTo>
                <a:close/>
              </a:path>
              <a:path w="2096770" h="577850">
                <a:moveTo>
                  <a:pt x="1633942" y="272542"/>
                </a:moveTo>
                <a:lnTo>
                  <a:pt x="1511553" y="272542"/>
                </a:lnTo>
                <a:lnTo>
                  <a:pt x="1555368" y="295275"/>
                </a:lnTo>
                <a:lnTo>
                  <a:pt x="1598548" y="318389"/>
                </a:lnTo>
                <a:lnTo>
                  <a:pt x="1598421" y="318262"/>
                </a:lnTo>
                <a:lnTo>
                  <a:pt x="1717616" y="318262"/>
                </a:lnTo>
                <a:lnTo>
                  <a:pt x="1710816" y="314452"/>
                </a:lnTo>
                <a:lnTo>
                  <a:pt x="1633942" y="272542"/>
                </a:lnTo>
                <a:close/>
              </a:path>
              <a:path w="2096770" h="577850">
                <a:moveTo>
                  <a:pt x="1555114" y="295148"/>
                </a:moveTo>
                <a:lnTo>
                  <a:pt x="1555352" y="295275"/>
                </a:lnTo>
                <a:lnTo>
                  <a:pt x="1555114" y="295148"/>
                </a:lnTo>
                <a:close/>
              </a:path>
              <a:path w="2096770" h="577850">
                <a:moveTo>
                  <a:pt x="1592385" y="250317"/>
                </a:moveTo>
                <a:lnTo>
                  <a:pt x="1467612" y="250317"/>
                </a:lnTo>
                <a:lnTo>
                  <a:pt x="1467865" y="250444"/>
                </a:lnTo>
                <a:lnTo>
                  <a:pt x="1511681" y="272669"/>
                </a:lnTo>
                <a:lnTo>
                  <a:pt x="1511553" y="272542"/>
                </a:lnTo>
                <a:lnTo>
                  <a:pt x="1633942" y="272542"/>
                </a:lnTo>
                <a:lnTo>
                  <a:pt x="1592385" y="250317"/>
                </a:lnTo>
                <a:close/>
              </a:path>
              <a:path w="2096770" h="577850">
                <a:moveTo>
                  <a:pt x="1467724" y="250374"/>
                </a:moveTo>
                <a:lnTo>
                  <a:pt x="1467862" y="250444"/>
                </a:lnTo>
                <a:lnTo>
                  <a:pt x="1467724" y="250374"/>
                </a:lnTo>
                <a:close/>
              </a:path>
              <a:path w="2096770" h="577850">
                <a:moveTo>
                  <a:pt x="1470202" y="187833"/>
                </a:moveTo>
                <a:lnTo>
                  <a:pt x="1336928" y="187833"/>
                </a:lnTo>
                <a:lnTo>
                  <a:pt x="1380489" y="207899"/>
                </a:lnTo>
                <a:lnTo>
                  <a:pt x="1424050" y="228727"/>
                </a:lnTo>
                <a:lnTo>
                  <a:pt x="1467724" y="250374"/>
                </a:lnTo>
                <a:lnTo>
                  <a:pt x="1592385" y="250317"/>
                </a:lnTo>
                <a:lnTo>
                  <a:pt x="1581912" y="244729"/>
                </a:lnTo>
                <a:lnTo>
                  <a:pt x="1537715" y="221742"/>
                </a:lnTo>
                <a:lnTo>
                  <a:pt x="1493392" y="199263"/>
                </a:lnTo>
                <a:lnTo>
                  <a:pt x="1470202" y="187833"/>
                </a:lnTo>
                <a:close/>
              </a:path>
              <a:path w="2096770" h="577850">
                <a:moveTo>
                  <a:pt x="1423669" y="228600"/>
                </a:moveTo>
                <a:lnTo>
                  <a:pt x="1423926" y="228727"/>
                </a:lnTo>
                <a:lnTo>
                  <a:pt x="1423669" y="228600"/>
                </a:lnTo>
                <a:close/>
              </a:path>
              <a:path w="2096770" h="577850">
                <a:moveTo>
                  <a:pt x="1380109" y="207772"/>
                </a:moveTo>
                <a:lnTo>
                  <a:pt x="1380375" y="207899"/>
                </a:lnTo>
                <a:lnTo>
                  <a:pt x="1380109" y="207772"/>
                </a:lnTo>
                <a:close/>
              </a:path>
              <a:path w="2096770" h="577850">
                <a:moveTo>
                  <a:pt x="764666" y="0"/>
                </a:moveTo>
                <a:lnTo>
                  <a:pt x="693800" y="1778"/>
                </a:lnTo>
                <a:lnTo>
                  <a:pt x="622935" y="6350"/>
                </a:lnTo>
                <a:lnTo>
                  <a:pt x="552449" y="13208"/>
                </a:lnTo>
                <a:lnTo>
                  <a:pt x="482981" y="22352"/>
                </a:lnTo>
                <a:lnTo>
                  <a:pt x="414654" y="33528"/>
                </a:lnTo>
                <a:lnTo>
                  <a:pt x="347852" y="46609"/>
                </a:lnTo>
                <a:lnTo>
                  <a:pt x="283082" y="61214"/>
                </a:lnTo>
                <a:lnTo>
                  <a:pt x="232502" y="74168"/>
                </a:lnTo>
                <a:lnTo>
                  <a:pt x="189991" y="85979"/>
                </a:lnTo>
                <a:lnTo>
                  <a:pt x="131444" y="103886"/>
                </a:lnTo>
                <a:lnTo>
                  <a:pt x="76072" y="122936"/>
                </a:lnTo>
                <a:lnTo>
                  <a:pt x="24129" y="142748"/>
                </a:lnTo>
                <a:lnTo>
                  <a:pt x="0" y="152654"/>
                </a:lnTo>
                <a:lnTo>
                  <a:pt x="21716" y="205486"/>
                </a:lnTo>
                <a:lnTo>
                  <a:pt x="45719" y="195580"/>
                </a:lnTo>
                <a:lnTo>
                  <a:pt x="45977" y="195580"/>
                </a:lnTo>
                <a:lnTo>
                  <a:pt x="70230" y="185928"/>
                </a:lnTo>
                <a:lnTo>
                  <a:pt x="70404" y="185928"/>
                </a:lnTo>
                <a:lnTo>
                  <a:pt x="95630" y="176530"/>
                </a:lnTo>
                <a:lnTo>
                  <a:pt x="95964" y="176530"/>
                </a:lnTo>
                <a:lnTo>
                  <a:pt x="121689" y="167386"/>
                </a:lnTo>
                <a:lnTo>
                  <a:pt x="148842" y="158369"/>
                </a:lnTo>
                <a:lnTo>
                  <a:pt x="177291" y="149352"/>
                </a:lnTo>
                <a:lnTo>
                  <a:pt x="205697" y="140843"/>
                </a:lnTo>
                <a:lnTo>
                  <a:pt x="235584" y="132461"/>
                </a:lnTo>
                <a:lnTo>
                  <a:pt x="265332" y="124587"/>
                </a:lnTo>
                <a:lnTo>
                  <a:pt x="296041" y="116840"/>
                </a:lnTo>
                <a:lnTo>
                  <a:pt x="295909" y="116840"/>
                </a:lnTo>
                <a:lnTo>
                  <a:pt x="360044" y="102362"/>
                </a:lnTo>
                <a:lnTo>
                  <a:pt x="360575" y="102362"/>
                </a:lnTo>
                <a:lnTo>
                  <a:pt x="425195" y="89662"/>
                </a:lnTo>
                <a:lnTo>
                  <a:pt x="425860" y="89662"/>
                </a:lnTo>
                <a:lnTo>
                  <a:pt x="491094" y="78994"/>
                </a:lnTo>
                <a:lnTo>
                  <a:pt x="559562" y="69850"/>
                </a:lnTo>
                <a:lnTo>
                  <a:pt x="560118" y="69850"/>
                </a:lnTo>
                <a:lnTo>
                  <a:pt x="593470" y="66294"/>
                </a:lnTo>
                <a:lnTo>
                  <a:pt x="592963" y="66294"/>
                </a:lnTo>
                <a:lnTo>
                  <a:pt x="627761" y="63246"/>
                </a:lnTo>
                <a:lnTo>
                  <a:pt x="627380" y="63246"/>
                </a:lnTo>
                <a:lnTo>
                  <a:pt x="662177" y="60706"/>
                </a:lnTo>
                <a:lnTo>
                  <a:pt x="661669" y="60706"/>
                </a:lnTo>
                <a:lnTo>
                  <a:pt x="696594" y="58801"/>
                </a:lnTo>
                <a:lnTo>
                  <a:pt x="699840" y="58801"/>
                </a:lnTo>
                <a:lnTo>
                  <a:pt x="730885" y="57785"/>
                </a:lnTo>
                <a:lnTo>
                  <a:pt x="730376" y="57785"/>
                </a:lnTo>
                <a:lnTo>
                  <a:pt x="765120" y="57153"/>
                </a:lnTo>
                <a:lnTo>
                  <a:pt x="1164645" y="57150"/>
                </a:lnTo>
                <a:lnTo>
                  <a:pt x="1151763" y="52705"/>
                </a:lnTo>
                <a:lnTo>
                  <a:pt x="1113536" y="41021"/>
                </a:lnTo>
                <a:lnTo>
                  <a:pt x="1059180" y="27178"/>
                </a:lnTo>
                <a:lnTo>
                  <a:pt x="1008252" y="17653"/>
                </a:lnTo>
                <a:lnTo>
                  <a:pt x="939926" y="8509"/>
                </a:lnTo>
                <a:lnTo>
                  <a:pt x="870331" y="2794"/>
                </a:lnTo>
                <a:lnTo>
                  <a:pt x="800099" y="254"/>
                </a:lnTo>
                <a:lnTo>
                  <a:pt x="764666" y="0"/>
                </a:lnTo>
                <a:close/>
              </a:path>
              <a:path w="2096770" h="577850">
                <a:moveTo>
                  <a:pt x="45977" y="195580"/>
                </a:moveTo>
                <a:lnTo>
                  <a:pt x="45719" y="195580"/>
                </a:lnTo>
                <a:lnTo>
                  <a:pt x="45338" y="195834"/>
                </a:lnTo>
                <a:lnTo>
                  <a:pt x="45977" y="195580"/>
                </a:lnTo>
                <a:close/>
              </a:path>
              <a:path w="2096770" h="577850">
                <a:moveTo>
                  <a:pt x="1431084" y="168783"/>
                </a:moveTo>
                <a:lnTo>
                  <a:pt x="1294130" y="168783"/>
                </a:lnTo>
                <a:lnTo>
                  <a:pt x="1337183" y="187960"/>
                </a:lnTo>
                <a:lnTo>
                  <a:pt x="1336928" y="187833"/>
                </a:lnTo>
                <a:lnTo>
                  <a:pt x="1470202" y="187833"/>
                </a:lnTo>
                <a:lnTo>
                  <a:pt x="1448815" y="177292"/>
                </a:lnTo>
                <a:lnTo>
                  <a:pt x="1431084" y="168783"/>
                </a:lnTo>
                <a:close/>
              </a:path>
              <a:path w="2096770" h="577850">
                <a:moveTo>
                  <a:pt x="70404" y="185928"/>
                </a:moveTo>
                <a:lnTo>
                  <a:pt x="70230" y="185928"/>
                </a:lnTo>
                <a:lnTo>
                  <a:pt x="69722" y="186182"/>
                </a:lnTo>
                <a:lnTo>
                  <a:pt x="70404" y="185928"/>
                </a:lnTo>
                <a:close/>
              </a:path>
              <a:path w="2096770" h="577850">
                <a:moveTo>
                  <a:pt x="95964" y="176530"/>
                </a:moveTo>
                <a:lnTo>
                  <a:pt x="95630" y="176530"/>
                </a:lnTo>
                <a:lnTo>
                  <a:pt x="95250" y="176784"/>
                </a:lnTo>
                <a:lnTo>
                  <a:pt x="95964" y="176530"/>
                </a:lnTo>
                <a:close/>
              </a:path>
              <a:path w="2096770" h="577850">
                <a:moveTo>
                  <a:pt x="1393878" y="151130"/>
                </a:moveTo>
                <a:lnTo>
                  <a:pt x="1252219" y="151130"/>
                </a:lnTo>
                <a:lnTo>
                  <a:pt x="1252855" y="151384"/>
                </a:lnTo>
                <a:lnTo>
                  <a:pt x="1294511" y="169037"/>
                </a:lnTo>
                <a:lnTo>
                  <a:pt x="1294130" y="168783"/>
                </a:lnTo>
                <a:lnTo>
                  <a:pt x="1431084" y="168783"/>
                </a:lnTo>
                <a:lnTo>
                  <a:pt x="1404619" y="156083"/>
                </a:lnTo>
                <a:lnTo>
                  <a:pt x="1393878" y="151130"/>
                </a:lnTo>
                <a:close/>
              </a:path>
              <a:path w="2096770" h="577850">
                <a:moveTo>
                  <a:pt x="149225" y="158242"/>
                </a:moveTo>
                <a:lnTo>
                  <a:pt x="148716" y="158369"/>
                </a:lnTo>
                <a:lnTo>
                  <a:pt x="149225" y="158242"/>
                </a:lnTo>
                <a:close/>
              </a:path>
              <a:path w="2096770" h="577850">
                <a:moveTo>
                  <a:pt x="1252251" y="151143"/>
                </a:moveTo>
                <a:lnTo>
                  <a:pt x="1252819" y="151384"/>
                </a:lnTo>
                <a:lnTo>
                  <a:pt x="1252251" y="151143"/>
                </a:lnTo>
                <a:close/>
              </a:path>
              <a:path w="2096770" h="577850">
                <a:moveTo>
                  <a:pt x="1358544" y="134874"/>
                </a:moveTo>
                <a:lnTo>
                  <a:pt x="1211452" y="134874"/>
                </a:lnTo>
                <a:lnTo>
                  <a:pt x="1252251" y="151143"/>
                </a:lnTo>
                <a:lnTo>
                  <a:pt x="1393878" y="151130"/>
                </a:lnTo>
                <a:lnTo>
                  <a:pt x="1360550" y="135763"/>
                </a:lnTo>
                <a:lnTo>
                  <a:pt x="1358544" y="134874"/>
                </a:lnTo>
                <a:close/>
              </a:path>
              <a:path w="2096770" h="577850">
                <a:moveTo>
                  <a:pt x="206120" y="140716"/>
                </a:moveTo>
                <a:lnTo>
                  <a:pt x="205612" y="140843"/>
                </a:lnTo>
                <a:lnTo>
                  <a:pt x="206120" y="140716"/>
                </a:lnTo>
                <a:close/>
              </a:path>
              <a:path w="2096770" h="577850">
                <a:moveTo>
                  <a:pt x="1294451" y="106934"/>
                </a:moveTo>
                <a:lnTo>
                  <a:pt x="1133728" y="106934"/>
                </a:lnTo>
                <a:lnTo>
                  <a:pt x="1172590" y="120269"/>
                </a:lnTo>
                <a:lnTo>
                  <a:pt x="1212088" y="135128"/>
                </a:lnTo>
                <a:lnTo>
                  <a:pt x="1211452" y="134874"/>
                </a:lnTo>
                <a:lnTo>
                  <a:pt x="1358544" y="134874"/>
                </a:lnTo>
                <a:lnTo>
                  <a:pt x="1316989" y="116459"/>
                </a:lnTo>
                <a:lnTo>
                  <a:pt x="1294451" y="106934"/>
                </a:lnTo>
                <a:close/>
              </a:path>
              <a:path w="2096770" h="577850">
                <a:moveTo>
                  <a:pt x="235682" y="132461"/>
                </a:moveTo>
                <a:lnTo>
                  <a:pt x="235203" y="132588"/>
                </a:lnTo>
                <a:lnTo>
                  <a:pt x="235682" y="132461"/>
                </a:lnTo>
                <a:close/>
              </a:path>
              <a:path w="2096770" h="577850">
                <a:moveTo>
                  <a:pt x="1171828" y="120015"/>
                </a:moveTo>
                <a:lnTo>
                  <a:pt x="1172505" y="120269"/>
                </a:lnTo>
                <a:lnTo>
                  <a:pt x="1171828" y="120015"/>
                </a:lnTo>
                <a:close/>
              </a:path>
              <a:path w="2096770" h="577850">
                <a:moveTo>
                  <a:pt x="296544" y="116713"/>
                </a:moveTo>
                <a:lnTo>
                  <a:pt x="295909" y="116840"/>
                </a:lnTo>
                <a:lnTo>
                  <a:pt x="296041" y="116840"/>
                </a:lnTo>
                <a:lnTo>
                  <a:pt x="296544" y="116713"/>
                </a:lnTo>
                <a:close/>
              </a:path>
              <a:path w="2096770" h="577850">
                <a:moveTo>
                  <a:pt x="1097280" y="95885"/>
                </a:moveTo>
                <a:lnTo>
                  <a:pt x="1134617" y="107315"/>
                </a:lnTo>
                <a:lnTo>
                  <a:pt x="1133728" y="106934"/>
                </a:lnTo>
                <a:lnTo>
                  <a:pt x="1294451" y="106934"/>
                </a:lnTo>
                <a:lnTo>
                  <a:pt x="1274317" y="98425"/>
                </a:lnTo>
                <a:lnTo>
                  <a:pt x="1268603" y="96139"/>
                </a:lnTo>
                <a:lnTo>
                  <a:pt x="1098295" y="96139"/>
                </a:lnTo>
                <a:lnTo>
                  <a:pt x="1097280" y="95885"/>
                </a:lnTo>
                <a:close/>
              </a:path>
              <a:path w="2096770" h="577850">
                <a:moveTo>
                  <a:pt x="360575" y="102362"/>
                </a:moveTo>
                <a:lnTo>
                  <a:pt x="360044" y="102362"/>
                </a:lnTo>
                <a:lnTo>
                  <a:pt x="359282" y="102616"/>
                </a:lnTo>
                <a:lnTo>
                  <a:pt x="360575" y="102362"/>
                </a:lnTo>
                <a:close/>
              </a:path>
              <a:path w="2096770" h="577850">
                <a:moveTo>
                  <a:pt x="1244790" y="86614"/>
                </a:moveTo>
                <a:lnTo>
                  <a:pt x="1062736" y="86614"/>
                </a:lnTo>
                <a:lnTo>
                  <a:pt x="1063751" y="86868"/>
                </a:lnTo>
                <a:lnTo>
                  <a:pt x="1098295" y="96139"/>
                </a:lnTo>
                <a:lnTo>
                  <a:pt x="1268603" y="96139"/>
                </a:lnTo>
                <a:lnTo>
                  <a:pt x="1244790" y="86614"/>
                </a:lnTo>
                <a:close/>
              </a:path>
              <a:path w="2096770" h="577850">
                <a:moveTo>
                  <a:pt x="425860" y="89662"/>
                </a:moveTo>
                <a:lnTo>
                  <a:pt x="425195" y="89662"/>
                </a:lnTo>
                <a:lnTo>
                  <a:pt x="424306" y="89916"/>
                </a:lnTo>
                <a:lnTo>
                  <a:pt x="425860" y="89662"/>
                </a:lnTo>
                <a:close/>
              </a:path>
              <a:path w="2096770" h="577850">
                <a:moveTo>
                  <a:pt x="1063255" y="86753"/>
                </a:moveTo>
                <a:lnTo>
                  <a:pt x="1063684" y="86868"/>
                </a:lnTo>
                <a:lnTo>
                  <a:pt x="1063255" y="86753"/>
                </a:lnTo>
                <a:close/>
              </a:path>
              <a:path w="2096770" h="577850">
                <a:moveTo>
                  <a:pt x="1235583" y="82931"/>
                </a:moveTo>
                <a:lnTo>
                  <a:pt x="1046734" y="82931"/>
                </a:lnTo>
                <a:lnTo>
                  <a:pt x="1063255" y="86753"/>
                </a:lnTo>
                <a:lnTo>
                  <a:pt x="1062736" y="86614"/>
                </a:lnTo>
                <a:lnTo>
                  <a:pt x="1244790" y="86614"/>
                </a:lnTo>
                <a:lnTo>
                  <a:pt x="1235583" y="82931"/>
                </a:lnTo>
                <a:close/>
              </a:path>
              <a:path w="2096770" h="577850">
                <a:moveTo>
                  <a:pt x="1030732" y="79629"/>
                </a:moveTo>
                <a:lnTo>
                  <a:pt x="1047241" y="83058"/>
                </a:lnTo>
                <a:lnTo>
                  <a:pt x="1046734" y="82931"/>
                </a:lnTo>
                <a:lnTo>
                  <a:pt x="1235583" y="82931"/>
                </a:lnTo>
                <a:lnTo>
                  <a:pt x="1232408" y="81661"/>
                </a:lnTo>
                <a:lnTo>
                  <a:pt x="1227296" y="79756"/>
                </a:lnTo>
                <a:lnTo>
                  <a:pt x="1031493" y="79756"/>
                </a:lnTo>
                <a:lnTo>
                  <a:pt x="1030732" y="79629"/>
                </a:lnTo>
                <a:close/>
              </a:path>
              <a:path w="2096770" h="577850">
                <a:moveTo>
                  <a:pt x="1211961" y="74041"/>
                </a:moveTo>
                <a:lnTo>
                  <a:pt x="998727" y="74041"/>
                </a:lnTo>
                <a:lnTo>
                  <a:pt x="999489" y="74168"/>
                </a:lnTo>
                <a:lnTo>
                  <a:pt x="1031493" y="79756"/>
                </a:lnTo>
                <a:lnTo>
                  <a:pt x="1227296" y="79756"/>
                </a:lnTo>
                <a:lnTo>
                  <a:pt x="1211961" y="74041"/>
                </a:lnTo>
                <a:close/>
              </a:path>
              <a:path w="2096770" h="577850">
                <a:moveTo>
                  <a:pt x="491590" y="78912"/>
                </a:moveTo>
                <a:lnTo>
                  <a:pt x="490982" y="78994"/>
                </a:lnTo>
                <a:lnTo>
                  <a:pt x="491590" y="78912"/>
                </a:lnTo>
                <a:close/>
              </a:path>
              <a:path w="2096770" h="577850">
                <a:moveTo>
                  <a:pt x="999258" y="74133"/>
                </a:moveTo>
                <a:lnTo>
                  <a:pt x="999456" y="74168"/>
                </a:lnTo>
                <a:lnTo>
                  <a:pt x="999258" y="74133"/>
                </a:lnTo>
                <a:close/>
              </a:path>
              <a:path w="2096770" h="577850">
                <a:moveTo>
                  <a:pt x="1199011" y="69215"/>
                </a:moveTo>
                <a:lnTo>
                  <a:pt x="966215" y="69215"/>
                </a:lnTo>
                <a:lnTo>
                  <a:pt x="999258" y="74133"/>
                </a:lnTo>
                <a:lnTo>
                  <a:pt x="998727" y="74041"/>
                </a:lnTo>
                <a:lnTo>
                  <a:pt x="1211961" y="74041"/>
                </a:lnTo>
                <a:lnTo>
                  <a:pt x="1199011" y="69215"/>
                </a:lnTo>
                <a:close/>
              </a:path>
              <a:path w="2096770" h="577850">
                <a:moveTo>
                  <a:pt x="560118" y="69850"/>
                </a:moveTo>
                <a:lnTo>
                  <a:pt x="559562" y="69850"/>
                </a:lnTo>
                <a:lnTo>
                  <a:pt x="558926" y="69977"/>
                </a:lnTo>
                <a:lnTo>
                  <a:pt x="560118" y="69850"/>
                </a:lnTo>
                <a:close/>
              </a:path>
              <a:path w="2096770" h="577850">
                <a:moveTo>
                  <a:pt x="1188201" y="65278"/>
                </a:moveTo>
                <a:lnTo>
                  <a:pt x="933449" y="65278"/>
                </a:lnTo>
                <a:lnTo>
                  <a:pt x="966977" y="69342"/>
                </a:lnTo>
                <a:lnTo>
                  <a:pt x="966215" y="69215"/>
                </a:lnTo>
                <a:lnTo>
                  <a:pt x="1199011" y="69215"/>
                </a:lnTo>
                <a:lnTo>
                  <a:pt x="1191514" y="66421"/>
                </a:lnTo>
                <a:lnTo>
                  <a:pt x="1188201" y="65278"/>
                </a:lnTo>
                <a:close/>
              </a:path>
              <a:path w="2096770" h="577850">
                <a:moveTo>
                  <a:pt x="1164645" y="57150"/>
                </a:moveTo>
                <a:lnTo>
                  <a:pt x="765120" y="57153"/>
                </a:lnTo>
                <a:lnTo>
                  <a:pt x="799464" y="57404"/>
                </a:lnTo>
                <a:lnTo>
                  <a:pt x="798957" y="57404"/>
                </a:lnTo>
                <a:lnTo>
                  <a:pt x="833500" y="58166"/>
                </a:lnTo>
                <a:lnTo>
                  <a:pt x="832865" y="58166"/>
                </a:lnTo>
                <a:lnTo>
                  <a:pt x="867283" y="59817"/>
                </a:lnTo>
                <a:lnTo>
                  <a:pt x="866647" y="59817"/>
                </a:lnTo>
                <a:lnTo>
                  <a:pt x="900811" y="62230"/>
                </a:lnTo>
                <a:lnTo>
                  <a:pt x="900302" y="62230"/>
                </a:lnTo>
                <a:lnTo>
                  <a:pt x="934212" y="65405"/>
                </a:lnTo>
                <a:lnTo>
                  <a:pt x="933449" y="65278"/>
                </a:lnTo>
                <a:lnTo>
                  <a:pt x="1188201" y="65278"/>
                </a:lnTo>
                <a:lnTo>
                  <a:pt x="1164645" y="57150"/>
                </a:lnTo>
                <a:close/>
              </a:path>
              <a:path w="2096770" h="577850">
                <a:moveTo>
                  <a:pt x="699840" y="58801"/>
                </a:moveTo>
                <a:lnTo>
                  <a:pt x="696594" y="58801"/>
                </a:lnTo>
                <a:lnTo>
                  <a:pt x="695960" y="58928"/>
                </a:lnTo>
                <a:lnTo>
                  <a:pt x="699840" y="58801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909306" y="4699000"/>
            <a:ext cx="195516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Health</a:t>
            </a:r>
            <a:r>
              <a:rPr dirty="0" sz="2400" spc="-5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Calibri"/>
                <a:cs typeface="Calibri"/>
              </a:rPr>
              <a:t>Security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917430" y="4088129"/>
            <a:ext cx="1988820" cy="2042160"/>
          </a:xfrm>
          <a:custGeom>
            <a:avLst/>
            <a:gdLst/>
            <a:ahLst/>
            <a:cxnLst/>
            <a:rect l="l" t="t" r="r" b="b"/>
            <a:pathLst>
              <a:path w="1988820" h="2042160">
                <a:moveTo>
                  <a:pt x="1657350" y="0"/>
                </a:moveTo>
                <a:lnTo>
                  <a:pt x="331470" y="0"/>
                </a:lnTo>
                <a:lnTo>
                  <a:pt x="282501" y="3595"/>
                </a:lnTo>
                <a:lnTo>
                  <a:pt x="235758" y="14038"/>
                </a:lnTo>
                <a:lnTo>
                  <a:pt x="191756" y="30817"/>
                </a:lnTo>
                <a:lnTo>
                  <a:pt x="151007" y="53416"/>
                </a:lnTo>
                <a:lnTo>
                  <a:pt x="114025" y="81323"/>
                </a:lnTo>
                <a:lnTo>
                  <a:pt x="81323" y="114025"/>
                </a:lnTo>
                <a:lnTo>
                  <a:pt x="53416" y="151007"/>
                </a:lnTo>
                <a:lnTo>
                  <a:pt x="30817" y="191756"/>
                </a:lnTo>
                <a:lnTo>
                  <a:pt x="14038" y="235758"/>
                </a:lnTo>
                <a:lnTo>
                  <a:pt x="3595" y="282501"/>
                </a:lnTo>
                <a:lnTo>
                  <a:pt x="0" y="331470"/>
                </a:lnTo>
                <a:lnTo>
                  <a:pt x="0" y="1710690"/>
                </a:lnTo>
                <a:lnTo>
                  <a:pt x="3595" y="1759670"/>
                </a:lnTo>
                <a:lnTo>
                  <a:pt x="14038" y="1806419"/>
                </a:lnTo>
                <a:lnTo>
                  <a:pt x="30817" y="1850425"/>
                </a:lnTo>
                <a:lnTo>
                  <a:pt x="53416" y="1891175"/>
                </a:lnTo>
                <a:lnTo>
                  <a:pt x="81323" y="1928155"/>
                </a:lnTo>
                <a:lnTo>
                  <a:pt x="114025" y="1960853"/>
                </a:lnTo>
                <a:lnTo>
                  <a:pt x="151007" y="1988756"/>
                </a:lnTo>
                <a:lnTo>
                  <a:pt x="191756" y="2011351"/>
                </a:lnTo>
                <a:lnTo>
                  <a:pt x="235758" y="2028125"/>
                </a:lnTo>
                <a:lnTo>
                  <a:pt x="282501" y="2038565"/>
                </a:lnTo>
                <a:lnTo>
                  <a:pt x="331470" y="2042160"/>
                </a:lnTo>
                <a:lnTo>
                  <a:pt x="1657350" y="2042160"/>
                </a:lnTo>
                <a:lnTo>
                  <a:pt x="1706318" y="2038565"/>
                </a:lnTo>
                <a:lnTo>
                  <a:pt x="1753061" y="2028125"/>
                </a:lnTo>
                <a:lnTo>
                  <a:pt x="1797063" y="2011351"/>
                </a:lnTo>
                <a:lnTo>
                  <a:pt x="1837812" y="1988756"/>
                </a:lnTo>
                <a:lnTo>
                  <a:pt x="1874794" y="1960853"/>
                </a:lnTo>
                <a:lnTo>
                  <a:pt x="1907496" y="1928155"/>
                </a:lnTo>
                <a:lnTo>
                  <a:pt x="1935403" y="1891175"/>
                </a:lnTo>
                <a:lnTo>
                  <a:pt x="1958002" y="1850425"/>
                </a:lnTo>
                <a:lnTo>
                  <a:pt x="1974781" y="1806419"/>
                </a:lnTo>
                <a:lnTo>
                  <a:pt x="1985224" y="1759670"/>
                </a:lnTo>
                <a:lnTo>
                  <a:pt x="1988820" y="1710690"/>
                </a:lnTo>
                <a:lnTo>
                  <a:pt x="1988820" y="331470"/>
                </a:lnTo>
                <a:lnTo>
                  <a:pt x="1985224" y="282501"/>
                </a:lnTo>
                <a:lnTo>
                  <a:pt x="1974781" y="235758"/>
                </a:lnTo>
                <a:lnTo>
                  <a:pt x="1958002" y="191756"/>
                </a:lnTo>
                <a:lnTo>
                  <a:pt x="1935403" y="151007"/>
                </a:lnTo>
                <a:lnTo>
                  <a:pt x="1907496" y="114025"/>
                </a:lnTo>
                <a:lnTo>
                  <a:pt x="1874794" y="81323"/>
                </a:lnTo>
                <a:lnTo>
                  <a:pt x="1837812" y="53416"/>
                </a:lnTo>
                <a:lnTo>
                  <a:pt x="1797063" y="30817"/>
                </a:lnTo>
                <a:lnTo>
                  <a:pt x="1753061" y="14038"/>
                </a:lnTo>
                <a:lnTo>
                  <a:pt x="1706318" y="3595"/>
                </a:lnTo>
                <a:lnTo>
                  <a:pt x="165735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917430" y="4088129"/>
            <a:ext cx="1988820" cy="2042160"/>
          </a:xfrm>
          <a:custGeom>
            <a:avLst/>
            <a:gdLst/>
            <a:ahLst/>
            <a:cxnLst/>
            <a:rect l="l" t="t" r="r" b="b"/>
            <a:pathLst>
              <a:path w="1988820" h="2042160">
                <a:moveTo>
                  <a:pt x="0" y="331470"/>
                </a:moveTo>
                <a:lnTo>
                  <a:pt x="3595" y="282501"/>
                </a:lnTo>
                <a:lnTo>
                  <a:pt x="14038" y="235758"/>
                </a:lnTo>
                <a:lnTo>
                  <a:pt x="30817" y="191756"/>
                </a:lnTo>
                <a:lnTo>
                  <a:pt x="53416" y="151007"/>
                </a:lnTo>
                <a:lnTo>
                  <a:pt x="81323" y="114025"/>
                </a:lnTo>
                <a:lnTo>
                  <a:pt x="114025" y="81323"/>
                </a:lnTo>
                <a:lnTo>
                  <a:pt x="151007" y="53416"/>
                </a:lnTo>
                <a:lnTo>
                  <a:pt x="191756" y="30817"/>
                </a:lnTo>
                <a:lnTo>
                  <a:pt x="235758" y="14038"/>
                </a:lnTo>
                <a:lnTo>
                  <a:pt x="282501" y="3595"/>
                </a:lnTo>
                <a:lnTo>
                  <a:pt x="331470" y="0"/>
                </a:lnTo>
                <a:lnTo>
                  <a:pt x="1657350" y="0"/>
                </a:lnTo>
                <a:lnTo>
                  <a:pt x="1706318" y="3595"/>
                </a:lnTo>
                <a:lnTo>
                  <a:pt x="1753061" y="14038"/>
                </a:lnTo>
                <a:lnTo>
                  <a:pt x="1797063" y="30817"/>
                </a:lnTo>
                <a:lnTo>
                  <a:pt x="1837812" y="53416"/>
                </a:lnTo>
                <a:lnTo>
                  <a:pt x="1874794" y="81323"/>
                </a:lnTo>
                <a:lnTo>
                  <a:pt x="1907496" y="114025"/>
                </a:lnTo>
                <a:lnTo>
                  <a:pt x="1935403" y="151007"/>
                </a:lnTo>
                <a:lnTo>
                  <a:pt x="1958002" y="191756"/>
                </a:lnTo>
                <a:lnTo>
                  <a:pt x="1974781" y="235758"/>
                </a:lnTo>
                <a:lnTo>
                  <a:pt x="1985224" y="282501"/>
                </a:lnTo>
                <a:lnTo>
                  <a:pt x="1988820" y="331470"/>
                </a:lnTo>
                <a:lnTo>
                  <a:pt x="1988820" y="1710690"/>
                </a:lnTo>
                <a:lnTo>
                  <a:pt x="1985224" y="1759670"/>
                </a:lnTo>
                <a:lnTo>
                  <a:pt x="1974781" y="1806419"/>
                </a:lnTo>
                <a:lnTo>
                  <a:pt x="1958002" y="1850425"/>
                </a:lnTo>
                <a:lnTo>
                  <a:pt x="1935403" y="1891175"/>
                </a:lnTo>
                <a:lnTo>
                  <a:pt x="1907496" y="1928155"/>
                </a:lnTo>
                <a:lnTo>
                  <a:pt x="1874794" y="1960853"/>
                </a:lnTo>
                <a:lnTo>
                  <a:pt x="1837812" y="1988756"/>
                </a:lnTo>
                <a:lnTo>
                  <a:pt x="1797063" y="2011351"/>
                </a:lnTo>
                <a:lnTo>
                  <a:pt x="1753061" y="2028125"/>
                </a:lnTo>
                <a:lnTo>
                  <a:pt x="1706318" y="2038565"/>
                </a:lnTo>
                <a:lnTo>
                  <a:pt x="1657350" y="2042160"/>
                </a:lnTo>
                <a:lnTo>
                  <a:pt x="331470" y="2042160"/>
                </a:lnTo>
                <a:lnTo>
                  <a:pt x="282501" y="2038565"/>
                </a:lnTo>
                <a:lnTo>
                  <a:pt x="235758" y="2028125"/>
                </a:lnTo>
                <a:lnTo>
                  <a:pt x="191756" y="2011351"/>
                </a:lnTo>
                <a:lnTo>
                  <a:pt x="151007" y="1988756"/>
                </a:lnTo>
                <a:lnTo>
                  <a:pt x="114025" y="1960853"/>
                </a:lnTo>
                <a:lnTo>
                  <a:pt x="81323" y="1928155"/>
                </a:lnTo>
                <a:lnTo>
                  <a:pt x="53416" y="1891175"/>
                </a:lnTo>
                <a:lnTo>
                  <a:pt x="30817" y="1850425"/>
                </a:lnTo>
                <a:lnTo>
                  <a:pt x="14038" y="1806419"/>
                </a:lnTo>
                <a:lnTo>
                  <a:pt x="3595" y="1759670"/>
                </a:lnTo>
                <a:lnTo>
                  <a:pt x="0" y="1710690"/>
                </a:lnTo>
                <a:lnTo>
                  <a:pt x="0" y="331470"/>
                </a:lnTo>
                <a:close/>
              </a:path>
            </a:pathLst>
          </a:custGeom>
          <a:ln w="127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0124058" y="4121150"/>
            <a:ext cx="15754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Quick,</a:t>
            </a:r>
            <a:r>
              <a:rPr dirty="0" sz="1800" spc="-6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impactful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wins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71379" y="4944491"/>
            <a:ext cx="12807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Product 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adaptation  </a:t>
            </a:r>
            <a:r>
              <a:rPr dirty="0" sz="1800" spc="-20" b="1">
                <a:solidFill>
                  <a:srgbClr val="C00000"/>
                </a:solidFill>
                <a:latin typeface="Calibri"/>
                <a:cs typeface="Calibri"/>
              </a:rPr>
              <a:t>rather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than  de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p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800" spc="-30" b="1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19" y="952500"/>
            <a:ext cx="4047490" cy="2876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1459" y="1158239"/>
            <a:ext cx="3449320" cy="22783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46379" y="1153160"/>
            <a:ext cx="3459479" cy="2288540"/>
          </a:xfrm>
          <a:custGeom>
            <a:avLst/>
            <a:gdLst/>
            <a:ahLst/>
            <a:cxnLst/>
            <a:rect l="l" t="t" r="r" b="b"/>
            <a:pathLst>
              <a:path w="3459479" h="2288540">
                <a:moveTo>
                  <a:pt x="0" y="2288540"/>
                </a:moveTo>
                <a:lnTo>
                  <a:pt x="3459479" y="2288540"/>
                </a:lnTo>
                <a:lnTo>
                  <a:pt x="3459479" y="0"/>
                </a:lnTo>
                <a:lnTo>
                  <a:pt x="0" y="0"/>
                </a:lnTo>
                <a:lnTo>
                  <a:pt x="0" y="22885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9740" y="171450"/>
            <a:ext cx="7995284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Calibri Light"/>
                <a:cs typeface="Calibri Light"/>
              </a:rPr>
              <a:t>The</a:t>
            </a:r>
            <a:r>
              <a:rPr dirty="0" spc="-459" b="0">
                <a:latin typeface="Calibri Light"/>
                <a:cs typeface="Calibri Light"/>
              </a:rPr>
              <a:t> </a:t>
            </a:r>
            <a:r>
              <a:rPr dirty="0" spc="-15" b="0">
                <a:latin typeface="Calibri Light"/>
                <a:cs typeface="Calibri Light"/>
              </a:rPr>
              <a:t>impact </a:t>
            </a:r>
            <a:r>
              <a:rPr dirty="0" spc="-5" b="0">
                <a:latin typeface="Calibri Light"/>
                <a:cs typeface="Calibri Light"/>
              </a:rPr>
              <a:t>of </a:t>
            </a:r>
            <a:r>
              <a:rPr dirty="0" spc="-20" b="0">
                <a:latin typeface="Calibri Light"/>
                <a:cs typeface="Calibri Light"/>
              </a:rPr>
              <a:t>mosquitoes </a:t>
            </a:r>
            <a:r>
              <a:rPr dirty="0" spc="-15" b="0">
                <a:latin typeface="Calibri Light"/>
                <a:cs typeface="Calibri Light"/>
              </a:rPr>
              <a:t>to </a:t>
            </a:r>
            <a:r>
              <a:rPr dirty="0" spc="-20" b="0">
                <a:latin typeface="Calibri Light"/>
                <a:cs typeface="Calibri Light"/>
              </a:rPr>
              <a:t>some….</a:t>
            </a:r>
            <a:r>
              <a:rPr dirty="0" spc="-20" b="0" i="1">
                <a:latin typeface="Calibri Light"/>
                <a:cs typeface="Calibri Light"/>
              </a:rPr>
              <a:t>simply </a:t>
            </a:r>
            <a:r>
              <a:rPr dirty="0" b="0" i="1">
                <a:latin typeface="Calibri Light"/>
                <a:cs typeface="Calibri Light"/>
              </a:rPr>
              <a:t>a </a:t>
            </a:r>
            <a:r>
              <a:rPr dirty="0" spc="-25" b="0" i="1">
                <a:latin typeface="Calibri Light"/>
                <a:cs typeface="Calibri Light"/>
              </a:rPr>
              <a:t>nuisance….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64747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807719"/>
            <a:ext cx="5452110" cy="51981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8800" y="1061719"/>
            <a:ext cx="4757420" cy="4503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29590" y="1032510"/>
            <a:ext cx="4815840" cy="4561840"/>
          </a:xfrm>
          <a:custGeom>
            <a:avLst/>
            <a:gdLst/>
            <a:ahLst/>
            <a:cxnLst/>
            <a:rect l="l" t="t" r="r" b="b"/>
            <a:pathLst>
              <a:path w="4815840" h="4561840">
                <a:moveTo>
                  <a:pt x="0" y="4561840"/>
                </a:moveTo>
                <a:lnTo>
                  <a:pt x="4815840" y="4561840"/>
                </a:lnTo>
                <a:lnTo>
                  <a:pt x="4815840" y="0"/>
                </a:lnTo>
                <a:lnTo>
                  <a:pt x="0" y="0"/>
                </a:lnTo>
                <a:lnTo>
                  <a:pt x="0" y="4561840"/>
                </a:lnTo>
                <a:close/>
              </a:path>
            </a:pathLst>
          </a:custGeom>
          <a:ln w="58419">
            <a:solidFill>
              <a:srgbClr val="008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0059" y="5839459"/>
            <a:ext cx="1371600" cy="4978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122170" y="5980429"/>
            <a:ext cx="27825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Calibri"/>
                <a:cs typeface="Calibri"/>
              </a:rPr>
              <a:t>Anthony </a:t>
            </a:r>
            <a:r>
              <a:rPr dirty="0" sz="1400" spc="-5">
                <a:latin typeface="Calibri"/>
                <a:cs typeface="Calibri"/>
              </a:rPr>
              <a:t>Martignetti, September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2020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990" y="1062989"/>
            <a:ext cx="5237480" cy="4503420"/>
          </a:xfrm>
          <a:prstGeom prst="rect">
            <a:avLst/>
          </a:prstGeom>
          <a:solidFill>
            <a:srgbClr val="F1F1F1"/>
          </a:solidFill>
          <a:ln w="58419">
            <a:solidFill>
              <a:srgbClr val="C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algn="ctr" marL="270510" marR="266065" indent="-635">
              <a:lnSpc>
                <a:spcPct val="80000"/>
              </a:lnSpc>
              <a:tabLst>
                <a:tab pos="875030" algn="l"/>
              </a:tabLst>
            </a:pP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10">
                <a:latin typeface="Calibri"/>
                <a:cs typeface="Calibri"/>
              </a:rPr>
              <a:t>4-year </a:t>
            </a:r>
            <a:r>
              <a:rPr dirty="0" sz="2400" spc="-15">
                <a:latin typeface="Calibri"/>
                <a:cs typeface="Calibri"/>
              </a:rPr>
              <a:t>delay </a:t>
            </a:r>
            <a:r>
              <a:rPr dirty="0" sz="2400">
                <a:latin typeface="Calibri"/>
                <a:cs typeface="Calibri"/>
              </a:rPr>
              <a:t>in implementing </a:t>
            </a:r>
            <a:r>
              <a:rPr dirty="0" sz="2400" spc="-10">
                <a:latin typeface="Calibri"/>
                <a:cs typeface="Calibri"/>
              </a:rPr>
              <a:t>next-  generation ITNs would </a:t>
            </a:r>
            <a:r>
              <a:rPr dirty="0" sz="2400" spc="-5">
                <a:latin typeface="Calibri"/>
                <a:cs typeface="Calibri"/>
              </a:rPr>
              <a:t>result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15">
                <a:latin typeface="Calibri"/>
                <a:cs typeface="Calibri"/>
              </a:rPr>
              <a:t>more  </a:t>
            </a:r>
            <a:r>
              <a:rPr dirty="0" sz="2400" spc="-5">
                <a:latin typeface="Calibri"/>
                <a:cs typeface="Calibri"/>
              </a:rPr>
              <a:t>than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83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million* additional malaria 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cases </a:t>
            </a:r>
            <a:r>
              <a:rPr dirty="0" sz="2400" spc="-15">
                <a:latin typeface="Calibri"/>
                <a:cs typeface="Calibri"/>
              </a:rPr>
              <a:t>over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5">
                <a:latin typeface="Calibri"/>
                <a:cs typeface="Calibri"/>
              </a:rPr>
              <a:t>course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2023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2040  </a:t>
            </a:r>
            <a:r>
              <a:rPr dirty="0" sz="2400" spc="-5">
                <a:latin typeface="Calibri"/>
                <a:cs typeface="Calibri"/>
              </a:rPr>
              <a:t>and	an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additional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166,000 – 277,000 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lives</a:t>
            </a:r>
            <a:r>
              <a:rPr dirty="0" sz="2400" spc="1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lost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257175" indent="-167005">
              <a:lnSpc>
                <a:spcPct val="100000"/>
              </a:lnSpc>
              <a:buChar char="*"/>
              <a:tabLst>
                <a:tab pos="257810" algn="l"/>
              </a:tabLst>
            </a:pP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This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83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million </a:t>
            </a:r>
            <a:r>
              <a:rPr dirty="0" sz="1800">
                <a:solidFill>
                  <a:srgbClr val="7E7E7E"/>
                </a:solidFill>
                <a:latin typeface="Calibri"/>
                <a:cs typeface="Calibri"/>
              </a:rPr>
              <a:t>is </a:t>
            </a:r>
            <a:r>
              <a:rPr dirty="0" sz="1800" spc="-5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1800" spc="-15">
                <a:solidFill>
                  <a:srgbClr val="7E7E7E"/>
                </a:solidFill>
                <a:latin typeface="Calibri"/>
                <a:cs typeface="Calibri"/>
              </a:rPr>
              <a:t>difference</a:t>
            </a:r>
            <a:r>
              <a:rPr dirty="0" sz="1800" spc="3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alibri"/>
                <a:cs typeface="Calibri"/>
              </a:rPr>
              <a:t>between,</a:t>
            </a:r>
            <a:endParaRPr sz="1800">
              <a:latin typeface="Calibri"/>
              <a:cs typeface="Calibri"/>
            </a:endParaRPr>
          </a:p>
          <a:p>
            <a:pPr lvl="1" marL="775970" marR="252729" indent="-228600">
              <a:lnSpc>
                <a:spcPct val="80300"/>
              </a:lnSpc>
              <a:spcBef>
                <a:spcPts val="500"/>
              </a:spcBef>
              <a:buFont typeface="Arial"/>
              <a:buChar char="•"/>
              <a:tabLst>
                <a:tab pos="775970" algn="l"/>
                <a:tab pos="776605" algn="l"/>
              </a:tabLst>
            </a:pP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cases </a:t>
            </a:r>
            <a:r>
              <a:rPr dirty="0" sz="1600" spc="-15">
                <a:solidFill>
                  <a:srgbClr val="7E7E7E"/>
                </a:solidFill>
                <a:latin typeface="Calibri"/>
                <a:cs typeface="Calibri"/>
              </a:rPr>
              <a:t>averted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by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introducing next-generation 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ITNs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 </a:t>
            </a:r>
            <a:r>
              <a:rPr dirty="0" sz="1600" spc="5" b="1">
                <a:solidFill>
                  <a:srgbClr val="7E7E7E"/>
                </a:solidFill>
                <a:latin typeface="Calibri"/>
                <a:cs typeface="Calibri"/>
              </a:rPr>
              <a:t>2023 </a:t>
            </a:r>
            <a:r>
              <a:rPr dirty="0" sz="1600" spc="-15">
                <a:solidFill>
                  <a:srgbClr val="7E7E7E"/>
                </a:solidFill>
                <a:latin typeface="Calibri"/>
                <a:cs typeface="Calibri"/>
              </a:rPr>
              <a:t>at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increasingly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higher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cover relative to  using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PBO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ITNs 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at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2016</a:t>
            </a:r>
            <a:r>
              <a:rPr dirty="0" sz="16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7E7E7E"/>
                </a:solidFill>
                <a:latin typeface="Calibri"/>
                <a:cs typeface="Calibri"/>
              </a:rPr>
              <a:t>cover</a:t>
            </a:r>
            <a:endParaRPr sz="1600">
              <a:latin typeface="Calibri"/>
              <a:cs typeface="Calibri"/>
            </a:endParaRPr>
          </a:p>
          <a:p>
            <a:pPr lvl="1" marL="775970" marR="265430" indent="-228600">
              <a:lnSpc>
                <a:spcPct val="79900"/>
              </a:lnSpc>
              <a:spcBef>
                <a:spcPts val="505"/>
              </a:spcBef>
              <a:buFont typeface="Arial"/>
              <a:buChar char="•"/>
              <a:tabLst>
                <a:tab pos="775970" algn="l"/>
                <a:tab pos="776605" algn="l"/>
              </a:tabLst>
            </a:pP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and,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cases </a:t>
            </a:r>
            <a:r>
              <a:rPr dirty="0" sz="1600" spc="-15">
                <a:solidFill>
                  <a:srgbClr val="7E7E7E"/>
                </a:solidFill>
                <a:latin typeface="Calibri"/>
                <a:cs typeface="Calibri"/>
              </a:rPr>
              <a:t>averted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by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introducing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next- 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generation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ITNs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 </a:t>
            </a:r>
            <a:r>
              <a:rPr dirty="0" sz="1600" b="1">
                <a:solidFill>
                  <a:srgbClr val="7E7E7E"/>
                </a:solidFill>
                <a:latin typeface="Calibri"/>
                <a:cs typeface="Calibri"/>
              </a:rPr>
              <a:t>2027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whilst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upping PBOs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to  increasingly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higher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cover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in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the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interim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, </a:t>
            </a:r>
            <a:r>
              <a:rPr dirty="0" sz="1600" spc="-10">
                <a:solidFill>
                  <a:srgbClr val="7E7E7E"/>
                </a:solidFill>
                <a:latin typeface="Calibri"/>
                <a:cs typeface="Calibri"/>
              </a:rPr>
              <a:t>relative to  using </a:t>
            </a:r>
            <a:r>
              <a:rPr dirty="0" sz="1600" spc="-5">
                <a:solidFill>
                  <a:srgbClr val="7E7E7E"/>
                </a:solidFill>
                <a:latin typeface="Calibri"/>
                <a:cs typeface="Calibri"/>
              </a:rPr>
              <a:t>PBO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ITNs </a:t>
            </a:r>
            <a:r>
              <a:rPr dirty="0" sz="1600" spc="-20">
                <a:solidFill>
                  <a:srgbClr val="7E7E7E"/>
                </a:solidFill>
                <a:latin typeface="Calibri"/>
                <a:cs typeface="Calibri"/>
              </a:rPr>
              <a:t>at </a:t>
            </a:r>
            <a:r>
              <a:rPr dirty="0" sz="1600">
                <a:solidFill>
                  <a:srgbClr val="7E7E7E"/>
                </a:solidFill>
                <a:latin typeface="Calibri"/>
                <a:cs typeface="Calibri"/>
              </a:rPr>
              <a:t>2016</a:t>
            </a:r>
            <a:r>
              <a:rPr dirty="0" sz="1600" spc="2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7E7E7E"/>
                </a:solidFill>
                <a:latin typeface="Calibri"/>
                <a:cs typeface="Calibri"/>
              </a:rPr>
              <a:t>cover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285239" y="787400"/>
            <a:ext cx="3125470" cy="232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0980" y="993139"/>
            <a:ext cx="2527299" cy="172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85900" y="988060"/>
            <a:ext cx="2537460" cy="1737360"/>
          </a:xfrm>
          <a:custGeom>
            <a:avLst/>
            <a:gdLst/>
            <a:ahLst/>
            <a:cxnLst/>
            <a:rect l="l" t="t" r="r" b="b"/>
            <a:pathLst>
              <a:path w="2537460" h="1737360">
                <a:moveTo>
                  <a:pt x="0" y="1737360"/>
                </a:moveTo>
                <a:lnTo>
                  <a:pt x="2537460" y="1737360"/>
                </a:lnTo>
                <a:lnTo>
                  <a:pt x="2537460" y="0"/>
                </a:lnTo>
                <a:lnTo>
                  <a:pt x="0" y="0"/>
                </a:lnTo>
                <a:lnTo>
                  <a:pt x="0" y="17373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85239" y="4516145"/>
            <a:ext cx="3125470" cy="2018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90980" y="4721859"/>
            <a:ext cx="2527299" cy="1419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85900" y="4716779"/>
            <a:ext cx="2537460" cy="1430020"/>
          </a:xfrm>
          <a:custGeom>
            <a:avLst/>
            <a:gdLst/>
            <a:ahLst/>
            <a:cxnLst/>
            <a:rect l="l" t="t" r="r" b="b"/>
            <a:pathLst>
              <a:path w="2537460" h="1430020">
                <a:moveTo>
                  <a:pt x="0" y="1430020"/>
                </a:moveTo>
                <a:lnTo>
                  <a:pt x="2537460" y="1430020"/>
                </a:lnTo>
                <a:lnTo>
                  <a:pt x="2537460" y="0"/>
                </a:lnTo>
                <a:lnTo>
                  <a:pt x="0" y="0"/>
                </a:lnTo>
                <a:lnTo>
                  <a:pt x="0" y="14300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098290" y="1576704"/>
            <a:ext cx="13036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Calibri"/>
                <a:cs typeface="Calibri"/>
              </a:rPr>
              <a:t>Product </a:t>
            </a:r>
            <a:r>
              <a:rPr dirty="0" sz="1600" b="1">
                <a:latin typeface="Calibri"/>
                <a:cs typeface="Calibri"/>
              </a:rPr>
              <a:t>/  Solution</a:t>
            </a:r>
            <a:r>
              <a:rPr dirty="0" sz="1600" spc="-8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Needs  (UCSF)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01540" y="5076444"/>
            <a:ext cx="12471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Access  </a:t>
            </a:r>
            <a:r>
              <a:rPr dirty="0" sz="1600" spc="-5" b="1">
                <a:latin typeface="Calibri"/>
                <a:cs typeface="Calibri"/>
              </a:rPr>
              <a:t>Challenges  </a:t>
            </a:r>
            <a:r>
              <a:rPr dirty="0" sz="1600" b="1">
                <a:latin typeface="Calibri"/>
                <a:cs typeface="Calibri"/>
              </a:rPr>
              <a:t>(Fu</a:t>
            </a:r>
            <a:r>
              <a:rPr dirty="0" sz="1600" spc="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u</a:t>
            </a:r>
            <a:r>
              <a:rPr dirty="0" sz="1600" spc="-30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B</a:t>
            </a:r>
            <a:r>
              <a:rPr dirty="0" sz="1600" spc="-5" b="1">
                <a:latin typeface="Calibri"/>
                <a:cs typeface="Calibri"/>
              </a:rPr>
              <a:t>r</a:t>
            </a:r>
            <a:r>
              <a:rPr dirty="0" sz="1600" spc="5" b="1">
                <a:latin typeface="Calibri"/>
                <a:cs typeface="Calibri"/>
              </a:rPr>
              <a:t>i</a:t>
            </a:r>
            <a:r>
              <a:rPr dirty="0" sz="1600" b="1">
                <a:latin typeface="Calibri"/>
                <a:cs typeface="Calibri"/>
              </a:rPr>
              <a:t>d</a:t>
            </a:r>
            <a:r>
              <a:rPr dirty="0" sz="1600" spc="-20" b="1">
                <a:latin typeface="Calibri"/>
                <a:cs typeface="Calibri"/>
              </a:rPr>
              <a:t>g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b="1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99254" y="3349371"/>
            <a:ext cx="9398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25" b="1">
                <a:latin typeface="Calibri"/>
                <a:cs typeface="Calibri"/>
              </a:rPr>
              <a:t>R</a:t>
            </a:r>
            <a:r>
              <a:rPr dirty="0" sz="1600" spc="-10" b="1">
                <a:latin typeface="Calibri"/>
                <a:cs typeface="Calibri"/>
              </a:rPr>
              <a:t>e</a:t>
            </a:r>
            <a:r>
              <a:rPr dirty="0" sz="1600" spc="-5" b="1">
                <a:latin typeface="Calibri"/>
                <a:cs typeface="Calibri"/>
              </a:rPr>
              <a:t>gu</a:t>
            </a:r>
            <a:r>
              <a:rPr dirty="0" sz="1600" spc="5" b="1">
                <a:latin typeface="Calibri"/>
                <a:cs typeface="Calibri"/>
              </a:rPr>
              <a:t>l</a:t>
            </a:r>
            <a:r>
              <a:rPr dirty="0" sz="1600" spc="-10" b="1">
                <a:latin typeface="Calibri"/>
                <a:cs typeface="Calibri"/>
              </a:rPr>
              <a:t>a</a:t>
            </a:r>
            <a:r>
              <a:rPr dirty="0" sz="1600" spc="-15" b="1">
                <a:latin typeface="Calibri"/>
                <a:cs typeface="Calibri"/>
              </a:rPr>
              <a:t>t</a:t>
            </a:r>
            <a:r>
              <a:rPr dirty="0" sz="1600" b="1">
                <a:latin typeface="Calibri"/>
                <a:cs typeface="Calibri"/>
              </a:rPr>
              <a:t>o</a:t>
            </a:r>
            <a:r>
              <a:rPr dirty="0" sz="1600" spc="-10" b="1">
                <a:latin typeface="Calibri"/>
                <a:cs typeface="Calibri"/>
              </a:rPr>
              <a:t>r</a:t>
            </a:r>
            <a:r>
              <a:rPr dirty="0" sz="1600" b="1">
                <a:latin typeface="Calibri"/>
                <a:cs typeface="Calibri"/>
              </a:rPr>
              <a:t>y  </a:t>
            </a:r>
            <a:r>
              <a:rPr dirty="0" sz="1600" spc="-10" b="1">
                <a:latin typeface="Calibri"/>
                <a:cs typeface="Calibri"/>
              </a:rPr>
              <a:t>Hurdles  </a:t>
            </a:r>
            <a:r>
              <a:rPr dirty="0" sz="1600" spc="-5" b="1">
                <a:latin typeface="Calibri"/>
                <a:cs typeface="Calibri"/>
              </a:rPr>
              <a:t>(JVP)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85239" y="2804160"/>
            <a:ext cx="3125470" cy="20180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490980" y="3009900"/>
            <a:ext cx="2527299" cy="1419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85900" y="3004820"/>
            <a:ext cx="2537460" cy="1430020"/>
          </a:xfrm>
          <a:custGeom>
            <a:avLst/>
            <a:gdLst/>
            <a:ahLst/>
            <a:cxnLst/>
            <a:rect l="l" t="t" r="r" b="b"/>
            <a:pathLst>
              <a:path w="2537460" h="1430020">
                <a:moveTo>
                  <a:pt x="0" y="1430019"/>
                </a:moveTo>
                <a:lnTo>
                  <a:pt x="2537460" y="1430019"/>
                </a:lnTo>
                <a:lnTo>
                  <a:pt x="2537460" y="0"/>
                </a:lnTo>
                <a:lnTo>
                  <a:pt x="0" y="0"/>
                </a:lnTo>
                <a:lnTo>
                  <a:pt x="0" y="143001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98437" y="60578"/>
            <a:ext cx="9180195" cy="7651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IVCC Launch Seminal Indo-Pacific Landscape Reports in</a:t>
            </a:r>
            <a:r>
              <a:rPr dirty="0" sz="2400" spc="7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Hanoi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3150"/>
              </a:lnSpc>
            </a:pPr>
            <a:r>
              <a:rPr dirty="0" spc="-15">
                <a:hlinkClick r:id="rId8"/>
              </a:rPr>
              <a:t>www.ivcc.com/landscape-studies</a:t>
            </a:r>
          </a:p>
        </p:txBody>
      </p:sp>
      <p:sp>
        <p:nvSpPr>
          <p:cNvPr id="18" name="object 18"/>
          <p:cNvSpPr/>
          <p:nvPr/>
        </p:nvSpPr>
        <p:spPr>
          <a:xfrm>
            <a:off x="6779259" y="787400"/>
            <a:ext cx="4474209" cy="5746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985000" y="993140"/>
            <a:ext cx="3876040" cy="5148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979919" y="988060"/>
            <a:ext cx="3886200" cy="5158740"/>
          </a:xfrm>
          <a:custGeom>
            <a:avLst/>
            <a:gdLst/>
            <a:ahLst/>
            <a:cxnLst/>
            <a:rect l="l" t="t" r="r" b="b"/>
            <a:pathLst>
              <a:path w="3886200" h="5158740">
                <a:moveTo>
                  <a:pt x="0" y="5158740"/>
                </a:moveTo>
                <a:lnTo>
                  <a:pt x="3886200" y="5158740"/>
                </a:lnTo>
                <a:lnTo>
                  <a:pt x="3886200" y="0"/>
                </a:lnTo>
                <a:lnTo>
                  <a:pt x="0" y="0"/>
                </a:lnTo>
                <a:lnTo>
                  <a:pt x="0" y="51587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703570" y="2228850"/>
            <a:ext cx="949960" cy="2494280"/>
          </a:xfrm>
          <a:custGeom>
            <a:avLst/>
            <a:gdLst/>
            <a:ahLst/>
            <a:cxnLst/>
            <a:rect l="l" t="t" r="r" b="b"/>
            <a:pathLst>
              <a:path w="949959" h="2494279">
                <a:moveTo>
                  <a:pt x="474979" y="0"/>
                </a:moveTo>
                <a:lnTo>
                  <a:pt x="474979" y="623570"/>
                </a:lnTo>
                <a:lnTo>
                  <a:pt x="0" y="623570"/>
                </a:lnTo>
                <a:lnTo>
                  <a:pt x="0" y="1870710"/>
                </a:lnTo>
                <a:lnTo>
                  <a:pt x="474979" y="1870710"/>
                </a:lnTo>
                <a:lnTo>
                  <a:pt x="474979" y="2494280"/>
                </a:lnTo>
                <a:lnTo>
                  <a:pt x="949959" y="1247139"/>
                </a:lnTo>
                <a:lnTo>
                  <a:pt x="47497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703570" y="2228850"/>
            <a:ext cx="949960" cy="2494280"/>
          </a:xfrm>
          <a:custGeom>
            <a:avLst/>
            <a:gdLst/>
            <a:ahLst/>
            <a:cxnLst/>
            <a:rect l="l" t="t" r="r" b="b"/>
            <a:pathLst>
              <a:path w="949959" h="2494279">
                <a:moveTo>
                  <a:pt x="0" y="623570"/>
                </a:moveTo>
                <a:lnTo>
                  <a:pt x="474979" y="623570"/>
                </a:lnTo>
                <a:lnTo>
                  <a:pt x="474979" y="0"/>
                </a:lnTo>
                <a:lnTo>
                  <a:pt x="949959" y="1247139"/>
                </a:lnTo>
                <a:lnTo>
                  <a:pt x="474979" y="2494280"/>
                </a:lnTo>
                <a:lnTo>
                  <a:pt x="474979" y="1870710"/>
                </a:lnTo>
                <a:lnTo>
                  <a:pt x="0" y="1870710"/>
                </a:lnTo>
                <a:lnTo>
                  <a:pt x="0" y="623570"/>
                </a:lnTo>
                <a:close/>
              </a:path>
            </a:pathLst>
          </a:custGeom>
          <a:ln w="12700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9740" y="6474777"/>
            <a:ext cx="17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03500" y="1518919"/>
            <a:ext cx="6985000" cy="39344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70" y="10121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0" y="992997"/>
                </a:lnTo>
                <a:lnTo>
                  <a:pt x="86174" y="1020195"/>
                </a:lnTo>
                <a:lnTo>
                  <a:pt x="127737" y="1037728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CA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70" y="10121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8"/>
                </a:lnTo>
                <a:lnTo>
                  <a:pt x="86174" y="1020195"/>
                </a:lnTo>
                <a:lnTo>
                  <a:pt x="50960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53035" y="1094422"/>
            <a:ext cx="266509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Residual </a:t>
            </a:r>
            <a:r>
              <a:rPr dirty="0" sz="1800" spc="-5">
                <a:latin typeface="Calibri"/>
                <a:cs typeface="Calibri"/>
              </a:rPr>
              <a:t>malaria </a:t>
            </a:r>
            <a:r>
              <a:rPr dirty="0" sz="1800">
                <a:latin typeface="Calibri"/>
                <a:cs typeface="Calibri"/>
              </a:rPr>
              <a:t>in GMS </a:t>
            </a:r>
            <a:r>
              <a:rPr dirty="0" sz="1800" spc="-5">
                <a:latin typeface="Calibri"/>
                <a:cs typeface="Calibri"/>
              </a:rPr>
              <a:t>(inc  multi-drug </a:t>
            </a:r>
            <a:r>
              <a:rPr dirty="0" sz="1800" spc="-15">
                <a:latin typeface="Calibri"/>
                <a:cs typeface="Calibri"/>
              </a:rPr>
              <a:t>resistant  </a:t>
            </a:r>
            <a:r>
              <a:rPr dirty="0" sz="1800" spc="-10">
                <a:latin typeface="Calibri"/>
                <a:cs typeface="Calibri"/>
              </a:rPr>
              <a:t>parasites)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" y="23456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0" y="992997"/>
                </a:lnTo>
                <a:lnTo>
                  <a:pt x="86174" y="1020195"/>
                </a:lnTo>
                <a:lnTo>
                  <a:pt x="127737" y="1037728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810" y="23456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8"/>
                </a:lnTo>
                <a:lnTo>
                  <a:pt x="86174" y="1020195"/>
                </a:lnTo>
                <a:lnTo>
                  <a:pt x="50960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87667" y="2565146"/>
            <a:ext cx="220472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Outdoor transmission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challenge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369" y="504570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49"/>
                </a:lnTo>
                <a:lnTo>
                  <a:pt x="6215" y="916202"/>
                </a:lnTo>
                <a:lnTo>
                  <a:pt x="23755" y="957764"/>
                </a:lnTo>
                <a:lnTo>
                  <a:pt x="50960" y="992978"/>
                </a:lnTo>
                <a:lnTo>
                  <a:pt x="86174" y="1020184"/>
                </a:lnTo>
                <a:lnTo>
                  <a:pt x="127737" y="1037724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4"/>
                </a:lnTo>
                <a:lnTo>
                  <a:pt x="2885646" y="1020184"/>
                </a:lnTo>
                <a:lnTo>
                  <a:pt x="2920857" y="992978"/>
                </a:lnTo>
                <a:lnTo>
                  <a:pt x="2948055" y="957764"/>
                </a:lnTo>
                <a:lnTo>
                  <a:pt x="2965588" y="916202"/>
                </a:lnTo>
                <a:lnTo>
                  <a:pt x="2971800" y="869949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369" y="504570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49"/>
                </a:lnTo>
                <a:lnTo>
                  <a:pt x="2965588" y="916202"/>
                </a:lnTo>
                <a:lnTo>
                  <a:pt x="2948055" y="957764"/>
                </a:lnTo>
                <a:lnTo>
                  <a:pt x="2920857" y="992978"/>
                </a:lnTo>
                <a:lnTo>
                  <a:pt x="2885646" y="1020184"/>
                </a:lnTo>
                <a:lnTo>
                  <a:pt x="2844079" y="1037724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4"/>
                </a:lnTo>
                <a:lnTo>
                  <a:pt x="86174" y="1020184"/>
                </a:lnTo>
                <a:lnTo>
                  <a:pt x="50960" y="992978"/>
                </a:lnTo>
                <a:lnTo>
                  <a:pt x="23755" y="957764"/>
                </a:lnTo>
                <a:lnTo>
                  <a:pt x="6215" y="916202"/>
                </a:lnTo>
                <a:lnTo>
                  <a:pt x="0" y="869949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38442" y="5129783"/>
            <a:ext cx="256921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Some insecticide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resistance  </a:t>
            </a:r>
            <a:r>
              <a:rPr dirty="0" sz="1800">
                <a:latin typeface="Calibri"/>
                <a:cs typeface="Calibri"/>
              </a:rPr>
              <a:t>in </a:t>
            </a:r>
            <a:r>
              <a:rPr dirty="0" sz="1800" spc="-5" i="1">
                <a:latin typeface="Calibri"/>
                <a:cs typeface="Calibri"/>
              </a:rPr>
              <a:t>Anopheles</a:t>
            </a:r>
            <a:r>
              <a:rPr dirty="0" sz="1800" spc="-5">
                <a:latin typeface="Calibri"/>
                <a:cs typeface="Calibri"/>
              </a:rPr>
              <a:t>; </a:t>
            </a:r>
            <a:r>
              <a:rPr dirty="0" sz="1800">
                <a:latin typeface="Calibri"/>
                <a:cs typeface="Calibri"/>
              </a:rPr>
              <a:t>lack </a:t>
            </a:r>
            <a:r>
              <a:rPr dirty="0" sz="1800" spc="-5">
                <a:latin typeface="Calibri"/>
                <a:cs typeface="Calibri"/>
              </a:rPr>
              <a:t>of  </a:t>
            </a:r>
            <a:r>
              <a:rPr dirty="0" sz="1800" spc="-10">
                <a:latin typeface="Calibri"/>
                <a:cs typeface="Calibri"/>
              </a:rPr>
              <a:t>resistance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023350" y="10350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09" y="0"/>
                </a:moveTo>
                <a:lnTo>
                  <a:pt x="173990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1" y="916219"/>
                </a:lnTo>
                <a:lnTo>
                  <a:pt x="23744" y="957786"/>
                </a:lnTo>
                <a:lnTo>
                  <a:pt x="50942" y="992997"/>
                </a:lnTo>
                <a:lnTo>
                  <a:pt x="86153" y="1020195"/>
                </a:lnTo>
                <a:lnTo>
                  <a:pt x="127720" y="1037728"/>
                </a:lnTo>
                <a:lnTo>
                  <a:pt x="173990" y="1043939"/>
                </a:lnTo>
                <a:lnTo>
                  <a:pt x="2797809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9023350" y="10350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1" y="127720"/>
                </a:lnTo>
                <a:lnTo>
                  <a:pt x="23744" y="86153"/>
                </a:lnTo>
                <a:lnTo>
                  <a:pt x="50942" y="50942"/>
                </a:lnTo>
                <a:lnTo>
                  <a:pt x="86153" y="23744"/>
                </a:lnTo>
                <a:lnTo>
                  <a:pt x="127720" y="6211"/>
                </a:lnTo>
                <a:lnTo>
                  <a:pt x="173990" y="0"/>
                </a:lnTo>
                <a:lnTo>
                  <a:pt x="2797809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09" y="1043939"/>
                </a:lnTo>
                <a:lnTo>
                  <a:pt x="173990" y="1043939"/>
                </a:lnTo>
                <a:lnTo>
                  <a:pt x="127720" y="1037728"/>
                </a:lnTo>
                <a:lnTo>
                  <a:pt x="86153" y="1020195"/>
                </a:lnTo>
                <a:lnTo>
                  <a:pt x="50942" y="992997"/>
                </a:lnTo>
                <a:lnTo>
                  <a:pt x="23744" y="957786"/>
                </a:lnTo>
                <a:lnTo>
                  <a:pt x="6211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340850" y="1115377"/>
            <a:ext cx="2336165" cy="84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317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Lack </a:t>
            </a:r>
            <a:r>
              <a:rPr dirty="0" sz="1800" spc="-1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surveillance and  </a:t>
            </a:r>
            <a:r>
              <a:rPr dirty="0" sz="1800" spc="-20">
                <a:latin typeface="Calibri"/>
                <a:cs typeface="Calibri"/>
              </a:rPr>
              <a:t>control </a:t>
            </a:r>
            <a:r>
              <a:rPr dirty="0" sz="1800" spc="-10">
                <a:latin typeface="Calibri"/>
                <a:cs typeface="Calibri"/>
              </a:rPr>
              <a:t>tools,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testing  </a:t>
            </a:r>
            <a:r>
              <a:rPr dirty="0" sz="1800" spc="-5">
                <a:latin typeface="Calibri"/>
                <a:cs typeface="Calibri"/>
              </a:rPr>
              <a:t>facilities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43669" y="23456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09" y="0"/>
                </a:moveTo>
                <a:lnTo>
                  <a:pt x="173989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1" y="916219"/>
                </a:lnTo>
                <a:lnTo>
                  <a:pt x="23744" y="957786"/>
                </a:lnTo>
                <a:lnTo>
                  <a:pt x="50942" y="992997"/>
                </a:lnTo>
                <a:lnTo>
                  <a:pt x="86153" y="1020195"/>
                </a:lnTo>
                <a:lnTo>
                  <a:pt x="127720" y="1037728"/>
                </a:lnTo>
                <a:lnTo>
                  <a:pt x="173989" y="1043939"/>
                </a:lnTo>
                <a:lnTo>
                  <a:pt x="2797809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043669" y="23456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1" y="127720"/>
                </a:lnTo>
                <a:lnTo>
                  <a:pt x="23744" y="86153"/>
                </a:lnTo>
                <a:lnTo>
                  <a:pt x="50942" y="50942"/>
                </a:lnTo>
                <a:lnTo>
                  <a:pt x="86153" y="23744"/>
                </a:lnTo>
                <a:lnTo>
                  <a:pt x="127720" y="6211"/>
                </a:lnTo>
                <a:lnTo>
                  <a:pt x="173989" y="0"/>
                </a:lnTo>
                <a:lnTo>
                  <a:pt x="2797809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09" y="1043939"/>
                </a:lnTo>
                <a:lnTo>
                  <a:pt x="173989" y="1043939"/>
                </a:lnTo>
                <a:lnTo>
                  <a:pt x="127720" y="1037728"/>
                </a:lnTo>
                <a:lnTo>
                  <a:pt x="86153" y="1020195"/>
                </a:lnTo>
                <a:lnTo>
                  <a:pt x="50942" y="992997"/>
                </a:lnTo>
                <a:lnTo>
                  <a:pt x="23744" y="957786"/>
                </a:lnTo>
                <a:lnTo>
                  <a:pt x="6211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213215" y="2427859"/>
            <a:ext cx="263588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Variable </a:t>
            </a:r>
            <a:r>
              <a:rPr dirty="0" sz="1800" spc="-15">
                <a:latin typeface="Calibri"/>
                <a:cs typeface="Calibri"/>
              </a:rPr>
              <a:t>regulatory systems;  </a:t>
            </a:r>
            <a:r>
              <a:rPr dirty="0" sz="1800" spc="-10">
                <a:latin typeface="Calibri"/>
                <a:cs typeface="Calibri"/>
              </a:rPr>
              <a:t>often </a:t>
            </a:r>
            <a:r>
              <a:rPr dirty="0" sz="1800" spc="-5">
                <a:latin typeface="Calibri"/>
                <a:cs typeface="Calibri"/>
              </a:rPr>
              <a:t>sluggish </a:t>
            </a:r>
            <a:r>
              <a:rPr dirty="0" sz="1800" spc="-15">
                <a:latin typeface="Calibri"/>
                <a:cs typeface="Calibri"/>
              </a:rPr>
              <a:t>registration  </a:t>
            </a:r>
            <a:r>
              <a:rPr dirty="0" sz="1800">
                <a:latin typeface="Calibri"/>
                <a:cs typeface="Calibri"/>
              </a:rPr>
              <a:t>times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23350" y="504570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09" y="0"/>
                </a:moveTo>
                <a:lnTo>
                  <a:pt x="173990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49"/>
                </a:lnTo>
                <a:lnTo>
                  <a:pt x="6211" y="916202"/>
                </a:lnTo>
                <a:lnTo>
                  <a:pt x="23744" y="957764"/>
                </a:lnTo>
                <a:lnTo>
                  <a:pt x="50942" y="992978"/>
                </a:lnTo>
                <a:lnTo>
                  <a:pt x="86153" y="1020184"/>
                </a:lnTo>
                <a:lnTo>
                  <a:pt x="127720" y="1037724"/>
                </a:lnTo>
                <a:lnTo>
                  <a:pt x="173990" y="1043939"/>
                </a:lnTo>
                <a:lnTo>
                  <a:pt x="2797809" y="1043939"/>
                </a:lnTo>
                <a:lnTo>
                  <a:pt x="2844079" y="1037724"/>
                </a:lnTo>
                <a:lnTo>
                  <a:pt x="2885646" y="1020184"/>
                </a:lnTo>
                <a:lnTo>
                  <a:pt x="2920857" y="992978"/>
                </a:lnTo>
                <a:lnTo>
                  <a:pt x="2948055" y="957764"/>
                </a:lnTo>
                <a:lnTo>
                  <a:pt x="2965588" y="916202"/>
                </a:lnTo>
                <a:lnTo>
                  <a:pt x="2971800" y="869949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09" y="0"/>
                </a:lnTo>
                <a:close/>
              </a:path>
            </a:pathLst>
          </a:custGeom>
          <a:solidFill>
            <a:srgbClr val="FFCA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23350" y="504570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1" y="127720"/>
                </a:lnTo>
                <a:lnTo>
                  <a:pt x="23744" y="86153"/>
                </a:lnTo>
                <a:lnTo>
                  <a:pt x="50942" y="50942"/>
                </a:lnTo>
                <a:lnTo>
                  <a:pt x="86153" y="23744"/>
                </a:lnTo>
                <a:lnTo>
                  <a:pt x="127720" y="6211"/>
                </a:lnTo>
                <a:lnTo>
                  <a:pt x="173990" y="0"/>
                </a:lnTo>
                <a:lnTo>
                  <a:pt x="2797809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49"/>
                </a:lnTo>
                <a:lnTo>
                  <a:pt x="2965588" y="916202"/>
                </a:lnTo>
                <a:lnTo>
                  <a:pt x="2948055" y="957764"/>
                </a:lnTo>
                <a:lnTo>
                  <a:pt x="2920857" y="992978"/>
                </a:lnTo>
                <a:lnTo>
                  <a:pt x="2885646" y="1020184"/>
                </a:lnTo>
                <a:lnTo>
                  <a:pt x="2844079" y="1037724"/>
                </a:lnTo>
                <a:lnTo>
                  <a:pt x="2797809" y="1043939"/>
                </a:lnTo>
                <a:lnTo>
                  <a:pt x="173990" y="1043939"/>
                </a:lnTo>
                <a:lnTo>
                  <a:pt x="127720" y="1037724"/>
                </a:lnTo>
                <a:lnTo>
                  <a:pt x="86153" y="1020184"/>
                </a:lnTo>
                <a:lnTo>
                  <a:pt x="50942" y="992978"/>
                </a:lnTo>
                <a:lnTo>
                  <a:pt x="23744" y="957764"/>
                </a:lnTo>
                <a:lnTo>
                  <a:pt x="6211" y="916202"/>
                </a:lnTo>
                <a:lnTo>
                  <a:pt x="0" y="869949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9229090" y="5266944"/>
            <a:ext cx="25558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Rising malaria </a:t>
            </a:r>
            <a:r>
              <a:rPr dirty="0" sz="1800" spc="-10">
                <a:latin typeface="Calibri"/>
                <a:cs typeface="Calibri"/>
              </a:rPr>
              <a:t>cases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PNG</a:t>
            </a:r>
            <a:endParaRPr sz="1800">
              <a:latin typeface="Calibri"/>
              <a:cs typeface="Calibri"/>
            </a:endParaRPr>
          </a:p>
          <a:p>
            <a:pPr algn="ctr" marL="317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Solomon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Islands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68117" y="1907285"/>
            <a:ext cx="616585" cy="752475"/>
          </a:xfrm>
          <a:custGeom>
            <a:avLst/>
            <a:gdLst/>
            <a:ahLst/>
            <a:cxnLst/>
            <a:rect l="l" t="t" r="r" b="b"/>
            <a:pathLst>
              <a:path w="616585" h="752475">
                <a:moveTo>
                  <a:pt x="563216" y="697185"/>
                </a:moveTo>
                <a:lnTo>
                  <a:pt x="538607" y="717296"/>
                </a:lnTo>
                <a:lnTo>
                  <a:pt x="616331" y="752093"/>
                </a:lnTo>
                <a:lnTo>
                  <a:pt x="606197" y="707009"/>
                </a:lnTo>
                <a:lnTo>
                  <a:pt x="571245" y="707009"/>
                </a:lnTo>
                <a:lnTo>
                  <a:pt x="563216" y="697185"/>
                </a:lnTo>
                <a:close/>
              </a:path>
              <a:path w="616585" h="752475">
                <a:moveTo>
                  <a:pt x="573001" y="689188"/>
                </a:moveTo>
                <a:lnTo>
                  <a:pt x="563216" y="697185"/>
                </a:lnTo>
                <a:lnTo>
                  <a:pt x="571245" y="707009"/>
                </a:lnTo>
                <a:lnTo>
                  <a:pt x="581024" y="699008"/>
                </a:lnTo>
                <a:lnTo>
                  <a:pt x="573001" y="689188"/>
                </a:lnTo>
                <a:close/>
              </a:path>
              <a:path w="616585" h="752475">
                <a:moveTo>
                  <a:pt x="597661" y="669036"/>
                </a:moveTo>
                <a:lnTo>
                  <a:pt x="573001" y="689188"/>
                </a:lnTo>
                <a:lnTo>
                  <a:pt x="581024" y="699008"/>
                </a:lnTo>
                <a:lnTo>
                  <a:pt x="571245" y="707009"/>
                </a:lnTo>
                <a:lnTo>
                  <a:pt x="606197" y="707009"/>
                </a:lnTo>
                <a:lnTo>
                  <a:pt x="597661" y="669036"/>
                </a:lnTo>
                <a:close/>
              </a:path>
              <a:path w="616585" h="752475">
                <a:moveTo>
                  <a:pt x="9906" y="0"/>
                </a:moveTo>
                <a:lnTo>
                  <a:pt x="0" y="8127"/>
                </a:lnTo>
                <a:lnTo>
                  <a:pt x="563216" y="697185"/>
                </a:lnTo>
                <a:lnTo>
                  <a:pt x="573001" y="689188"/>
                </a:lnTo>
                <a:lnTo>
                  <a:pt x="990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81009" y="4901057"/>
            <a:ext cx="942975" cy="445134"/>
          </a:xfrm>
          <a:custGeom>
            <a:avLst/>
            <a:gdLst/>
            <a:ahLst/>
            <a:cxnLst/>
            <a:rect l="l" t="t" r="r" b="b"/>
            <a:pathLst>
              <a:path w="942975" h="445135">
                <a:moveTo>
                  <a:pt x="71833" y="28777"/>
                </a:moveTo>
                <a:lnTo>
                  <a:pt x="66466" y="40317"/>
                </a:lnTo>
                <a:lnTo>
                  <a:pt x="937387" y="445135"/>
                </a:lnTo>
                <a:lnTo>
                  <a:pt x="942721" y="433705"/>
                </a:lnTo>
                <a:lnTo>
                  <a:pt x="71833" y="28777"/>
                </a:lnTo>
                <a:close/>
              </a:path>
              <a:path w="942975" h="445135">
                <a:moveTo>
                  <a:pt x="85217" y="0"/>
                </a:moveTo>
                <a:lnTo>
                  <a:pt x="0" y="2413"/>
                </a:lnTo>
                <a:lnTo>
                  <a:pt x="53086" y="69088"/>
                </a:lnTo>
                <a:lnTo>
                  <a:pt x="66466" y="40317"/>
                </a:lnTo>
                <a:lnTo>
                  <a:pt x="54864" y="34925"/>
                </a:lnTo>
                <a:lnTo>
                  <a:pt x="60198" y="23368"/>
                </a:lnTo>
                <a:lnTo>
                  <a:pt x="74349" y="23368"/>
                </a:lnTo>
                <a:lnTo>
                  <a:pt x="85217" y="0"/>
                </a:lnTo>
                <a:close/>
              </a:path>
              <a:path w="942975" h="445135">
                <a:moveTo>
                  <a:pt x="60198" y="23368"/>
                </a:moveTo>
                <a:lnTo>
                  <a:pt x="54864" y="34925"/>
                </a:lnTo>
                <a:lnTo>
                  <a:pt x="66466" y="40317"/>
                </a:lnTo>
                <a:lnTo>
                  <a:pt x="71833" y="28777"/>
                </a:lnTo>
                <a:lnTo>
                  <a:pt x="60198" y="23368"/>
                </a:lnTo>
                <a:close/>
              </a:path>
              <a:path w="942975" h="445135">
                <a:moveTo>
                  <a:pt x="74349" y="23368"/>
                </a:moveTo>
                <a:lnTo>
                  <a:pt x="60198" y="23368"/>
                </a:lnTo>
                <a:lnTo>
                  <a:pt x="71833" y="28777"/>
                </a:lnTo>
                <a:lnTo>
                  <a:pt x="74349" y="2336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59319" y="1910079"/>
            <a:ext cx="1643379" cy="1478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10832" y="0"/>
            <a:ext cx="11423015" cy="8801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Published </a:t>
            </a:r>
            <a:r>
              <a:rPr dirty="0"/>
              <a:t>in 2019, </a:t>
            </a:r>
            <a:r>
              <a:rPr dirty="0" spc="-10"/>
              <a:t>IVCC </a:t>
            </a:r>
            <a:r>
              <a:rPr dirty="0" spc="-5"/>
              <a:t>commissioned </a:t>
            </a:r>
            <a:r>
              <a:rPr dirty="0"/>
              <a:t>3 </a:t>
            </a:r>
            <a:r>
              <a:rPr dirty="0" spc="-5"/>
              <a:t>landscape </a:t>
            </a:r>
            <a:r>
              <a:rPr dirty="0" spc="-10"/>
              <a:t>reports</a:t>
            </a:r>
            <a:r>
              <a:rPr dirty="0" spc="-45"/>
              <a:t> </a:t>
            </a:r>
            <a:r>
              <a:rPr dirty="0"/>
              <a:t>which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409680" algn="l"/>
              </a:tabLst>
            </a:pPr>
            <a:r>
              <a:rPr dirty="0" spc="-5"/>
              <a:t>i</a:t>
            </a:r>
            <a:r>
              <a:rPr dirty="0" u="heavy" spc="-5">
                <a:uFill>
                  <a:solidFill>
                    <a:srgbClr val="AE2525"/>
                  </a:solidFill>
                </a:uFill>
              </a:rPr>
              <a:t>dentified </a:t>
            </a:r>
            <a:r>
              <a:rPr dirty="0" u="heavy">
                <a:uFill>
                  <a:solidFill>
                    <a:srgbClr val="AE2525"/>
                  </a:solidFill>
                </a:uFill>
              </a:rPr>
              <a:t>the major </a:t>
            </a:r>
            <a:r>
              <a:rPr dirty="0" u="heavy" spc="-5">
                <a:uFill>
                  <a:solidFill>
                    <a:srgbClr val="AE2525"/>
                  </a:solidFill>
                </a:uFill>
              </a:rPr>
              <a:t>challenges </a:t>
            </a:r>
            <a:r>
              <a:rPr dirty="0" u="heavy" spc="-15">
                <a:uFill>
                  <a:solidFill>
                    <a:srgbClr val="AE2525"/>
                  </a:solidFill>
                </a:uFill>
              </a:rPr>
              <a:t>related </a:t>
            </a:r>
            <a:r>
              <a:rPr dirty="0" u="heavy" spc="-10">
                <a:uFill>
                  <a:solidFill>
                    <a:srgbClr val="AE2525"/>
                  </a:solidFill>
                </a:uFill>
              </a:rPr>
              <a:t>to </a:t>
            </a:r>
            <a:r>
              <a:rPr dirty="0" u="heavy">
                <a:uFill>
                  <a:solidFill>
                    <a:srgbClr val="AE2525"/>
                  </a:solidFill>
                </a:uFill>
              </a:rPr>
              <a:t>malaria in the</a:t>
            </a:r>
            <a:r>
              <a:rPr dirty="0" u="heavy" spc="-135">
                <a:uFill>
                  <a:solidFill>
                    <a:srgbClr val="AE2525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AE2525"/>
                  </a:solidFill>
                </a:uFill>
              </a:rPr>
              <a:t>region	</a:t>
            </a:r>
          </a:p>
        </p:txBody>
      </p:sp>
      <p:sp>
        <p:nvSpPr>
          <p:cNvPr id="28" name="object 28"/>
          <p:cNvSpPr/>
          <p:nvPr/>
        </p:nvSpPr>
        <p:spPr>
          <a:xfrm>
            <a:off x="1270" y="37147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0" y="992997"/>
                </a:lnTo>
                <a:lnTo>
                  <a:pt x="86174" y="1020195"/>
                </a:lnTo>
                <a:lnTo>
                  <a:pt x="127737" y="1037728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270" y="37147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8"/>
                </a:lnTo>
                <a:lnTo>
                  <a:pt x="86174" y="1020195"/>
                </a:lnTo>
                <a:lnTo>
                  <a:pt x="50960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137795" y="3659187"/>
            <a:ext cx="269684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Hard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reach at-risk  </a:t>
            </a:r>
            <a:r>
              <a:rPr dirty="0" sz="1800" spc="-10">
                <a:latin typeface="Calibri"/>
                <a:cs typeface="Calibri"/>
              </a:rPr>
              <a:t>populations: </a:t>
            </a:r>
            <a:r>
              <a:rPr dirty="0" sz="1800" spc="-15">
                <a:latin typeface="Calibri"/>
                <a:cs typeface="Calibri"/>
              </a:rPr>
              <a:t>migrants, </a:t>
            </a:r>
            <a:r>
              <a:rPr dirty="0" sz="1800" spc="-20">
                <a:latin typeface="Calibri"/>
                <a:cs typeface="Calibri"/>
              </a:rPr>
              <a:t>forest  workers, </a:t>
            </a:r>
            <a:r>
              <a:rPr dirty="0" sz="1800" spc="-10">
                <a:latin typeface="Calibri"/>
                <a:cs typeface="Calibri"/>
              </a:rPr>
              <a:t>remote  </a:t>
            </a:r>
            <a:r>
              <a:rPr dirty="0" sz="1800" spc="-5">
                <a:latin typeface="Calibri"/>
                <a:cs typeface="Calibri"/>
              </a:rPr>
              <a:t>communities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43669" y="37147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09" y="0"/>
                </a:moveTo>
                <a:lnTo>
                  <a:pt x="173989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1" y="916219"/>
                </a:lnTo>
                <a:lnTo>
                  <a:pt x="23744" y="957786"/>
                </a:lnTo>
                <a:lnTo>
                  <a:pt x="50942" y="992997"/>
                </a:lnTo>
                <a:lnTo>
                  <a:pt x="86153" y="1020195"/>
                </a:lnTo>
                <a:lnTo>
                  <a:pt x="127720" y="1037728"/>
                </a:lnTo>
                <a:lnTo>
                  <a:pt x="173989" y="1043939"/>
                </a:lnTo>
                <a:lnTo>
                  <a:pt x="2797809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043669" y="37147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1" y="127720"/>
                </a:lnTo>
                <a:lnTo>
                  <a:pt x="23744" y="86153"/>
                </a:lnTo>
                <a:lnTo>
                  <a:pt x="50942" y="50942"/>
                </a:lnTo>
                <a:lnTo>
                  <a:pt x="86153" y="23744"/>
                </a:lnTo>
                <a:lnTo>
                  <a:pt x="127720" y="6211"/>
                </a:lnTo>
                <a:lnTo>
                  <a:pt x="173989" y="0"/>
                </a:lnTo>
                <a:lnTo>
                  <a:pt x="2797809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09" y="1043939"/>
                </a:lnTo>
                <a:lnTo>
                  <a:pt x="173989" y="1043939"/>
                </a:lnTo>
                <a:lnTo>
                  <a:pt x="127720" y="1037728"/>
                </a:lnTo>
                <a:lnTo>
                  <a:pt x="86153" y="1020195"/>
                </a:lnTo>
                <a:lnTo>
                  <a:pt x="50942" y="992997"/>
                </a:lnTo>
                <a:lnTo>
                  <a:pt x="23744" y="957786"/>
                </a:lnTo>
                <a:lnTo>
                  <a:pt x="6211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515475" y="3934079"/>
            <a:ext cx="20332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8120" marR="5080" indent="-185420">
              <a:lnSpc>
                <a:spcPct val="100000"/>
              </a:lnSpc>
              <a:spcBef>
                <a:spcPts val="100"/>
              </a:spcBef>
            </a:pPr>
            <a:r>
              <a:rPr dirty="0" sz="1800" spc="-15">
                <a:latin typeface="Calibri"/>
                <a:cs typeface="Calibri"/>
              </a:rPr>
              <a:t>Large, </a:t>
            </a:r>
            <a:r>
              <a:rPr dirty="0" sz="1800" spc="-10">
                <a:latin typeface="Calibri"/>
                <a:cs typeface="Calibri"/>
              </a:rPr>
              <a:t>semi-regulated  consumer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market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19440" y="6504905"/>
            <a:ext cx="986155" cy="14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</a:t>
            </a:r>
            <a:r>
              <a:rPr dirty="0" sz="1000" spc="-6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Partner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91497" y="6480175"/>
            <a:ext cx="25152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6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07639" y="1437639"/>
            <a:ext cx="6776719" cy="3982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70" y="10121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0" y="992997"/>
                </a:lnTo>
                <a:lnTo>
                  <a:pt x="86174" y="1020195"/>
                </a:lnTo>
                <a:lnTo>
                  <a:pt x="127737" y="1037728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70" y="1012189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8"/>
                </a:lnTo>
                <a:lnTo>
                  <a:pt x="86174" y="1020195"/>
                </a:lnTo>
                <a:lnTo>
                  <a:pt x="50960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74015" y="1194831"/>
            <a:ext cx="2225040" cy="718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9259">
              <a:lnSpc>
                <a:spcPts val="1710"/>
              </a:lnSpc>
            </a:pPr>
            <a:r>
              <a:rPr dirty="0" sz="1800" b="1">
                <a:latin typeface="Calibri"/>
                <a:cs typeface="Calibri"/>
              </a:rPr>
              <a:t>1. </a:t>
            </a:r>
            <a:r>
              <a:rPr dirty="0" sz="1800" spc="-10" b="1">
                <a:latin typeface="Calibri"/>
                <a:cs typeface="Calibri"/>
              </a:rPr>
              <a:t>Project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BITE</a:t>
            </a:r>
            <a:endParaRPr sz="1800">
              <a:latin typeface="Calibri"/>
              <a:cs typeface="Calibri"/>
            </a:endParaRPr>
          </a:p>
          <a:p>
            <a:pPr marL="596900" indent="-597535">
              <a:lnSpc>
                <a:spcPct val="100000"/>
              </a:lnSpc>
              <a:spcBef>
                <a:spcPts val="20"/>
              </a:spcBef>
            </a:pPr>
            <a:r>
              <a:rPr dirty="0" sz="1600" spc="-5" b="1">
                <a:latin typeface="Calibri"/>
                <a:cs typeface="Calibri"/>
              </a:rPr>
              <a:t>(Bite </a:t>
            </a:r>
            <a:r>
              <a:rPr dirty="0" sz="1600" spc="-10" b="1">
                <a:latin typeface="Calibri"/>
                <a:cs typeface="Calibri"/>
              </a:rPr>
              <a:t>Interruption </a:t>
            </a:r>
            <a:r>
              <a:rPr dirty="0" sz="1600" spc="-25" b="1">
                <a:latin typeface="Calibri"/>
                <a:cs typeface="Calibri"/>
              </a:rPr>
              <a:t>Towards  </a:t>
            </a:r>
            <a:r>
              <a:rPr dirty="0" sz="1600" spc="-5" b="1">
                <a:latin typeface="Calibri"/>
                <a:cs typeface="Calibri"/>
              </a:rPr>
              <a:t>Elimination)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70" y="21272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10" y="0"/>
                </a:moveTo>
                <a:lnTo>
                  <a:pt x="173990" y="0"/>
                </a:lnTo>
                <a:lnTo>
                  <a:pt x="127737" y="6211"/>
                </a:lnTo>
                <a:lnTo>
                  <a:pt x="86174" y="23744"/>
                </a:lnTo>
                <a:lnTo>
                  <a:pt x="50960" y="50942"/>
                </a:lnTo>
                <a:lnTo>
                  <a:pt x="23755" y="86153"/>
                </a:lnTo>
                <a:lnTo>
                  <a:pt x="6215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5" y="916219"/>
                </a:lnTo>
                <a:lnTo>
                  <a:pt x="23755" y="957786"/>
                </a:lnTo>
                <a:lnTo>
                  <a:pt x="50960" y="992997"/>
                </a:lnTo>
                <a:lnTo>
                  <a:pt x="86174" y="1020195"/>
                </a:lnTo>
                <a:lnTo>
                  <a:pt x="127737" y="1037728"/>
                </a:lnTo>
                <a:lnTo>
                  <a:pt x="173990" y="1043939"/>
                </a:lnTo>
                <a:lnTo>
                  <a:pt x="2797810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270" y="21272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5" y="127720"/>
                </a:lnTo>
                <a:lnTo>
                  <a:pt x="23755" y="86153"/>
                </a:lnTo>
                <a:lnTo>
                  <a:pt x="50960" y="50942"/>
                </a:lnTo>
                <a:lnTo>
                  <a:pt x="86174" y="23744"/>
                </a:lnTo>
                <a:lnTo>
                  <a:pt x="127737" y="6211"/>
                </a:lnTo>
                <a:lnTo>
                  <a:pt x="173990" y="0"/>
                </a:lnTo>
                <a:lnTo>
                  <a:pt x="2797810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10" y="1043939"/>
                </a:lnTo>
                <a:lnTo>
                  <a:pt x="173990" y="1043939"/>
                </a:lnTo>
                <a:lnTo>
                  <a:pt x="127737" y="1037728"/>
                </a:lnTo>
                <a:lnTo>
                  <a:pt x="86174" y="1020195"/>
                </a:lnTo>
                <a:lnTo>
                  <a:pt x="50960" y="992997"/>
                </a:lnTo>
                <a:lnTo>
                  <a:pt x="23755" y="957786"/>
                </a:lnTo>
                <a:lnTo>
                  <a:pt x="6215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79095" y="2484373"/>
            <a:ext cx="22148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Cambodia </a:t>
            </a:r>
            <a:r>
              <a:rPr dirty="0" sz="1800" spc="-5">
                <a:latin typeface="Calibri"/>
                <a:cs typeface="Calibri"/>
              </a:rPr>
              <a:t>and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Thailand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196069" y="10223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2797809" y="0"/>
                </a:moveTo>
                <a:lnTo>
                  <a:pt x="173989" y="0"/>
                </a:lnTo>
                <a:lnTo>
                  <a:pt x="127720" y="6211"/>
                </a:lnTo>
                <a:lnTo>
                  <a:pt x="86153" y="23744"/>
                </a:lnTo>
                <a:lnTo>
                  <a:pt x="50942" y="50942"/>
                </a:lnTo>
                <a:lnTo>
                  <a:pt x="23744" y="86153"/>
                </a:lnTo>
                <a:lnTo>
                  <a:pt x="6211" y="127720"/>
                </a:lnTo>
                <a:lnTo>
                  <a:pt x="0" y="173989"/>
                </a:lnTo>
                <a:lnTo>
                  <a:pt x="0" y="869950"/>
                </a:lnTo>
                <a:lnTo>
                  <a:pt x="6211" y="916219"/>
                </a:lnTo>
                <a:lnTo>
                  <a:pt x="23744" y="957786"/>
                </a:lnTo>
                <a:lnTo>
                  <a:pt x="50942" y="992997"/>
                </a:lnTo>
                <a:lnTo>
                  <a:pt x="86153" y="1020195"/>
                </a:lnTo>
                <a:lnTo>
                  <a:pt x="127720" y="1037728"/>
                </a:lnTo>
                <a:lnTo>
                  <a:pt x="173989" y="1043939"/>
                </a:lnTo>
                <a:lnTo>
                  <a:pt x="2797809" y="1043939"/>
                </a:lnTo>
                <a:lnTo>
                  <a:pt x="2844079" y="1037728"/>
                </a:lnTo>
                <a:lnTo>
                  <a:pt x="2885646" y="1020195"/>
                </a:lnTo>
                <a:lnTo>
                  <a:pt x="2920857" y="992997"/>
                </a:lnTo>
                <a:lnTo>
                  <a:pt x="2948055" y="957786"/>
                </a:lnTo>
                <a:lnTo>
                  <a:pt x="2965588" y="916219"/>
                </a:lnTo>
                <a:lnTo>
                  <a:pt x="2971800" y="869950"/>
                </a:lnTo>
                <a:lnTo>
                  <a:pt x="2971800" y="173989"/>
                </a:lnTo>
                <a:lnTo>
                  <a:pt x="2965588" y="127720"/>
                </a:lnTo>
                <a:lnTo>
                  <a:pt x="2948055" y="86153"/>
                </a:lnTo>
                <a:lnTo>
                  <a:pt x="2920857" y="50942"/>
                </a:lnTo>
                <a:lnTo>
                  <a:pt x="2885646" y="23744"/>
                </a:lnTo>
                <a:lnTo>
                  <a:pt x="2844079" y="6211"/>
                </a:lnTo>
                <a:lnTo>
                  <a:pt x="27978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196069" y="1022350"/>
            <a:ext cx="2971800" cy="1043940"/>
          </a:xfrm>
          <a:custGeom>
            <a:avLst/>
            <a:gdLst/>
            <a:ahLst/>
            <a:cxnLst/>
            <a:rect l="l" t="t" r="r" b="b"/>
            <a:pathLst>
              <a:path w="2971800" h="1043939">
                <a:moveTo>
                  <a:pt x="0" y="173989"/>
                </a:moveTo>
                <a:lnTo>
                  <a:pt x="6211" y="127720"/>
                </a:lnTo>
                <a:lnTo>
                  <a:pt x="23744" y="86153"/>
                </a:lnTo>
                <a:lnTo>
                  <a:pt x="50942" y="50942"/>
                </a:lnTo>
                <a:lnTo>
                  <a:pt x="86153" y="23744"/>
                </a:lnTo>
                <a:lnTo>
                  <a:pt x="127720" y="6211"/>
                </a:lnTo>
                <a:lnTo>
                  <a:pt x="173989" y="0"/>
                </a:lnTo>
                <a:lnTo>
                  <a:pt x="2797809" y="0"/>
                </a:lnTo>
                <a:lnTo>
                  <a:pt x="2844079" y="6211"/>
                </a:lnTo>
                <a:lnTo>
                  <a:pt x="2885646" y="23744"/>
                </a:lnTo>
                <a:lnTo>
                  <a:pt x="2920857" y="50942"/>
                </a:lnTo>
                <a:lnTo>
                  <a:pt x="2948055" y="86153"/>
                </a:lnTo>
                <a:lnTo>
                  <a:pt x="2965588" y="127720"/>
                </a:lnTo>
                <a:lnTo>
                  <a:pt x="2971800" y="173989"/>
                </a:lnTo>
                <a:lnTo>
                  <a:pt x="2971800" y="869950"/>
                </a:lnTo>
                <a:lnTo>
                  <a:pt x="2965588" y="916219"/>
                </a:lnTo>
                <a:lnTo>
                  <a:pt x="2948055" y="957786"/>
                </a:lnTo>
                <a:lnTo>
                  <a:pt x="2920857" y="992997"/>
                </a:lnTo>
                <a:lnTo>
                  <a:pt x="2885646" y="1020195"/>
                </a:lnTo>
                <a:lnTo>
                  <a:pt x="2844079" y="1037728"/>
                </a:lnTo>
                <a:lnTo>
                  <a:pt x="2797809" y="1043939"/>
                </a:lnTo>
                <a:lnTo>
                  <a:pt x="173989" y="1043939"/>
                </a:lnTo>
                <a:lnTo>
                  <a:pt x="127720" y="1037728"/>
                </a:lnTo>
                <a:lnTo>
                  <a:pt x="86153" y="1020195"/>
                </a:lnTo>
                <a:lnTo>
                  <a:pt x="50942" y="992997"/>
                </a:lnTo>
                <a:lnTo>
                  <a:pt x="23744" y="957786"/>
                </a:lnTo>
                <a:lnTo>
                  <a:pt x="6211" y="916219"/>
                </a:lnTo>
                <a:lnTo>
                  <a:pt x="0" y="869950"/>
                </a:lnTo>
                <a:lnTo>
                  <a:pt x="0" y="17398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491344" y="1081658"/>
            <a:ext cx="2379980" cy="962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0245">
              <a:lnSpc>
                <a:spcPts val="1710"/>
              </a:lnSpc>
            </a:pPr>
            <a:r>
              <a:rPr dirty="0" sz="1800" b="1">
                <a:latin typeface="Calibri"/>
                <a:cs typeface="Calibri"/>
              </a:rPr>
              <a:t>2.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NATNAT</a:t>
            </a:r>
            <a:endParaRPr sz="1800">
              <a:latin typeface="Calibri"/>
              <a:cs typeface="Calibri"/>
            </a:endParaRPr>
          </a:p>
          <a:p>
            <a:pPr algn="just" indent="88900">
              <a:lnSpc>
                <a:spcPct val="100000"/>
              </a:lnSpc>
              <a:spcBef>
                <a:spcPts val="20"/>
              </a:spcBef>
            </a:pPr>
            <a:r>
              <a:rPr dirty="0" sz="1600" b="1">
                <a:latin typeface="Calibri"/>
                <a:cs typeface="Calibri"/>
              </a:rPr>
              <a:t>(Newly </a:t>
            </a:r>
            <a:r>
              <a:rPr dirty="0" sz="1600" spc="-5" b="1">
                <a:latin typeface="Calibri"/>
                <a:cs typeface="Calibri"/>
              </a:rPr>
              <a:t>Adapted </a:t>
            </a:r>
            <a:r>
              <a:rPr dirty="0" sz="1600" spc="-30" b="1">
                <a:latin typeface="Calibri"/>
                <a:cs typeface="Calibri"/>
              </a:rPr>
              <a:t>Tools </a:t>
            </a:r>
            <a:r>
              <a:rPr dirty="0" sz="1600" b="1">
                <a:latin typeface="Calibri"/>
                <a:cs typeface="Calibri"/>
              </a:rPr>
              <a:t>and  </a:t>
            </a:r>
            <a:r>
              <a:rPr dirty="0" sz="1600" spc="-10" b="1">
                <a:latin typeface="Calibri"/>
                <a:cs typeface="Calibri"/>
              </a:rPr>
              <a:t>Network Against </a:t>
            </a:r>
            <a:r>
              <a:rPr dirty="0" sz="1600" spc="-5" b="1">
                <a:latin typeface="Calibri"/>
                <a:cs typeface="Calibri"/>
              </a:rPr>
              <a:t>mosquito  borne </a:t>
            </a:r>
            <a:r>
              <a:rPr dirty="0" sz="1600" b="1">
                <a:latin typeface="Calibri"/>
                <a:cs typeface="Calibri"/>
              </a:rPr>
              <a:t>disease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Transmission)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96069" y="2134870"/>
            <a:ext cx="2971800" cy="1046480"/>
          </a:xfrm>
          <a:custGeom>
            <a:avLst/>
            <a:gdLst/>
            <a:ahLst/>
            <a:cxnLst/>
            <a:rect l="l" t="t" r="r" b="b"/>
            <a:pathLst>
              <a:path w="2971800" h="1046480">
                <a:moveTo>
                  <a:pt x="2797429" y="0"/>
                </a:moveTo>
                <a:lnTo>
                  <a:pt x="174371" y="0"/>
                </a:lnTo>
                <a:lnTo>
                  <a:pt x="128028" y="6231"/>
                </a:lnTo>
                <a:lnTo>
                  <a:pt x="86378" y="23814"/>
                </a:lnTo>
                <a:lnTo>
                  <a:pt x="51085" y="51085"/>
                </a:lnTo>
                <a:lnTo>
                  <a:pt x="23814" y="86378"/>
                </a:lnTo>
                <a:lnTo>
                  <a:pt x="6231" y="128028"/>
                </a:lnTo>
                <a:lnTo>
                  <a:pt x="0" y="174370"/>
                </a:lnTo>
                <a:lnTo>
                  <a:pt x="0" y="872108"/>
                </a:lnTo>
                <a:lnTo>
                  <a:pt x="6231" y="918451"/>
                </a:lnTo>
                <a:lnTo>
                  <a:pt x="23814" y="960101"/>
                </a:lnTo>
                <a:lnTo>
                  <a:pt x="51085" y="995394"/>
                </a:lnTo>
                <a:lnTo>
                  <a:pt x="86378" y="1022665"/>
                </a:lnTo>
                <a:lnTo>
                  <a:pt x="128028" y="1040248"/>
                </a:lnTo>
                <a:lnTo>
                  <a:pt x="174371" y="1046479"/>
                </a:lnTo>
                <a:lnTo>
                  <a:pt x="2797429" y="1046479"/>
                </a:lnTo>
                <a:lnTo>
                  <a:pt x="2843771" y="1040248"/>
                </a:lnTo>
                <a:lnTo>
                  <a:pt x="2885421" y="1022665"/>
                </a:lnTo>
                <a:lnTo>
                  <a:pt x="2920714" y="995394"/>
                </a:lnTo>
                <a:lnTo>
                  <a:pt x="2947985" y="960101"/>
                </a:lnTo>
                <a:lnTo>
                  <a:pt x="2965568" y="918451"/>
                </a:lnTo>
                <a:lnTo>
                  <a:pt x="2971800" y="872108"/>
                </a:lnTo>
                <a:lnTo>
                  <a:pt x="2971800" y="174370"/>
                </a:lnTo>
                <a:lnTo>
                  <a:pt x="2965568" y="128028"/>
                </a:lnTo>
                <a:lnTo>
                  <a:pt x="2947985" y="86378"/>
                </a:lnTo>
                <a:lnTo>
                  <a:pt x="2920714" y="51085"/>
                </a:lnTo>
                <a:lnTo>
                  <a:pt x="2885421" y="23814"/>
                </a:lnTo>
                <a:lnTo>
                  <a:pt x="2843771" y="6231"/>
                </a:lnTo>
                <a:lnTo>
                  <a:pt x="27974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196069" y="2134870"/>
            <a:ext cx="2971800" cy="1046480"/>
          </a:xfrm>
          <a:custGeom>
            <a:avLst/>
            <a:gdLst/>
            <a:ahLst/>
            <a:cxnLst/>
            <a:rect l="l" t="t" r="r" b="b"/>
            <a:pathLst>
              <a:path w="2971800" h="1046480">
                <a:moveTo>
                  <a:pt x="0" y="174370"/>
                </a:moveTo>
                <a:lnTo>
                  <a:pt x="6231" y="128028"/>
                </a:lnTo>
                <a:lnTo>
                  <a:pt x="23814" y="86378"/>
                </a:lnTo>
                <a:lnTo>
                  <a:pt x="51085" y="51085"/>
                </a:lnTo>
                <a:lnTo>
                  <a:pt x="86378" y="23814"/>
                </a:lnTo>
                <a:lnTo>
                  <a:pt x="128028" y="6231"/>
                </a:lnTo>
                <a:lnTo>
                  <a:pt x="174371" y="0"/>
                </a:lnTo>
                <a:lnTo>
                  <a:pt x="2797429" y="0"/>
                </a:lnTo>
                <a:lnTo>
                  <a:pt x="2843771" y="6231"/>
                </a:lnTo>
                <a:lnTo>
                  <a:pt x="2885421" y="23814"/>
                </a:lnTo>
                <a:lnTo>
                  <a:pt x="2920714" y="51085"/>
                </a:lnTo>
                <a:lnTo>
                  <a:pt x="2947985" y="86378"/>
                </a:lnTo>
                <a:lnTo>
                  <a:pt x="2965568" y="128028"/>
                </a:lnTo>
                <a:lnTo>
                  <a:pt x="2971800" y="174370"/>
                </a:lnTo>
                <a:lnTo>
                  <a:pt x="2971800" y="872108"/>
                </a:lnTo>
                <a:lnTo>
                  <a:pt x="2965568" y="918451"/>
                </a:lnTo>
                <a:lnTo>
                  <a:pt x="2947985" y="960101"/>
                </a:lnTo>
                <a:lnTo>
                  <a:pt x="2920714" y="995394"/>
                </a:lnTo>
                <a:lnTo>
                  <a:pt x="2885421" y="1022665"/>
                </a:lnTo>
                <a:lnTo>
                  <a:pt x="2843771" y="1040248"/>
                </a:lnTo>
                <a:lnTo>
                  <a:pt x="2797429" y="1046479"/>
                </a:lnTo>
                <a:lnTo>
                  <a:pt x="174371" y="1046479"/>
                </a:lnTo>
                <a:lnTo>
                  <a:pt x="128028" y="1040248"/>
                </a:lnTo>
                <a:lnTo>
                  <a:pt x="86378" y="1022665"/>
                </a:lnTo>
                <a:lnTo>
                  <a:pt x="51085" y="995394"/>
                </a:lnTo>
                <a:lnTo>
                  <a:pt x="23814" y="960101"/>
                </a:lnTo>
                <a:lnTo>
                  <a:pt x="6231" y="918451"/>
                </a:lnTo>
                <a:lnTo>
                  <a:pt x="0" y="872108"/>
                </a:lnTo>
                <a:lnTo>
                  <a:pt x="0" y="174370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788525" y="2492438"/>
            <a:ext cx="17887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Papua </a:t>
            </a:r>
            <a:r>
              <a:rPr dirty="0" sz="1800">
                <a:latin typeface="Calibri"/>
                <a:cs typeface="Calibri"/>
              </a:rPr>
              <a:t>New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Guinea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The landscape reports and regional experts </a:t>
            </a:r>
            <a:r>
              <a:rPr dirty="0"/>
              <a:t>helped</a:t>
            </a:r>
            <a:r>
              <a:rPr dirty="0" spc="-135"/>
              <a:t> </a:t>
            </a:r>
            <a:r>
              <a:rPr dirty="0"/>
              <a:t>identify  the 3 </a:t>
            </a:r>
            <a:r>
              <a:rPr dirty="0" spc="-40"/>
              <a:t>key </a:t>
            </a:r>
            <a:r>
              <a:rPr dirty="0"/>
              <a:t>impactful </a:t>
            </a:r>
            <a:r>
              <a:rPr dirty="0" spc="-10"/>
              <a:t>areas </a:t>
            </a:r>
            <a:r>
              <a:rPr dirty="0" spc="-5"/>
              <a:t>of activity </a:t>
            </a:r>
            <a:r>
              <a:rPr dirty="0" spc="-10"/>
              <a:t>to </a:t>
            </a:r>
            <a:r>
              <a:rPr dirty="0"/>
              <a:t>be </a:t>
            </a:r>
            <a:r>
              <a:rPr dirty="0" spc="-5"/>
              <a:t>supported </a:t>
            </a:r>
            <a:r>
              <a:rPr dirty="0" spc="-10"/>
              <a:t>by</a:t>
            </a:r>
            <a:r>
              <a:rPr dirty="0" spc="-25"/>
              <a:t> </a:t>
            </a:r>
            <a:r>
              <a:rPr dirty="0" spc="-5"/>
              <a:t>IPI</a:t>
            </a:r>
          </a:p>
        </p:txBody>
      </p:sp>
      <p:sp>
        <p:nvSpPr>
          <p:cNvPr id="20" name="object 20"/>
          <p:cNvSpPr/>
          <p:nvPr/>
        </p:nvSpPr>
        <p:spPr>
          <a:xfrm>
            <a:off x="7170419" y="2009139"/>
            <a:ext cx="1643379" cy="14782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270" y="3242310"/>
            <a:ext cx="2971800" cy="2057400"/>
          </a:xfrm>
          <a:custGeom>
            <a:avLst/>
            <a:gdLst/>
            <a:ahLst/>
            <a:cxnLst/>
            <a:rect l="l" t="t" r="r" b="b"/>
            <a:pathLst>
              <a:path w="2971800" h="2057400">
                <a:moveTo>
                  <a:pt x="2628900" y="0"/>
                </a:moveTo>
                <a:lnTo>
                  <a:pt x="342912" y="0"/>
                </a:lnTo>
                <a:lnTo>
                  <a:pt x="296382" y="3130"/>
                </a:lnTo>
                <a:lnTo>
                  <a:pt x="251753" y="12250"/>
                </a:lnTo>
                <a:lnTo>
                  <a:pt x="209436" y="26949"/>
                </a:lnTo>
                <a:lnTo>
                  <a:pt x="169839" y="46820"/>
                </a:lnTo>
                <a:lnTo>
                  <a:pt x="133370" y="71454"/>
                </a:lnTo>
                <a:lnTo>
                  <a:pt x="100437" y="100441"/>
                </a:lnTo>
                <a:lnTo>
                  <a:pt x="71451" y="133373"/>
                </a:lnTo>
                <a:lnTo>
                  <a:pt x="46818" y="169841"/>
                </a:lnTo>
                <a:lnTo>
                  <a:pt x="26948" y="209436"/>
                </a:lnTo>
                <a:lnTo>
                  <a:pt x="12249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0" y="1714500"/>
                </a:lnTo>
                <a:lnTo>
                  <a:pt x="3130" y="1761024"/>
                </a:lnTo>
                <a:lnTo>
                  <a:pt x="12249" y="1805648"/>
                </a:lnTo>
                <a:lnTo>
                  <a:pt x="26948" y="1847963"/>
                </a:lnTo>
                <a:lnTo>
                  <a:pt x="46818" y="1887558"/>
                </a:lnTo>
                <a:lnTo>
                  <a:pt x="71451" y="1924026"/>
                </a:lnTo>
                <a:lnTo>
                  <a:pt x="100437" y="1956958"/>
                </a:lnTo>
                <a:lnTo>
                  <a:pt x="133370" y="1985945"/>
                </a:lnTo>
                <a:lnTo>
                  <a:pt x="169839" y="2010579"/>
                </a:lnTo>
                <a:lnTo>
                  <a:pt x="209436" y="2030450"/>
                </a:lnTo>
                <a:lnTo>
                  <a:pt x="251753" y="2045149"/>
                </a:lnTo>
                <a:lnTo>
                  <a:pt x="296382" y="2054269"/>
                </a:lnTo>
                <a:lnTo>
                  <a:pt x="342912" y="2057400"/>
                </a:lnTo>
                <a:lnTo>
                  <a:pt x="2628900" y="2057400"/>
                </a:lnTo>
                <a:lnTo>
                  <a:pt x="2675424" y="2054269"/>
                </a:lnTo>
                <a:lnTo>
                  <a:pt x="2720048" y="2045149"/>
                </a:lnTo>
                <a:lnTo>
                  <a:pt x="2762363" y="2030450"/>
                </a:lnTo>
                <a:lnTo>
                  <a:pt x="2801958" y="2010579"/>
                </a:lnTo>
                <a:lnTo>
                  <a:pt x="2838426" y="1985945"/>
                </a:lnTo>
                <a:lnTo>
                  <a:pt x="2871358" y="1956958"/>
                </a:lnTo>
                <a:lnTo>
                  <a:pt x="2900345" y="1924026"/>
                </a:lnTo>
                <a:lnTo>
                  <a:pt x="2924979" y="1887558"/>
                </a:lnTo>
                <a:lnTo>
                  <a:pt x="2944850" y="1847963"/>
                </a:lnTo>
                <a:lnTo>
                  <a:pt x="2959549" y="1805648"/>
                </a:lnTo>
                <a:lnTo>
                  <a:pt x="2968669" y="1761024"/>
                </a:lnTo>
                <a:lnTo>
                  <a:pt x="2971800" y="1714500"/>
                </a:lnTo>
                <a:lnTo>
                  <a:pt x="2971800" y="342900"/>
                </a:lnTo>
                <a:lnTo>
                  <a:pt x="2968669" y="296375"/>
                </a:lnTo>
                <a:lnTo>
                  <a:pt x="2959549" y="251751"/>
                </a:lnTo>
                <a:lnTo>
                  <a:pt x="2944850" y="209436"/>
                </a:lnTo>
                <a:lnTo>
                  <a:pt x="2924979" y="169841"/>
                </a:lnTo>
                <a:lnTo>
                  <a:pt x="2900345" y="133373"/>
                </a:lnTo>
                <a:lnTo>
                  <a:pt x="2871358" y="100441"/>
                </a:lnTo>
                <a:lnTo>
                  <a:pt x="2838426" y="71454"/>
                </a:lnTo>
                <a:lnTo>
                  <a:pt x="2801958" y="46820"/>
                </a:lnTo>
                <a:lnTo>
                  <a:pt x="2762363" y="26949"/>
                </a:lnTo>
                <a:lnTo>
                  <a:pt x="2720048" y="12250"/>
                </a:lnTo>
                <a:lnTo>
                  <a:pt x="2675424" y="3130"/>
                </a:lnTo>
                <a:lnTo>
                  <a:pt x="2628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70" y="3242310"/>
            <a:ext cx="2971800" cy="2057400"/>
          </a:xfrm>
          <a:custGeom>
            <a:avLst/>
            <a:gdLst/>
            <a:ahLst/>
            <a:cxnLst/>
            <a:rect l="l" t="t" r="r" b="b"/>
            <a:pathLst>
              <a:path w="2971800" h="2057400">
                <a:moveTo>
                  <a:pt x="0" y="342900"/>
                </a:moveTo>
                <a:lnTo>
                  <a:pt x="3130" y="296375"/>
                </a:lnTo>
                <a:lnTo>
                  <a:pt x="12249" y="251751"/>
                </a:lnTo>
                <a:lnTo>
                  <a:pt x="26948" y="209436"/>
                </a:lnTo>
                <a:lnTo>
                  <a:pt x="46818" y="169841"/>
                </a:lnTo>
                <a:lnTo>
                  <a:pt x="71451" y="133373"/>
                </a:lnTo>
                <a:lnTo>
                  <a:pt x="100437" y="100441"/>
                </a:lnTo>
                <a:lnTo>
                  <a:pt x="133370" y="71454"/>
                </a:lnTo>
                <a:lnTo>
                  <a:pt x="169839" y="46820"/>
                </a:lnTo>
                <a:lnTo>
                  <a:pt x="209436" y="26949"/>
                </a:lnTo>
                <a:lnTo>
                  <a:pt x="251753" y="12250"/>
                </a:lnTo>
                <a:lnTo>
                  <a:pt x="296382" y="3130"/>
                </a:lnTo>
                <a:lnTo>
                  <a:pt x="342912" y="0"/>
                </a:lnTo>
                <a:lnTo>
                  <a:pt x="2628900" y="0"/>
                </a:lnTo>
                <a:lnTo>
                  <a:pt x="2675424" y="3130"/>
                </a:lnTo>
                <a:lnTo>
                  <a:pt x="2720048" y="12250"/>
                </a:lnTo>
                <a:lnTo>
                  <a:pt x="2762363" y="26949"/>
                </a:lnTo>
                <a:lnTo>
                  <a:pt x="2801958" y="46820"/>
                </a:lnTo>
                <a:lnTo>
                  <a:pt x="2838426" y="71454"/>
                </a:lnTo>
                <a:lnTo>
                  <a:pt x="2871358" y="100441"/>
                </a:lnTo>
                <a:lnTo>
                  <a:pt x="2900345" y="133373"/>
                </a:lnTo>
                <a:lnTo>
                  <a:pt x="2924979" y="169841"/>
                </a:lnTo>
                <a:lnTo>
                  <a:pt x="2944850" y="209436"/>
                </a:lnTo>
                <a:lnTo>
                  <a:pt x="2959549" y="251751"/>
                </a:lnTo>
                <a:lnTo>
                  <a:pt x="2968669" y="296375"/>
                </a:lnTo>
                <a:lnTo>
                  <a:pt x="2971800" y="342900"/>
                </a:lnTo>
                <a:lnTo>
                  <a:pt x="2971800" y="1714500"/>
                </a:lnTo>
                <a:lnTo>
                  <a:pt x="2968669" y="1761024"/>
                </a:lnTo>
                <a:lnTo>
                  <a:pt x="2959549" y="1805648"/>
                </a:lnTo>
                <a:lnTo>
                  <a:pt x="2944850" y="1847963"/>
                </a:lnTo>
                <a:lnTo>
                  <a:pt x="2924979" y="1887558"/>
                </a:lnTo>
                <a:lnTo>
                  <a:pt x="2900345" y="1924026"/>
                </a:lnTo>
                <a:lnTo>
                  <a:pt x="2871358" y="1956958"/>
                </a:lnTo>
                <a:lnTo>
                  <a:pt x="2838426" y="1985945"/>
                </a:lnTo>
                <a:lnTo>
                  <a:pt x="2801958" y="2010579"/>
                </a:lnTo>
                <a:lnTo>
                  <a:pt x="2762363" y="2030450"/>
                </a:lnTo>
                <a:lnTo>
                  <a:pt x="2720048" y="2045149"/>
                </a:lnTo>
                <a:lnTo>
                  <a:pt x="2675424" y="2054269"/>
                </a:lnTo>
                <a:lnTo>
                  <a:pt x="2628900" y="2057400"/>
                </a:lnTo>
                <a:lnTo>
                  <a:pt x="342912" y="2057400"/>
                </a:lnTo>
                <a:lnTo>
                  <a:pt x="296382" y="2054269"/>
                </a:lnTo>
                <a:lnTo>
                  <a:pt x="251753" y="2045149"/>
                </a:lnTo>
                <a:lnTo>
                  <a:pt x="209436" y="2030450"/>
                </a:lnTo>
                <a:lnTo>
                  <a:pt x="169839" y="2010579"/>
                </a:lnTo>
                <a:lnTo>
                  <a:pt x="133370" y="1985945"/>
                </a:lnTo>
                <a:lnTo>
                  <a:pt x="100437" y="1956958"/>
                </a:lnTo>
                <a:lnTo>
                  <a:pt x="71451" y="1924026"/>
                </a:lnTo>
                <a:lnTo>
                  <a:pt x="46818" y="1887558"/>
                </a:lnTo>
                <a:lnTo>
                  <a:pt x="26948" y="1847963"/>
                </a:lnTo>
                <a:lnTo>
                  <a:pt x="12249" y="1805648"/>
                </a:lnTo>
                <a:lnTo>
                  <a:pt x="3130" y="1761024"/>
                </a:lnTo>
                <a:lnTo>
                  <a:pt x="0" y="1714500"/>
                </a:lnTo>
                <a:lnTo>
                  <a:pt x="0" y="342900"/>
                </a:lnTo>
                <a:close/>
              </a:path>
            </a:pathLst>
          </a:custGeom>
          <a:ln w="12700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65747" y="3420109"/>
            <a:ext cx="243840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Efficacy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effectiveness  of bite prevention tools  </a:t>
            </a:r>
            <a:r>
              <a:rPr dirty="0" sz="1800" spc="-15">
                <a:latin typeface="Calibri"/>
                <a:cs typeface="Calibri"/>
              </a:rPr>
              <a:t>against </a:t>
            </a:r>
            <a:r>
              <a:rPr dirty="0" sz="1800" spc="-5">
                <a:latin typeface="Calibri"/>
                <a:cs typeface="Calibri"/>
              </a:rPr>
              <a:t>malaria </a:t>
            </a:r>
            <a:r>
              <a:rPr dirty="0" sz="1800" spc="-15">
                <a:latin typeface="Calibri"/>
                <a:cs typeface="Calibri"/>
              </a:rPr>
              <a:t>(treated  </a:t>
            </a:r>
            <a:r>
              <a:rPr dirty="0" sz="1800" spc="-5">
                <a:latin typeface="Calibri"/>
                <a:cs typeface="Calibri"/>
              </a:rPr>
              <a:t>clothing; TPs; SRs),  delivered by </a:t>
            </a:r>
            <a:r>
              <a:rPr dirty="0" sz="1800" spc="-20">
                <a:latin typeface="Calibri"/>
                <a:cs typeface="Calibri"/>
              </a:rPr>
              <a:t>Forest </a:t>
            </a:r>
            <a:r>
              <a:rPr dirty="0" sz="1800" spc="-15">
                <a:latin typeface="Calibri"/>
                <a:cs typeface="Calibri"/>
              </a:rPr>
              <a:t>Packs,  </a:t>
            </a:r>
            <a:r>
              <a:rPr dirty="0" sz="1800" spc="-20">
                <a:latin typeface="Calibri"/>
                <a:cs typeface="Calibri"/>
              </a:rPr>
              <a:t>for forest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workers/rangers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96069" y="3249929"/>
            <a:ext cx="2971800" cy="2057400"/>
          </a:xfrm>
          <a:custGeom>
            <a:avLst/>
            <a:gdLst/>
            <a:ahLst/>
            <a:cxnLst/>
            <a:rect l="l" t="t" r="r" b="b"/>
            <a:pathLst>
              <a:path w="2971800" h="2057400">
                <a:moveTo>
                  <a:pt x="2628900" y="0"/>
                </a:moveTo>
                <a:lnTo>
                  <a:pt x="342900" y="0"/>
                </a:ln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0" y="1714500"/>
                </a:lnTo>
                <a:lnTo>
                  <a:pt x="3130" y="1761024"/>
                </a:lnTo>
                <a:lnTo>
                  <a:pt x="12250" y="1805648"/>
                </a:lnTo>
                <a:lnTo>
                  <a:pt x="26949" y="1847963"/>
                </a:lnTo>
                <a:lnTo>
                  <a:pt x="46820" y="1887558"/>
                </a:lnTo>
                <a:lnTo>
                  <a:pt x="71454" y="1924026"/>
                </a:lnTo>
                <a:lnTo>
                  <a:pt x="100441" y="1956958"/>
                </a:lnTo>
                <a:lnTo>
                  <a:pt x="133373" y="1985945"/>
                </a:lnTo>
                <a:lnTo>
                  <a:pt x="169841" y="2010579"/>
                </a:lnTo>
                <a:lnTo>
                  <a:pt x="209436" y="2030450"/>
                </a:lnTo>
                <a:lnTo>
                  <a:pt x="251751" y="2045149"/>
                </a:lnTo>
                <a:lnTo>
                  <a:pt x="296375" y="2054269"/>
                </a:lnTo>
                <a:lnTo>
                  <a:pt x="342900" y="2057400"/>
                </a:lnTo>
                <a:lnTo>
                  <a:pt x="2628900" y="2057400"/>
                </a:lnTo>
                <a:lnTo>
                  <a:pt x="2675424" y="2054269"/>
                </a:lnTo>
                <a:lnTo>
                  <a:pt x="2720048" y="2045149"/>
                </a:lnTo>
                <a:lnTo>
                  <a:pt x="2762363" y="2030450"/>
                </a:lnTo>
                <a:lnTo>
                  <a:pt x="2801958" y="2010579"/>
                </a:lnTo>
                <a:lnTo>
                  <a:pt x="2838426" y="1985945"/>
                </a:lnTo>
                <a:lnTo>
                  <a:pt x="2871358" y="1956958"/>
                </a:lnTo>
                <a:lnTo>
                  <a:pt x="2900345" y="1924026"/>
                </a:lnTo>
                <a:lnTo>
                  <a:pt x="2924979" y="1887558"/>
                </a:lnTo>
                <a:lnTo>
                  <a:pt x="2944850" y="1847963"/>
                </a:lnTo>
                <a:lnTo>
                  <a:pt x="2959549" y="1805648"/>
                </a:lnTo>
                <a:lnTo>
                  <a:pt x="2968669" y="1761024"/>
                </a:lnTo>
                <a:lnTo>
                  <a:pt x="2971800" y="1714500"/>
                </a:lnTo>
                <a:lnTo>
                  <a:pt x="2971800" y="342900"/>
                </a:lnTo>
                <a:lnTo>
                  <a:pt x="2968669" y="296375"/>
                </a:lnTo>
                <a:lnTo>
                  <a:pt x="2959549" y="251751"/>
                </a:lnTo>
                <a:lnTo>
                  <a:pt x="2944850" y="209436"/>
                </a:lnTo>
                <a:lnTo>
                  <a:pt x="2924979" y="169841"/>
                </a:lnTo>
                <a:lnTo>
                  <a:pt x="2900345" y="133373"/>
                </a:lnTo>
                <a:lnTo>
                  <a:pt x="2871358" y="100441"/>
                </a:lnTo>
                <a:lnTo>
                  <a:pt x="2838426" y="71454"/>
                </a:lnTo>
                <a:lnTo>
                  <a:pt x="2801958" y="46820"/>
                </a:lnTo>
                <a:lnTo>
                  <a:pt x="2762363" y="26949"/>
                </a:lnTo>
                <a:lnTo>
                  <a:pt x="2720048" y="12250"/>
                </a:lnTo>
                <a:lnTo>
                  <a:pt x="2675424" y="3130"/>
                </a:lnTo>
                <a:lnTo>
                  <a:pt x="2628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96069" y="3249929"/>
            <a:ext cx="2971800" cy="2057400"/>
          </a:xfrm>
          <a:custGeom>
            <a:avLst/>
            <a:gdLst/>
            <a:ahLst/>
            <a:cxnLst/>
            <a:rect l="l" t="t" r="r" b="b"/>
            <a:pathLst>
              <a:path w="2971800" h="2057400">
                <a:moveTo>
                  <a:pt x="0" y="342900"/>
                </a:moveTo>
                <a:lnTo>
                  <a:pt x="3130" y="296375"/>
                </a:lnTo>
                <a:lnTo>
                  <a:pt x="12250" y="251751"/>
                </a:lnTo>
                <a:lnTo>
                  <a:pt x="26949" y="209436"/>
                </a:lnTo>
                <a:lnTo>
                  <a:pt x="46820" y="169841"/>
                </a:lnTo>
                <a:lnTo>
                  <a:pt x="71454" y="133373"/>
                </a:lnTo>
                <a:lnTo>
                  <a:pt x="100441" y="100441"/>
                </a:lnTo>
                <a:lnTo>
                  <a:pt x="133373" y="71454"/>
                </a:lnTo>
                <a:lnTo>
                  <a:pt x="169841" y="46820"/>
                </a:lnTo>
                <a:lnTo>
                  <a:pt x="209436" y="26949"/>
                </a:lnTo>
                <a:lnTo>
                  <a:pt x="251751" y="12250"/>
                </a:lnTo>
                <a:lnTo>
                  <a:pt x="296375" y="3130"/>
                </a:lnTo>
                <a:lnTo>
                  <a:pt x="342900" y="0"/>
                </a:lnTo>
                <a:lnTo>
                  <a:pt x="2628900" y="0"/>
                </a:lnTo>
                <a:lnTo>
                  <a:pt x="2675424" y="3130"/>
                </a:lnTo>
                <a:lnTo>
                  <a:pt x="2720048" y="12250"/>
                </a:lnTo>
                <a:lnTo>
                  <a:pt x="2762363" y="26949"/>
                </a:lnTo>
                <a:lnTo>
                  <a:pt x="2801958" y="46820"/>
                </a:lnTo>
                <a:lnTo>
                  <a:pt x="2838426" y="71454"/>
                </a:lnTo>
                <a:lnTo>
                  <a:pt x="2871358" y="100441"/>
                </a:lnTo>
                <a:lnTo>
                  <a:pt x="2900345" y="133373"/>
                </a:lnTo>
                <a:lnTo>
                  <a:pt x="2924979" y="169841"/>
                </a:lnTo>
                <a:lnTo>
                  <a:pt x="2944850" y="209436"/>
                </a:lnTo>
                <a:lnTo>
                  <a:pt x="2959549" y="251751"/>
                </a:lnTo>
                <a:lnTo>
                  <a:pt x="2968669" y="296375"/>
                </a:lnTo>
                <a:lnTo>
                  <a:pt x="2971800" y="342900"/>
                </a:lnTo>
                <a:lnTo>
                  <a:pt x="2971800" y="1714500"/>
                </a:lnTo>
                <a:lnTo>
                  <a:pt x="2968669" y="1761024"/>
                </a:lnTo>
                <a:lnTo>
                  <a:pt x="2959549" y="1805648"/>
                </a:lnTo>
                <a:lnTo>
                  <a:pt x="2944850" y="1847963"/>
                </a:lnTo>
                <a:lnTo>
                  <a:pt x="2924979" y="1887558"/>
                </a:lnTo>
                <a:lnTo>
                  <a:pt x="2900345" y="1924026"/>
                </a:lnTo>
                <a:lnTo>
                  <a:pt x="2871358" y="1956958"/>
                </a:lnTo>
                <a:lnTo>
                  <a:pt x="2838426" y="1985945"/>
                </a:lnTo>
                <a:lnTo>
                  <a:pt x="2801958" y="2010579"/>
                </a:lnTo>
                <a:lnTo>
                  <a:pt x="2762363" y="2030450"/>
                </a:lnTo>
                <a:lnTo>
                  <a:pt x="2720048" y="2045149"/>
                </a:lnTo>
                <a:lnTo>
                  <a:pt x="2675424" y="2054269"/>
                </a:lnTo>
                <a:lnTo>
                  <a:pt x="2628900" y="2057400"/>
                </a:lnTo>
                <a:lnTo>
                  <a:pt x="342900" y="2057400"/>
                </a:lnTo>
                <a:lnTo>
                  <a:pt x="296375" y="2054269"/>
                </a:lnTo>
                <a:lnTo>
                  <a:pt x="251751" y="2045149"/>
                </a:lnTo>
                <a:lnTo>
                  <a:pt x="209436" y="2030450"/>
                </a:lnTo>
                <a:lnTo>
                  <a:pt x="169841" y="2010579"/>
                </a:lnTo>
                <a:lnTo>
                  <a:pt x="133373" y="1985945"/>
                </a:lnTo>
                <a:lnTo>
                  <a:pt x="100441" y="1956958"/>
                </a:lnTo>
                <a:lnTo>
                  <a:pt x="71454" y="1924026"/>
                </a:lnTo>
                <a:lnTo>
                  <a:pt x="46820" y="1887558"/>
                </a:lnTo>
                <a:lnTo>
                  <a:pt x="26949" y="1847963"/>
                </a:lnTo>
                <a:lnTo>
                  <a:pt x="12250" y="1805648"/>
                </a:lnTo>
                <a:lnTo>
                  <a:pt x="3130" y="1761024"/>
                </a:lnTo>
                <a:lnTo>
                  <a:pt x="0" y="1714500"/>
                </a:lnTo>
                <a:lnTo>
                  <a:pt x="0" y="342900"/>
                </a:lnTo>
                <a:close/>
              </a:path>
            </a:pathLst>
          </a:custGeom>
          <a:ln w="12699">
            <a:solidFill>
              <a:srgbClr val="BB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433941" y="3428047"/>
            <a:ext cx="249809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444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Build </a:t>
            </a:r>
            <a:r>
              <a:rPr dirty="0" sz="1800" spc="-15">
                <a:latin typeface="Calibri"/>
                <a:cs typeface="Calibri"/>
              </a:rPr>
              <a:t>framework </a:t>
            </a:r>
            <a:r>
              <a:rPr dirty="0" sz="1800" spc="-25">
                <a:latin typeface="Calibri"/>
                <a:cs typeface="Calibri"/>
              </a:rPr>
              <a:t>for </a:t>
            </a:r>
            <a:r>
              <a:rPr dirty="0" sz="1800" spc="-15">
                <a:latin typeface="Calibri"/>
                <a:cs typeface="Calibri"/>
              </a:rPr>
              <a:t>rapid  </a:t>
            </a:r>
            <a:r>
              <a:rPr dirty="0" sz="1800" spc="-10">
                <a:latin typeface="Calibri"/>
                <a:cs typeface="Calibri"/>
              </a:rPr>
              <a:t>assessment </a:t>
            </a:r>
            <a:r>
              <a:rPr dirty="0" sz="1800" spc="-5">
                <a:latin typeface="Calibri"/>
                <a:cs typeface="Calibri"/>
              </a:rPr>
              <a:t>and </a:t>
            </a:r>
            <a:r>
              <a:rPr dirty="0" sz="1800" spc="-10">
                <a:latin typeface="Calibri"/>
                <a:cs typeface="Calibri"/>
              </a:rPr>
              <a:t>adoption 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15">
                <a:latin typeface="Calibri"/>
                <a:cs typeface="Calibri"/>
              </a:rPr>
              <a:t>VC </a:t>
            </a:r>
            <a:r>
              <a:rPr dirty="0" sz="1800" spc="-10">
                <a:latin typeface="Calibri"/>
                <a:cs typeface="Calibri"/>
              </a:rPr>
              <a:t>tools; </a:t>
            </a:r>
            <a:r>
              <a:rPr dirty="0" sz="1800" spc="-15">
                <a:latin typeface="Calibri"/>
                <a:cs typeface="Calibri"/>
              </a:rPr>
              <a:t>PoC </a:t>
            </a:r>
            <a:r>
              <a:rPr dirty="0" sz="1800" spc="-10">
                <a:latin typeface="Calibri"/>
                <a:cs typeface="Calibri"/>
              </a:rPr>
              <a:t>testing </a:t>
            </a:r>
            <a:r>
              <a:rPr dirty="0" sz="1800" spc="-20">
                <a:latin typeface="Calibri"/>
                <a:cs typeface="Calibri"/>
              </a:rPr>
              <a:t>for  </a:t>
            </a:r>
            <a:r>
              <a:rPr dirty="0" sz="1800" spc="-15">
                <a:latin typeface="Calibri"/>
                <a:cs typeface="Calibri"/>
              </a:rPr>
              <a:t>efficacy </a:t>
            </a:r>
            <a:r>
              <a:rPr dirty="0" sz="1800" spc="-1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new </a:t>
            </a:r>
            <a:r>
              <a:rPr dirty="0" sz="1800" spc="-10">
                <a:latin typeface="Calibri"/>
                <a:cs typeface="Calibri"/>
              </a:rPr>
              <a:t>IRS,  </a:t>
            </a:r>
            <a:r>
              <a:rPr dirty="0" sz="1800">
                <a:latin typeface="Calibri"/>
                <a:cs typeface="Calibri"/>
              </a:rPr>
              <a:t>larvicides </a:t>
            </a:r>
            <a:r>
              <a:rPr dirty="0" sz="1800" spc="-5">
                <a:latin typeface="Calibri"/>
                <a:cs typeface="Calibri"/>
              </a:rPr>
              <a:t>and SRs </a:t>
            </a:r>
            <a:r>
              <a:rPr dirty="0" sz="1800" spc="-15">
                <a:latin typeface="Calibri"/>
                <a:cs typeface="Calibri"/>
              </a:rPr>
              <a:t>against  </a:t>
            </a:r>
            <a:r>
              <a:rPr dirty="0" sz="1800" spc="-10">
                <a:latin typeface="Calibri"/>
                <a:cs typeface="Calibri"/>
              </a:rPr>
              <a:t>local </a:t>
            </a:r>
            <a:r>
              <a:rPr dirty="0" sz="1800" spc="-5">
                <a:latin typeface="Calibri"/>
                <a:cs typeface="Calibri"/>
              </a:rPr>
              <a:t>malaria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vectors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70" y="5340350"/>
            <a:ext cx="2971800" cy="1518920"/>
          </a:xfrm>
          <a:custGeom>
            <a:avLst/>
            <a:gdLst/>
            <a:ahLst/>
            <a:cxnLst/>
            <a:rect l="l" t="t" r="r" b="b"/>
            <a:pathLst>
              <a:path w="2971800" h="1518920">
                <a:moveTo>
                  <a:pt x="2718689" y="0"/>
                </a:moveTo>
                <a:lnTo>
                  <a:pt x="253161" y="0"/>
                </a:lnTo>
                <a:lnTo>
                  <a:pt x="207655" y="4076"/>
                </a:lnTo>
                <a:lnTo>
                  <a:pt x="164824" y="15831"/>
                </a:lnTo>
                <a:lnTo>
                  <a:pt x="125385" y="34550"/>
                </a:lnTo>
                <a:lnTo>
                  <a:pt x="90052" y="59520"/>
                </a:lnTo>
                <a:lnTo>
                  <a:pt x="59539" y="90028"/>
                </a:lnTo>
                <a:lnTo>
                  <a:pt x="34563" y="125359"/>
                </a:lnTo>
                <a:lnTo>
                  <a:pt x="15838" y="164801"/>
                </a:lnTo>
                <a:lnTo>
                  <a:pt x="4078" y="207639"/>
                </a:lnTo>
                <a:lnTo>
                  <a:pt x="0" y="253161"/>
                </a:lnTo>
                <a:lnTo>
                  <a:pt x="0" y="1265758"/>
                </a:lnTo>
                <a:lnTo>
                  <a:pt x="4078" y="1311264"/>
                </a:lnTo>
                <a:lnTo>
                  <a:pt x="15838" y="1354095"/>
                </a:lnTo>
                <a:lnTo>
                  <a:pt x="34563" y="1393534"/>
                </a:lnTo>
                <a:lnTo>
                  <a:pt x="59539" y="1428867"/>
                </a:lnTo>
                <a:lnTo>
                  <a:pt x="90052" y="1459379"/>
                </a:lnTo>
                <a:lnTo>
                  <a:pt x="125385" y="1484356"/>
                </a:lnTo>
                <a:lnTo>
                  <a:pt x="164824" y="1503081"/>
                </a:lnTo>
                <a:lnTo>
                  <a:pt x="207655" y="1514840"/>
                </a:lnTo>
                <a:lnTo>
                  <a:pt x="253161" y="1518919"/>
                </a:lnTo>
                <a:lnTo>
                  <a:pt x="2718689" y="1518919"/>
                </a:lnTo>
                <a:lnTo>
                  <a:pt x="2764195" y="1514840"/>
                </a:lnTo>
                <a:lnTo>
                  <a:pt x="2807022" y="1503081"/>
                </a:lnTo>
                <a:lnTo>
                  <a:pt x="2846455" y="1484356"/>
                </a:lnTo>
                <a:lnTo>
                  <a:pt x="2881780" y="1459379"/>
                </a:lnTo>
                <a:lnTo>
                  <a:pt x="2912283" y="1428867"/>
                </a:lnTo>
                <a:lnTo>
                  <a:pt x="2937251" y="1393534"/>
                </a:lnTo>
                <a:lnTo>
                  <a:pt x="2955969" y="1354095"/>
                </a:lnTo>
                <a:lnTo>
                  <a:pt x="2967723" y="1311264"/>
                </a:lnTo>
                <a:lnTo>
                  <a:pt x="2971800" y="1265758"/>
                </a:lnTo>
                <a:lnTo>
                  <a:pt x="2971800" y="253161"/>
                </a:lnTo>
                <a:lnTo>
                  <a:pt x="2967723" y="207639"/>
                </a:lnTo>
                <a:lnTo>
                  <a:pt x="2955969" y="164801"/>
                </a:lnTo>
                <a:lnTo>
                  <a:pt x="2937251" y="125359"/>
                </a:lnTo>
                <a:lnTo>
                  <a:pt x="2912283" y="90028"/>
                </a:lnTo>
                <a:lnTo>
                  <a:pt x="2881780" y="59520"/>
                </a:lnTo>
                <a:lnTo>
                  <a:pt x="2846455" y="34550"/>
                </a:lnTo>
                <a:lnTo>
                  <a:pt x="2807022" y="15831"/>
                </a:lnTo>
                <a:lnTo>
                  <a:pt x="2764195" y="4076"/>
                </a:lnTo>
                <a:lnTo>
                  <a:pt x="27186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70" y="5340350"/>
            <a:ext cx="2971800" cy="1518920"/>
          </a:xfrm>
          <a:custGeom>
            <a:avLst/>
            <a:gdLst/>
            <a:ahLst/>
            <a:cxnLst/>
            <a:rect l="l" t="t" r="r" b="b"/>
            <a:pathLst>
              <a:path w="2971800" h="1518920">
                <a:moveTo>
                  <a:pt x="0" y="253161"/>
                </a:moveTo>
                <a:lnTo>
                  <a:pt x="4078" y="207639"/>
                </a:lnTo>
                <a:lnTo>
                  <a:pt x="15838" y="164801"/>
                </a:lnTo>
                <a:lnTo>
                  <a:pt x="34563" y="125359"/>
                </a:lnTo>
                <a:lnTo>
                  <a:pt x="59539" y="90028"/>
                </a:lnTo>
                <a:lnTo>
                  <a:pt x="90052" y="59520"/>
                </a:lnTo>
                <a:lnTo>
                  <a:pt x="125385" y="34550"/>
                </a:lnTo>
                <a:lnTo>
                  <a:pt x="164824" y="15831"/>
                </a:lnTo>
                <a:lnTo>
                  <a:pt x="207655" y="4076"/>
                </a:lnTo>
                <a:lnTo>
                  <a:pt x="253161" y="0"/>
                </a:lnTo>
                <a:lnTo>
                  <a:pt x="2718689" y="0"/>
                </a:lnTo>
                <a:lnTo>
                  <a:pt x="2764195" y="4076"/>
                </a:lnTo>
                <a:lnTo>
                  <a:pt x="2807022" y="15831"/>
                </a:lnTo>
                <a:lnTo>
                  <a:pt x="2846455" y="34550"/>
                </a:lnTo>
                <a:lnTo>
                  <a:pt x="2881780" y="59520"/>
                </a:lnTo>
                <a:lnTo>
                  <a:pt x="2912283" y="90028"/>
                </a:lnTo>
                <a:lnTo>
                  <a:pt x="2937251" y="125359"/>
                </a:lnTo>
                <a:lnTo>
                  <a:pt x="2955969" y="164801"/>
                </a:lnTo>
                <a:lnTo>
                  <a:pt x="2967723" y="207639"/>
                </a:lnTo>
                <a:lnTo>
                  <a:pt x="2971800" y="253161"/>
                </a:lnTo>
                <a:lnTo>
                  <a:pt x="2971800" y="1265758"/>
                </a:lnTo>
                <a:lnTo>
                  <a:pt x="2967723" y="1311264"/>
                </a:lnTo>
                <a:lnTo>
                  <a:pt x="2955969" y="1354095"/>
                </a:lnTo>
                <a:lnTo>
                  <a:pt x="2937251" y="1393534"/>
                </a:lnTo>
                <a:lnTo>
                  <a:pt x="2912283" y="1428867"/>
                </a:lnTo>
                <a:lnTo>
                  <a:pt x="2881780" y="1459379"/>
                </a:lnTo>
                <a:lnTo>
                  <a:pt x="2846455" y="1484356"/>
                </a:lnTo>
                <a:lnTo>
                  <a:pt x="2807022" y="1503081"/>
                </a:lnTo>
                <a:lnTo>
                  <a:pt x="2764195" y="1514840"/>
                </a:lnTo>
                <a:lnTo>
                  <a:pt x="2718689" y="1518919"/>
                </a:lnTo>
                <a:lnTo>
                  <a:pt x="253161" y="1518919"/>
                </a:lnTo>
                <a:lnTo>
                  <a:pt x="207655" y="1514840"/>
                </a:lnTo>
                <a:lnTo>
                  <a:pt x="164824" y="1503081"/>
                </a:lnTo>
                <a:lnTo>
                  <a:pt x="125385" y="1484356"/>
                </a:lnTo>
                <a:lnTo>
                  <a:pt x="90052" y="1459379"/>
                </a:lnTo>
                <a:lnTo>
                  <a:pt x="59539" y="1428867"/>
                </a:lnTo>
                <a:lnTo>
                  <a:pt x="34563" y="1393534"/>
                </a:lnTo>
                <a:lnTo>
                  <a:pt x="15838" y="1354095"/>
                </a:lnTo>
                <a:lnTo>
                  <a:pt x="4078" y="1311264"/>
                </a:lnTo>
                <a:lnTo>
                  <a:pt x="0" y="1265758"/>
                </a:lnTo>
                <a:lnTo>
                  <a:pt x="0" y="253161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03212" y="5387340"/>
            <a:ext cx="236093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290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800" spc="-10">
                <a:latin typeface="Calibri"/>
                <a:cs typeface="Calibri"/>
              </a:rPr>
              <a:t>Improved </a:t>
            </a:r>
            <a:r>
              <a:rPr dirty="0" sz="1800" spc="-20">
                <a:latin typeface="Calibri"/>
                <a:cs typeface="Calibri"/>
              </a:rPr>
              <a:t>forest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pack</a:t>
            </a:r>
            <a:endParaRPr sz="1800">
              <a:latin typeface="Calibri"/>
              <a:cs typeface="Calibri"/>
            </a:endParaRPr>
          </a:p>
          <a:p>
            <a:pPr marL="7366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tools </a:t>
            </a:r>
            <a:r>
              <a:rPr dirty="0" sz="1800">
                <a:latin typeface="Calibri"/>
                <a:cs typeface="Calibri"/>
              </a:rPr>
              <a:t>in GMS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Scale </a:t>
            </a:r>
            <a:r>
              <a:rPr dirty="0" sz="1800" spc="-5">
                <a:latin typeface="Calibri"/>
                <a:cs typeface="Calibri"/>
              </a:rPr>
              <a:t>up plan </a:t>
            </a:r>
            <a:r>
              <a:rPr dirty="0" sz="1800" spc="-25">
                <a:latin typeface="Calibri"/>
                <a:cs typeface="Calibri"/>
              </a:rPr>
              <a:t>for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tools</a:t>
            </a:r>
            <a:endParaRPr sz="1800">
              <a:latin typeface="Calibri"/>
              <a:cs typeface="Calibri"/>
            </a:endParaRPr>
          </a:p>
          <a:p>
            <a:pPr marL="304800" indent="-287020">
              <a:lnSpc>
                <a:spcPct val="100000"/>
              </a:lnSpc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1800" spc="-10">
                <a:latin typeface="Calibri"/>
                <a:cs typeface="Calibri"/>
              </a:rPr>
              <a:t>Regional </a:t>
            </a:r>
            <a:r>
              <a:rPr dirty="0" sz="1800" spc="-5">
                <a:latin typeface="Calibri"/>
                <a:cs typeface="Calibri"/>
              </a:rPr>
              <a:t>Best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Practice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9740" y="6484937"/>
            <a:ext cx="2303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aseline="32407" sz="1800" spc="-247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z="1800" spc="-165">
                <a:latin typeface="Calibri"/>
                <a:cs typeface="Calibri"/>
              </a:rPr>
              <a:t>S</a:t>
            </a:r>
            <a:r>
              <a:rPr dirty="0" baseline="32407" sz="1800" spc="-247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r>
              <a:rPr dirty="0" sz="1800" spc="-165">
                <a:latin typeface="Calibri"/>
                <a:cs typeface="Calibri"/>
              </a:rPr>
              <a:t>OPs </a:t>
            </a:r>
            <a:r>
              <a:rPr dirty="0" sz="1800" spc="-20">
                <a:latin typeface="Calibri"/>
                <a:cs typeface="Calibri"/>
              </a:rPr>
              <a:t>for </a:t>
            </a:r>
            <a:r>
              <a:rPr dirty="0" sz="1800" spc="-10">
                <a:latin typeface="Calibri"/>
                <a:cs typeface="Calibri"/>
              </a:rPr>
              <a:t>product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testing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21469" y="5330190"/>
            <a:ext cx="2971800" cy="1518920"/>
          </a:xfrm>
          <a:custGeom>
            <a:avLst/>
            <a:gdLst/>
            <a:ahLst/>
            <a:cxnLst/>
            <a:rect l="l" t="t" r="r" b="b"/>
            <a:pathLst>
              <a:path w="2971800" h="1518920">
                <a:moveTo>
                  <a:pt x="2718688" y="0"/>
                </a:moveTo>
                <a:lnTo>
                  <a:pt x="253110" y="0"/>
                </a:lnTo>
                <a:lnTo>
                  <a:pt x="207604" y="4076"/>
                </a:lnTo>
                <a:lnTo>
                  <a:pt x="164777" y="15830"/>
                </a:lnTo>
                <a:lnTo>
                  <a:pt x="125344" y="34548"/>
                </a:lnTo>
                <a:lnTo>
                  <a:pt x="90019" y="59516"/>
                </a:lnTo>
                <a:lnTo>
                  <a:pt x="59516" y="90019"/>
                </a:lnTo>
                <a:lnTo>
                  <a:pt x="34548" y="125344"/>
                </a:lnTo>
                <a:lnTo>
                  <a:pt x="15830" y="164777"/>
                </a:lnTo>
                <a:lnTo>
                  <a:pt x="4076" y="207604"/>
                </a:lnTo>
                <a:lnTo>
                  <a:pt x="0" y="253111"/>
                </a:lnTo>
                <a:lnTo>
                  <a:pt x="0" y="1265758"/>
                </a:lnTo>
                <a:lnTo>
                  <a:pt x="4076" y="1311264"/>
                </a:lnTo>
                <a:lnTo>
                  <a:pt x="15830" y="1354094"/>
                </a:lnTo>
                <a:lnTo>
                  <a:pt x="34548" y="1393534"/>
                </a:lnTo>
                <a:lnTo>
                  <a:pt x="59516" y="1428867"/>
                </a:lnTo>
                <a:lnTo>
                  <a:pt x="90019" y="1459379"/>
                </a:lnTo>
                <a:lnTo>
                  <a:pt x="125344" y="1484356"/>
                </a:lnTo>
                <a:lnTo>
                  <a:pt x="164777" y="1503081"/>
                </a:lnTo>
                <a:lnTo>
                  <a:pt x="207604" y="1514841"/>
                </a:lnTo>
                <a:lnTo>
                  <a:pt x="253110" y="1518919"/>
                </a:lnTo>
                <a:lnTo>
                  <a:pt x="2718688" y="1518919"/>
                </a:lnTo>
                <a:lnTo>
                  <a:pt x="2764195" y="1514841"/>
                </a:lnTo>
                <a:lnTo>
                  <a:pt x="2807022" y="1503081"/>
                </a:lnTo>
                <a:lnTo>
                  <a:pt x="2846455" y="1484356"/>
                </a:lnTo>
                <a:lnTo>
                  <a:pt x="2881780" y="1459379"/>
                </a:lnTo>
                <a:lnTo>
                  <a:pt x="2912283" y="1428867"/>
                </a:lnTo>
                <a:lnTo>
                  <a:pt x="2937251" y="1393534"/>
                </a:lnTo>
                <a:lnTo>
                  <a:pt x="2955969" y="1354094"/>
                </a:lnTo>
                <a:lnTo>
                  <a:pt x="2967723" y="1311264"/>
                </a:lnTo>
                <a:lnTo>
                  <a:pt x="2971800" y="1265758"/>
                </a:lnTo>
                <a:lnTo>
                  <a:pt x="2971800" y="253111"/>
                </a:lnTo>
                <a:lnTo>
                  <a:pt x="2967723" y="207604"/>
                </a:lnTo>
                <a:lnTo>
                  <a:pt x="2955969" y="164777"/>
                </a:lnTo>
                <a:lnTo>
                  <a:pt x="2937251" y="125344"/>
                </a:lnTo>
                <a:lnTo>
                  <a:pt x="2912283" y="90019"/>
                </a:lnTo>
                <a:lnTo>
                  <a:pt x="2881780" y="59516"/>
                </a:lnTo>
                <a:lnTo>
                  <a:pt x="2846455" y="34548"/>
                </a:lnTo>
                <a:lnTo>
                  <a:pt x="2807022" y="15830"/>
                </a:lnTo>
                <a:lnTo>
                  <a:pt x="2764195" y="4076"/>
                </a:lnTo>
                <a:lnTo>
                  <a:pt x="27186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221469" y="5330190"/>
            <a:ext cx="2971800" cy="1518920"/>
          </a:xfrm>
          <a:custGeom>
            <a:avLst/>
            <a:gdLst/>
            <a:ahLst/>
            <a:cxnLst/>
            <a:rect l="l" t="t" r="r" b="b"/>
            <a:pathLst>
              <a:path w="2971800" h="1518920">
                <a:moveTo>
                  <a:pt x="0" y="253111"/>
                </a:moveTo>
                <a:lnTo>
                  <a:pt x="4076" y="207604"/>
                </a:lnTo>
                <a:lnTo>
                  <a:pt x="15830" y="164777"/>
                </a:lnTo>
                <a:lnTo>
                  <a:pt x="34548" y="125344"/>
                </a:lnTo>
                <a:lnTo>
                  <a:pt x="59516" y="90019"/>
                </a:lnTo>
                <a:lnTo>
                  <a:pt x="90019" y="59516"/>
                </a:lnTo>
                <a:lnTo>
                  <a:pt x="125344" y="34548"/>
                </a:lnTo>
                <a:lnTo>
                  <a:pt x="164777" y="15830"/>
                </a:lnTo>
                <a:lnTo>
                  <a:pt x="207604" y="4076"/>
                </a:lnTo>
                <a:lnTo>
                  <a:pt x="253110" y="0"/>
                </a:lnTo>
                <a:lnTo>
                  <a:pt x="2718688" y="0"/>
                </a:lnTo>
                <a:lnTo>
                  <a:pt x="2764195" y="4076"/>
                </a:lnTo>
                <a:lnTo>
                  <a:pt x="2807022" y="15830"/>
                </a:lnTo>
                <a:lnTo>
                  <a:pt x="2846455" y="34548"/>
                </a:lnTo>
                <a:lnTo>
                  <a:pt x="2881780" y="59516"/>
                </a:lnTo>
                <a:lnTo>
                  <a:pt x="2912283" y="90019"/>
                </a:lnTo>
                <a:lnTo>
                  <a:pt x="2937251" y="125344"/>
                </a:lnTo>
                <a:lnTo>
                  <a:pt x="2955969" y="164777"/>
                </a:lnTo>
                <a:lnTo>
                  <a:pt x="2967723" y="207604"/>
                </a:lnTo>
                <a:lnTo>
                  <a:pt x="2971800" y="253111"/>
                </a:lnTo>
                <a:lnTo>
                  <a:pt x="2971800" y="1265758"/>
                </a:lnTo>
                <a:lnTo>
                  <a:pt x="2967723" y="1311264"/>
                </a:lnTo>
                <a:lnTo>
                  <a:pt x="2955969" y="1354094"/>
                </a:lnTo>
                <a:lnTo>
                  <a:pt x="2937251" y="1393534"/>
                </a:lnTo>
                <a:lnTo>
                  <a:pt x="2912283" y="1428867"/>
                </a:lnTo>
                <a:lnTo>
                  <a:pt x="2881780" y="1459379"/>
                </a:lnTo>
                <a:lnTo>
                  <a:pt x="2846455" y="1484356"/>
                </a:lnTo>
                <a:lnTo>
                  <a:pt x="2807022" y="1503081"/>
                </a:lnTo>
                <a:lnTo>
                  <a:pt x="2764195" y="1514841"/>
                </a:lnTo>
                <a:lnTo>
                  <a:pt x="2718688" y="1518919"/>
                </a:lnTo>
                <a:lnTo>
                  <a:pt x="253110" y="1518919"/>
                </a:lnTo>
                <a:lnTo>
                  <a:pt x="207604" y="1514841"/>
                </a:lnTo>
                <a:lnTo>
                  <a:pt x="164777" y="1503081"/>
                </a:lnTo>
                <a:lnTo>
                  <a:pt x="125344" y="1484356"/>
                </a:lnTo>
                <a:lnTo>
                  <a:pt x="90019" y="1459379"/>
                </a:lnTo>
                <a:lnTo>
                  <a:pt x="59516" y="1428867"/>
                </a:lnTo>
                <a:lnTo>
                  <a:pt x="34548" y="1393534"/>
                </a:lnTo>
                <a:lnTo>
                  <a:pt x="15830" y="1354094"/>
                </a:lnTo>
                <a:lnTo>
                  <a:pt x="4076" y="1311264"/>
                </a:lnTo>
                <a:lnTo>
                  <a:pt x="0" y="1265758"/>
                </a:lnTo>
                <a:lnTo>
                  <a:pt x="0" y="253111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9380601" y="5514022"/>
            <a:ext cx="265366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4544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dirty="0" sz="1800" spc="-15">
                <a:latin typeface="Calibri"/>
                <a:cs typeface="Calibri"/>
              </a:rPr>
              <a:t>PoC </a:t>
            </a:r>
            <a:r>
              <a:rPr dirty="0" sz="1800" spc="-5">
                <a:latin typeface="Calibri"/>
                <a:cs typeface="Calibri"/>
              </a:rPr>
              <a:t>of new </a:t>
            </a:r>
            <a:r>
              <a:rPr dirty="0" sz="1800" spc="-10">
                <a:latin typeface="Calibri"/>
                <a:cs typeface="Calibri"/>
              </a:rPr>
              <a:t>tools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PNG</a:t>
            </a:r>
            <a:endParaRPr sz="1800">
              <a:latin typeface="Calibri"/>
              <a:cs typeface="Calibri"/>
            </a:endParaRPr>
          </a:p>
          <a:p>
            <a:pPr lvl="1" marL="444500" indent="-287655">
              <a:lnSpc>
                <a:spcPct val="100000"/>
              </a:lnSpc>
              <a:buFont typeface="Arial"/>
              <a:buChar char="•"/>
              <a:tabLst>
                <a:tab pos="443865" algn="l"/>
                <a:tab pos="444500" algn="l"/>
              </a:tabLst>
            </a:pPr>
            <a:r>
              <a:rPr dirty="0" sz="1800" spc="-10">
                <a:latin typeface="Calibri"/>
                <a:cs typeface="Calibri"/>
              </a:rPr>
              <a:t>Scale </a:t>
            </a:r>
            <a:r>
              <a:rPr dirty="0" sz="1800" spc="-5">
                <a:latin typeface="Calibri"/>
                <a:cs typeface="Calibri"/>
              </a:rPr>
              <a:t>up plan </a:t>
            </a:r>
            <a:r>
              <a:rPr dirty="0" sz="1800" spc="-20">
                <a:latin typeface="Calibri"/>
                <a:cs typeface="Calibri"/>
              </a:rPr>
              <a:t>for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tools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Regulatory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strengthening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18393" y="6337300"/>
            <a:ext cx="662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96669" y="196977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381000" y="166369"/>
                </a:moveTo>
                <a:lnTo>
                  <a:pt x="0" y="166369"/>
                </a:lnTo>
                <a:lnTo>
                  <a:pt x="190500" y="332739"/>
                </a:lnTo>
                <a:lnTo>
                  <a:pt x="381000" y="166369"/>
                </a:lnTo>
                <a:close/>
              </a:path>
              <a:path w="381000" h="332739">
                <a:moveTo>
                  <a:pt x="285750" y="0"/>
                </a:moveTo>
                <a:lnTo>
                  <a:pt x="95250" y="0"/>
                </a:lnTo>
                <a:lnTo>
                  <a:pt x="95250" y="166369"/>
                </a:lnTo>
                <a:lnTo>
                  <a:pt x="285750" y="166369"/>
                </a:lnTo>
                <a:lnTo>
                  <a:pt x="2857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1296669" y="196977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0" y="166369"/>
                </a:moveTo>
                <a:lnTo>
                  <a:pt x="95250" y="166369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66369"/>
                </a:lnTo>
                <a:lnTo>
                  <a:pt x="381000" y="166369"/>
                </a:lnTo>
                <a:lnTo>
                  <a:pt x="190500" y="332739"/>
                </a:lnTo>
                <a:lnTo>
                  <a:pt x="0" y="166369"/>
                </a:lnTo>
                <a:close/>
              </a:path>
            </a:pathLst>
          </a:custGeom>
          <a:ln w="12700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1296669" y="516509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381000" y="166370"/>
                </a:moveTo>
                <a:lnTo>
                  <a:pt x="0" y="166370"/>
                </a:lnTo>
                <a:lnTo>
                  <a:pt x="190500" y="332740"/>
                </a:lnTo>
                <a:lnTo>
                  <a:pt x="381000" y="166370"/>
                </a:lnTo>
                <a:close/>
              </a:path>
              <a:path w="381000" h="332739">
                <a:moveTo>
                  <a:pt x="285750" y="0"/>
                </a:moveTo>
                <a:lnTo>
                  <a:pt x="95250" y="0"/>
                </a:lnTo>
                <a:lnTo>
                  <a:pt x="95250" y="166370"/>
                </a:lnTo>
                <a:lnTo>
                  <a:pt x="285750" y="166370"/>
                </a:lnTo>
                <a:lnTo>
                  <a:pt x="2857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296669" y="516509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0" y="166370"/>
                </a:moveTo>
                <a:lnTo>
                  <a:pt x="95250" y="16637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66370"/>
                </a:lnTo>
                <a:lnTo>
                  <a:pt x="381000" y="166370"/>
                </a:lnTo>
                <a:lnTo>
                  <a:pt x="190500" y="332740"/>
                </a:lnTo>
                <a:lnTo>
                  <a:pt x="0" y="166370"/>
                </a:lnTo>
                <a:close/>
              </a:path>
            </a:pathLst>
          </a:custGeom>
          <a:ln w="12699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296669" y="3074670"/>
            <a:ext cx="381000" cy="335280"/>
          </a:xfrm>
          <a:custGeom>
            <a:avLst/>
            <a:gdLst/>
            <a:ahLst/>
            <a:cxnLst/>
            <a:rect l="l" t="t" r="r" b="b"/>
            <a:pathLst>
              <a:path w="381000" h="335279">
                <a:moveTo>
                  <a:pt x="381000" y="167639"/>
                </a:moveTo>
                <a:lnTo>
                  <a:pt x="0" y="167639"/>
                </a:lnTo>
                <a:lnTo>
                  <a:pt x="190500" y="335279"/>
                </a:lnTo>
                <a:lnTo>
                  <a:pt x="381000" y="167639"/>
                </a:lnTo>
                <a:close/>
              </a:path>
              <a:path w="381000" h="335279">
                <a:moveTo>
                  <a:pt x="285750" y="0"/>
                </a:moveTo>
                <a:lnTo>
                  <a:pt x="95250" y="0"/>
                </a:lnTo>
                <a:lnTo>
                  <a:pt x="95250" y="167639"/>
                </a:lnTo>
                <a:lnTo>
                  <a:pt x="285750" y="167639"/>
                </a:lnTo>
                <a:lnTo>
                  <a:pt x="2857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296669" y="3074670"/>
            <a:ext cx="381000" cy="335280"/>
          </a:xfrm>
          <a:custGeom>
            <a:avLst/>
            <a:gdLst/>
            <a:ahLst/>
            <a:cxnLst/>
            <a:rect l="l" t="t" r="r" b="b"/>
            <a:pathLst>
              <a:path w="381000" h="335279">
                <a:moveTo>
                  <a:pt x="0" y="167639"/>
                </a:moveTo>
                <a:lnTo>
                  <a:pt x="95250" y="167639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67639"/>
                </a:lnTo>
                <a:lnTo>
                  <a:pt x="381000" y="167639"/>
                </a:lnTo>
                <a:lnTo>
                  <a:pt x="190500" y="335279"/>
                </a:lnTo>
                <a:lnTo>
                  <a:pt x="0" y="167639"/>
                </a:lnTo>
                <a:close/>
              </a:path>
            </a:pathLst>
          </a:custGeom>
          <a:ln w="12700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10516869" y="515239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381000" y="166370"/>
                </a:moveTo>
                <a:lnTo>
                  <a:pt x="0" y="166370"/>
                </a:lnTo>
                <a:lnTo>
                  <a:pt x="190500" y="332740"/>
                </a:lnTo>
                <a:lnTo>
                  <a:pt x="381000" y="166370"/>
                </a:lnTo>
                <a:close/>
              </a:path>
              <a:path w="381000" h="332739">
                <a:moveTo>
                  <a:pt x="285750" y="0"/>
                </a:moveTo>
                <a:lnTo>
                  <a:pt x="95250" y="0"/>
                </a:lnTo>
                <a:lnTo>
                  <a:pt x="95250" y="166370"/>
                </a:lnTo>
                <a:lnTo>
                  <a:pt x="285750" y="166370"/>
                </a:lnTo>
                <a:lnTo>
                  <a:pt x="2857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0516869" y="5152390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0" y="166370"/>
                </a:moveTo>
                <a:lnTo>
                  <a:pt x="95250" y="16637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66370"/>
                </a:lnTo>
                <a:lnTo>
                  <a:pt x="381000" y="166370"/>
                </a:lnTo>
                <a:lnTo>
                  <a:pt x="190500" y="332740"/>
                </a:lnTo>
                <a:lnTo>
                  <a:pt x="0" y="166370"/>
                </a:lnTo>
                <a:close/>
              </a:path>
            </a:pathLst>
          </a:custGeom>
          <a:ln w="12699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516869" y="3097529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381000" y="166370"/>
                </a:moveTo>
                <a:lnTo>
                  <a:pt x="0" y="166370"/>
                </a:lnTo>
                <a:lnTo>
                  <a:pt x="190500" y="332740"/>
                </a:lnTo>
                <a:lnTo>
                  <a:pt x="381000" y="166370"/>
                </a:lnTo>
                <a:close/>
              </a:path>
              <a:path w="381000" h="332739">
                <a:moveTo>
                  <a:pt x="285750" y="0"/>
                </a:moveTo>
                <a:lnTo>
                  <a:pt x="95250" y="0"/>
                </a:lnTo>
                <a:lnTo>
                  <a:pt x="95250" y="166370"/>
                </a:lnTo>
                <a:lnTo>
                  <a:pt x="285750" y="166370"/>
                </a:lnTo>
                <a:lnTo>
                  <a:pt x="2857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516869" y="3097529"/>
            <a:ext cx="381000" cy="332740"/>
          </a:xfrm>
          <a:custGeom>
            <a:avLst/>
            <a:gdLst/>
            <a:ahLst/>
            <a:cxnLst/>
            <a:rect l="l" t="t" r="r" b="b"/>
            <a:pathLst>
              <a:path w="381000" h="332739">
                <a:moveTo>
                  <a:pt x="0" y="166370"/>
                </a:moveTo>
                <a:lnTo>
                  <a:pt x="95250" y="16637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166370"/>
                </a:lnTo>
                <a:lnTo>
                  <a:pt x="381000" y="166370"/>
                </a:lnTo>
                <a:lnTo>
                  <a:pt x="190500" y="332740"/>
                </a:lnTo>
                <a:lnTo>
                  <a:pt x="0" y="166370"/>
                </a:lnTo>
                <a:close/>
              </a:path>
            </a:pathLst>
          </a:custGeom>
          <a:ln w="12700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0516869" y="1977389"/>
            <a:ext cx="383540" cy="332740"/>
          </a:xfrm>
          <a:custGeom>
            <a:avLst/>
            <a:gdLst/>
            <a:ahLst/>
            <a:cxnLst/>
            <a:rect l="l" t="t" r="r" b="b"/>
            <a:pathLst>
              <a:path w="383540" h="332739">
                <a:moveTo>
                  <a:pt x="383539" y="166370"/>
                </a:moveTo>
                <a:lnTo>
                  <a:pt x="0" y="166370"/>
                </a:lnTo>
                <a:lnTo>
                  <a:pt x="191770" y="332739"/>
                </a:lnTo>
                <a:lnTo>
                  <a:pt x="383539" y="166370"/>
                </a:lnTo>
                <a:close/>
              </a:path>
              <a:path w="383540" h="332739">
                <a:moveTo>
                  <a:pt x="287654" y="0"/>
                </a:moveTo>
                <a:lnTo>
                  <a:pt x="95884" y="0"/>
                </a:lnTo>
                <a:lnTo>
                  <a:pt x="95884" y="166370"/>
                </a:lnTo>
                <a:lnTo>
                  <a:pt x="287654" y="166370"/>
                </a:lnTo>
                <a:lnTo>
                  <a:pt x="28765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10516869" y="1977389"/>
            <a:ext cx="383540" cy="332740"/>
          </a:xfrm>
          <a:custGeom>
            <a:avLst/>
            <a:gdLst/>
            <a:ahLst/>
            <a:cxnLst/>
            <a:rect l="l" t="t" r="r" b="b"/>
            <a:pathLst>
              <a:path w="383540" h="332739">
                <a:moveTo>
                  <a:pt x="0" y="166370"/>
                </a:moveTo>
                <a:lnTo>
                  <a:pt x="95884" y="166370"/>
                </a:lnTo>
                <a:lnTo>
                  <a:pt x="95884" y="0"/>
                </a:lnTo>
                <a:lnTo>
                  <a:pt x="287654" y="0"/>
                </a:lnTo>
                <a:lnTo>
                  <a:pt x="287654" y="166370"/>
                </a:lnTo>
                <a:lnTo>
                  <a:pt x="383539" y="166370"/>
                </a:lnTo>
                <a:lnTo>
                  <a:pt x="191770" y="332739"/>
                </a:lnTo>
                <a:lnTo>
                  <a:pt x="0" y="166370"/>
                </a:lnTo>
                <a:close/>
              </a:path>
            </a:pathLst>
          </a:custGeom>
          <a:ln w="12700">
            <a:solidFill>
              <a:srgbClr val="0080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055609" y="6424929"/>
            <a:ext cx="1140460" cy="345440"/>
          </a:xfrm>
          <a:custGeom>
            <a:avLst/>
            <a:gdLst/>
            <a:ahLst/>
            <a:cxnLst/>
            <a:rect l="l" t="t" r="r" b="b"/>
            <a:pathLst>
              <a:path w="1140459" h="345440">
                <a:moveTo>
                  <a:pt x="0" y="345440"/>
                </a:moveTo>
                <a:lnTo>
                  <a:pt x="1140459" y="345440"/>
                </a:lnTo>
                <a:lnTo>
                  <a:pt x="1140459" y="0"/>
                </a:lnTo>
                <a:lnTo>
                  <a:pt x="0" y="0"/>
                </a:lnTo>
                <a:lnTo>
                  <a:pt x="0" y="345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611370" y="5350509"/>
            <a:ext cx="2971800" cy="1508760"/>
          </a:xfrm>
          <a:custGeom>
            <a:avLst/>
            <a:gdLst/>
            <a:ahLst/>
            <a:cxnLst/>
            <a:rect l="l" t="t" r="r" b="b"/>
            <a:pathLst>
              <a:path w="2971800" h="1508759">
                <a:moveTo>
                  <a:pt x="2720339" y="0"/>
                </a:moveTo>
                <a:lnTo>
                  <a:pt x="251459" y="0"/>
                </a:lnTo>
                <a:lnTo>
                  <a:pt x="206243" y="4049"/>
                </a:lnTo>
                <a:lnTo>
                  <a:pt x="163693" y="15725"/>
                </a:lnTo>
                <a:lnTo>
                  <a:pt x="124516" y="34318"/>
                </a:lnTo>
                <a:lnTo>
                  <a:pt x="89422" y="59120"/>
                </a:lnTo>
                <a:lnTo>
                  <a:pt x="59120" y="89422"/>
                </a:lnTo>
                <a:lnTo>
                  <a:pt x="34318" y="124516"/>
                </a:lnTo>
                <a:lnTo>
                  <a:pt x="15725" y="163693"/>
                </a:lnTo>
                <a:lnTo>
                  <a:pt x="4049" y="206243"/>
                </a:lnTo>
                <a:lnTo>
                  <a:pt x="0" y="251459"/>
                </a:lnTo>
                <a:lnTo>
                  <a:pt x="0" y="1257287"/>
                </a:lnTo>
                <a:lnTo>
                  <a:pt x="4049" y="1302490"/>
                </a:lnTo>
                <a:lnTo>
                  <a:pt x="15725" y="1345035"/>
                </a:lnTo>
                <a:lnTo>
                  <a:pt x="34318" y="1384211"/>
                </a:lnTo>
                <a:lnTo>
                  <a:pt x="59120" y="1419308"/>
                </a:lnTo>
                <a:lnTo>
                  <a:pt x="89422" y="1449617"/>
                </a:lnTo>
                <a:lnTo>
                  <a:pt x="124516" y="1474426"/>
                </a:lnTo>
                <a:lnTo>
                  <a:pt x="163693" y="1493027"/>
                </a:lnTo>
                <a:lnTo>
                  <a:pt x="206243" y="1504708"/>
                </a:lnTo>
                <a:lnTo>
                  <a:pt x="251459" y="1508759"/>
                </a:lnTo>
                <a:lnTo>
                  <a:pt x="2720339" y="1508759"/>
                </a:lnTo>
                <a:lnTo>
                  <a:pt x="2765522" y="1504708"/>
                </a:lnTo>
                <a:lnTo>
                  <a:pt x="2808055" y="1493027"/>
                </a:lnTo>
                <a:lnTo>
                  <a:pt x="2847227" y="1474426"/>
                </a:lnTo>
                <a:lnTo>
                  <a:pt x="2882325" y="1449617"/>
                </a:lnTo>
                <a:lnTo>
                  <a:pt x="2912637" y="1419308"/>
                </a:lnTo>
                <a:lnTo>
                  <a:pt x="2937453" y="1384211"/>
                </a:lnTo>
                <a:lnTo>
                  <a:pt x="2956060" y="1345035"/>
                </a:lnTo>
                <a:lnTo>
                  <a:pt x="2967746" y="1302490"/>
                </a:lnTo>
                <a:lnTo>
                  <a:pt x="2971800" y="1257287"/>
                </a:lnTo>
                <a:lnTo>
                  <a:pt x="2971800" y="251459"/>
                </a:lnTo>
                <a:lnTo>
                  <a:pt x="2967746" y="206243"/>
                </a:lnTo>
                <a:lnTo>
                  <a:pt x="2956060" y="163693"/>
                </a:lnTo>
                <a:lnTo>
                  <a:pt x="2937453" y="124516"/>
                </a:lnTo>
                <a:lnTo>
                  <a:pt x="2912637" y="89422"/>
                </a:lnTo>
                <a:lnTo>
                  <a:pt x="2882325" y="59120"/>
                </a:lnTo>
                <a:lnTo>
                  <a:pt x="2847227" y="34318"/>
                </a:lnTo>
                <a:lnTo>
                  <a:pt x="2808055" y="15725"/>
                </a:lnTo>
                <a:lnTo>
                  <a:pt x="2765522" y="4049"/>
                </a:lnTo>
                <a:lnTo>
                  <a:pt x="27203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611370" y="5350509"/>
            <a:ext cx="2971800" cy="1508760"/>
          </a:xfrm>
          <a:custGeom>
            <a:avLst/>
            <a:gdLst/>
            <a:ahLst/>
            <a:cxnLst/>
            <a:rect l="l" t="t" r="r" b="b"/>
            <a:pathLst>
              <a:path w="2971800" h="1508759">
                <a:moveTo>
                  <a:pt x="0" y="251459"/>
                </a:moveTo>
                <a:lnTo>
                  <a:pt x="4049" y="206243"/>
                </a:lnTo>
                <a:lnTo>
                  <a:pt x="15725" y="163693"/>
                </a:lnTo>
                <a:lnTo>
                  <a:pt x="34318" y="124516"/>
                </a:lnTo>
                <a:lnTo>
                  <a:pt x="59120" y="89422"/>
                </a:lnTo>
                <a:lnTo>
                  <a:pt x="89422" y="59120"/>
                </a:lnTo>
                <a:lnTo>
                  <a:pt x="124516" y="34318"/>
                </a:lnTo>
                <a:lnTo>
                  <a:pt x="163693" y="15725"/>
                </a:lnTo>
                <a:lnTo>
                  <a:pt x="206243" y="4049"/>
                </a:lnTo>
                <a:lnTo>
                  <a:pt x="251459" y="0"/>
                </a:lnTo>
                <a:lnTo>
                  <a:pt x="2720339" y="0"/>
                </a:lnTo>
                <a:lnTo>
                  <a:pt x="2765522" y="4049"/>
                </a:lnTo>
                <a:lnTo>
                  <a:pt x="2808055" y="15725"/>
                </a:lnTo>
                <a:lnTo>
                  <a:pt x="2847227" y="34318"/>
                </a:lnTo>
                <a:lnTo>
                  <a:pt x="2882325" y="59120"/>
                </a:lnTo>
                <a:lnTo>
                  <a:pt x="2912637" y="89422"/>
                </a:lnTo>
                <a:lnTo>
                  <a:pt x="2937453" y="124516"/>
                </a:lnTo>
                <a:lnTo>
                  <a:pt x="2956060" y="163693"/>
                </a:lnTo>
                <a:lnTo>
                  <a:pt x="2967746" y="206243"/>
                </a:lnTo>
                <a:lnTo>
                  <a:pt x="2971800" y="251459"/>
                </a:lnTo>
                <a:lnTo>
                  <a:pt x="2971800" y="1257287"/>
                </a:lnTo>
                <a:lnTo>
                  <a:pt x="2967746" y="1302490"/>
                </a:lnTo>
                <a:lnTo>
                  <a:pt x="2956060" y="1345035"/>
                </a:lnTo>
                <a:lnTo>
                  <a:pt x="2937453" y="1384211"/>
                </a:lnTo>
                <a:lnTo>
                  <a:pt x="2912637" y="1419308"/>
                </a:lnTo>
                <a:lnTo>
                  <a:pt x="2882325" y="1449617"/>
                </a:lnTo>
                <a:lnTo>
                  <a:pt x="2847227" y="1474426"/>
                </a:lnTo>
                <a:lnTo>
                  <a:pt x="2808055" y="1493027"/>
                </a:lnTo>
                <a:lnTo>
                  <a:pt x="2765522" y="1504708"/>
                </a:lnTo>
                <a:lnTo>
                  <a:pt x="2720339" y="1508759"/>
                </a:lnTo>
                <a:lnTo>
                  <a:pt x="251459" y="1508759"/>
                </a:lnTo>
                <a:lnTo>
                  <a:pt x="206243" y="1504708"/>
                </a:lnTo>
                <a:lnTo>
                  <a:pt x="163693" y="1493027"/>
                </a:lnTo>
                <a:lnTo>
                  <a:pt x="124516" y="1474426"/>
                </a:lnTo>
                <a:lnTo>
                  <a:pt x="89422" y="1449617"/>
                </a:lnTo>
                <a:lnTo>
                  <a:pt x="59120" y="1419308"/>
                </a:lnTo>
                <a:lnTo>
                  <a:pt x="34318" y="1384211"/>
                </a:lnTo>
                <a:lnTo>
                  <a:pt x="15725" y="1345035"/>
                </a:lnTo>
                <a:lnTo>
                  <a:pt x="4049" y="1302490"/>
                </a:lnTo>
                <a:lnTo>
                  <a:pt x="0" y="1257287"/>
                </a:lnTo>
                <a:lnTo>
                  <a:pt x="0" y="251459"/>
                </a:lnTo>
                <a:close/>
              </a:path>
            </a:pathLst>
          </a:custGeom>
          <a:ln w="1270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4923409" y="5529579"/>
            <a:ext cx="234315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664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3. </a:t>
            </a:r>
            <a:r>
              <a:rPr dirty="0" sz="1800" spc="-5" b="1">
                <a:latin typeface="Calibri"/>
                <a:cs typeface="Calibri"/>
              </a:rPr>
              <a:t>Modelling  </a:t>
            </a:r>
            <a:r>
              <a:rPr dirty="0" sz="1800" spc="-5">
                <a:latin typeface="Calibri"/>
                <a:cs typeface="Calibri"/>
              </a:rPr>
              <a:t>Modelling impact of new  </a:t>
            </a:r>
            <a:r>
              <a:rPr dirty="0" sz="1800" spc="-10">
                <a:latin typeface="Calibri"/>
                <a:cs typeface="Calibri"/>
              </a:rPr>
              <a:t>vector </a:t>
            </a:r>
            <a:r>
              <a:rPr dirty="0" sz="1800" spc="-20">
                <a:latin typeface="Calibri"/>
                <a:cs typeface="Calibri"/>
              </a:rPr>
              <a:t>control </a:t>
            </a:r>
            <a:r>
              <a:rPr dirty="0" sz="1800" spc="-10">
                <a:latin typeface="Calibri"/>
                <a:cs typeface="Calibri"/>
              </a:rPr>
              <a:t>tools</a:t>
            </a:r>
            <a:r>
              <a:rPr dirty="0" sz="1800" spc="6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391150" y="6352857"/>
            <a:ext cx="1409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malaria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971800" y="2674747"/>
            <a:ext cx="782320" cy="188595"/>
          </a:xfrm>
          <a:custGeom>
            <a:avLst/>
            <a:gdLst/>
            <a:ahLst/>
            <a:cxnLst/>
            <a:rect l="l" t="t" r="r" b="b"/>
            <a:pathLst>
              <a:path w="782320" h="188594">
                <a:moveTo>
                  <a:pt x="705919" y="157224"/>
                </a:moveTo>
                <a:lnTo>
                  <a:pt x="699515" y="188340"/>
                </a:lnTo>
                <a:lnTo>
                  <a:pt x="781812" y="166242"/>
                </a:lnTo>
                <a:lnTo>
                  <a:pt x="773567" y="159765"/>
                </a:lnTo>
                <a:lnTo>
                  <a:pt x="718312" y="159765"/>
                </a:lnTo>
                <a:lnTo>
                  <a:pt x="705919" y="157224"/>
                </a:lnTo>
                <a:close/>
              </a:path>
              <a:path w="782320" h="188594">
                <a:moveTo>
                  <a:pt x="708479" y="144782"/>
                </a:moveTo>
                <a:lnTo>
                  <a:pt x="705919" y="157224"/>
                </a:lnTo>
                <a:lnTo>
                  <a:pt x="718312" y="159765"/>
                </a:lnTo>
                <a:lnTo>
                  <a:pt x="720851" y="147319"/>
                </a:lnTo>
                <a:lnTo>
                  <a:pt x="708479" y="144782"/>
                </a:lnTo>
                <a:close/>
              </a:path>
              <a:path w="782320" h="188594">
                <a:moveTo>
                  <a:pt x="714883" y="113664"/>
                </a:moveTo>
                <a:lnTo>
                  <a:pt x="708479" y="144782"/>
                </a:lnTo>
                <a:lnTo>
                  <a:pt x="720851" y="147319"/>
                </a:lnTo>
                <a:lnTo>
                  <a:pt x="718312" y="159765"/>
                </a:lnTo>
                <a:lnTo>
                  <a:pt x="773567" y="159765"/>
                </a:lnTo>
                <a:lnTo>
                  <a:pt x="714883" y="113664"/>
                </a:lnTo>
                <a:close/>
              </a:path>
              <a:path w="782320" h="188594">
                <a:moveTo>
                  <a:pt x="2539" y="0"/>
                </a:moveTo>
                <a:lnTo>
                  <a:pt x="0" y="12445"/>
                </a:lnTo>
                <a:lnTo>
                  <a:pt x="705919" y="157224"/>
                </a:lnTo>
                <a:lnTo>
                  <a:pt x="708479" y="144782"/>
                </a:lnTo>
                <a:lnTo>
                  <a:pt x="25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7583169" y="2654045"/>
            <a:ext cx="1617345" cy="1909445"/>
          </a:xfrm>
          <a:custGeom>
            <a:avLst/>
            <a:gdLst/>
            <a:ahLst/>
            <a:cxnLst/>
            <a:rect l="l" t="t" r="r" b="b"/>
            <a:pathLst>
              <a:path w="1617345" h="1909445">
                <a:moveTo>
                  <a:pt x="20193" y="1826514"/>
                </a:moveTo>
                <a:lnTo>
                  <a:pt x="0" y="1909317"/>
                </a:lnTo>
                <a:lnTo>
                  <a:pt x="78358" y="1875789"/>
                </a:lnTo>
                <a:lnTo>
                  <a:pt x="65616" y="1864995"/>
                </a:lnTo>
                <a:lnTo>
                  <a:pt x="45847" y="1864995"/>
                </a:lnTo>
                <a:lnTo>
                  <a:pt x="36195" y="1856739"/>
                </a:lnTo>
                <a:lnTo>
                  <a:pt x="44410" y="1847030"/>
                </a:lnTo>
                <a:lnTo>
                  <a:pt x="20193" y="1826514"/>
                </a:lnTo>
                <a:close/>
              </a:path>
              <a:path w="1617345" h="1909445">
                <a:moveTo>
                  <a:pt x="44410" y="1847030"/>
                </a:moveTo>
                <a:lnTo>
                  <a:pt x="36195" y="1856739"/>
                </a:lnTo>
                <a:lnTo>
                  <a:pt x="45847" y="1864995"/>
                </a:lnTo>
                <a:lnTo>
                  <a:pt x="54101" y="1855239"/>
                </a:lnTo>
                <a:lnTo>
                  <a:pt x="44410" y="1847030"/>
                </a:lnTo>
                <a:close/>
              </a:path>
              <a:path w="1617345" h="1909445">
                <a:moveTo>
                  <a:pt x="54101" y="1855239"/>
                </a:moveTo>
                <a:lnTo>
                  <a:pt x="45847" y="1864995"/>
                </a:lnTo>
                <a:lnTo>
                  <a:pt x="65616" y="1864995"/>
                </a:lnTo>
                <a:lnTo>
                  <a:pt x="54101" y="1855239"/>
                </a:lnTo>
                <a:close/>
              </a:path>
              <a:path w="1617345" h="1909445">
                <a:moveTo>
                  <a:pt x="1607311" y="0"/>
                </a:moveTo>
                <a:lnTo>
                  <a:pt x="44410" y="1847030"/>
                </a:lnTo>
                <a:lnTo>
                  <a:pt x="54101" y="1855239"/>
                </a:lnTo>
                <a:lnTo>
                  <a:pt x="1616963" y="8127"/>
                </a:lnTo>
                <a:lnTo>
                  <a:pt x="160731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602229" y="872489"/>
            <a:ext cx="1998980" cy="566420"/>
          </a:xfrm>
          <a:custGeom>
            <a:avLst/>
            <a:gdLst/>
            <a:ahLst/>
            <a:cxnLst/>
            <a:rect l="l" t="t" r="r" b="b"/>
            <a:pathLst>
              <a:path w="1998979" h="566419">
                <a:moveTo>
                  <a:pt x="1904619" y="0"/>
                </a:moveTo>
                <a:lnTo>
                  <a:pt x="94361" y="0"/>
                </a:lnTo>
                <a:lnTo>
                  <a:pt x="57650" y="7421"/>
                </a:lnTo>
                <a:lnTo>
                  <a:pt x="27654" y="27654"/>
                </a:lnTo>
                <a:lnTo>
                  <a:pt x="7421" y="57650"/>
                </a:lnTo>
                <a:lnTo>
                  <a:pt x="0" y="94361"/>
                </a:lnTo>
                <a:lnTo>
                  <a:pt x="0" y="472059"/>
                </a:lnTo>
                <a:lnTo>
                  <a:pt x="7421" y="508769"/>
                </a:lnTo>
                <a:lnTo>
                  <a:pt x="27654" y="538765"/>
                </a:lnTo>
                <a:lnTo>
                  <a:pt x="57650" y="558998"/>
                </a:lnTo>
                <a:lnTo>
                  <a:pt x="94361" y="566420"/>
                </a:lnTo>
                <a:lnTo>
                  <a:pt x="1904619" y="566420"/>
                </a:lnTo>
                <a:lnTo>
                  <a:pt x="1941329" y="558998"/>
                </a:lnTo>
                <a:lnTo>
                  <a:pt x="1971325" y="538765"/>
                </a:lnTo>
                <a:lnTo>
                  <a:pt x="1991558" y="508769"/>
                </a:lnTo>
                <a:lnTo>
                  <a:pt x="1998980" y="472059"/>
                </a:lnTo>
                <a:lnTo>
                  <a:pt x="1998980" y="94361"/>
                </a:lnTo>
                <a:lnTo>
                  <a:pt x="1991558" y="57650"/>
                </a:lnTo>
                <a:lnTo>
                  <a:pt x="1971325" y="27654"/>
                </a:lnTo>
                <a:lnTo>
                  <a:pt x="1941329" y="7421"/>
                </a:lnTo>
                <a:lnTo>
                  <a:pt x="190461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602229" y="872489"/>
            <a:ext cx="1998980" cy="566420"/>
          </a:xfrm>
          <a:custGeom>
            <a:avLst/>
            <a:gdLst/>
            <a:ahLst/>
            <a:cxnLst/>
            <a:rect l="l" t="t" r="r" b="b"/>
            <a:pathLst>
              <a:path w="1998979" h="566419">
                <a:moveTo>
                  <a:pt x="0" y="94361"/>
                </a:moveTo>
                <a:lnTo>
                  <a:pt x="7421" y="57650"/>
                </a:lnTo>
                <a:lnTo>
                  <a:pt x="27654" y="27654"/>
                </a:lnTo>
                <a:lnTo>
                  <a:pt x="57650" y="7421"/>
                </a:lnTo>
                <a:lnTo>
                  <a:pt x="94361" y="0"/>
                </a:lnTo>
                <a:lnTo>
                  <a:pt x="1904619" y="0"/>
                </a:lnTo>
                <a:lnTo>
                  <a:pt x="1941329" y="7421"/>
                </a:lnTo>
                <a:lnTo>
                  <a:pt x="1971325" y="27654"/>
                </a:lnTo>
                <a:lnTo>
                  <a:pt x="1991558" y="57650"/>
                </a:lnTo>
                <a:lnTo>
                  <a:pt x="1998980" y="94361"/>
                </a:lnTo>
                <a:lnTo>
                  <a:pt x="1998980" y="472059"/>
                </a:lnTo>
                <a:lnTo>
                  <a:pt x="1991558" y="508769"/>
                </a:lnTo>
                <a:lnTo>
                  <a:pt x="1971325" y="538765"/>
                </a:lnTo>
                <a:lnTo>
                  <a:pt x="1941329" y="558998"/>
                </a:lnTo>
                <a:lnTo>
                  <a:pt x="1904619" y="566420"/>
                </a:lnTo>
                <a:lnTo>
                  <a:pt x="94361" y="566420"/>
                </a:lnTo>
                <a:lnTo>
                  <a:pt x="57650" y="558998"/>
                </a:lnTo>
                <a:lnTo>
                  <a:pt x="27654" y="538765"/>
                </a:lnTo>
                <a:lnTo>
                  <a:pt x="7421" y="508769"/>
                </a:lnTo>
                <a:lnTo>
                  <a:pt x="0" y="472059"/>
                </a:lnTo>
                <a:lnTo>
                  <a:pt x="0" y="94361"/>
                </a:lnTo>
                <a:close/>
              </a:path>
            </a:pathLst>
          </a:custGeom>
          <a:ln w="12699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2754883" y="856996"/>
            <a:ext cx="16910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Led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 UCSF with</a:t>
            </a:r>
            <a:r>
              <a:rPr dirty="0" sz="12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partners: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17444" y="1039748"/>
            <a:ext cx="13677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Calibri"/>
                <a:cs typeface="Calibri"/>
              </a:rPr>
              <a:t>UND,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IHI, STPH, CNM, 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AFRIMS,</a:t>
            </a:r>
            <a:r>
              <a:rPr dirty="0" sz="1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15">
                <a:solidFill>
                  <a:srgbClr val="FFFFFF"/>
                </a:solidFill>
                <a:latin typeface="Calibri"/>
                <a:cs typeface="Calibri"/>
              </a:rPr>
              <a:t>KU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390130" y="935989"/>
            <a:ext cx="1998980" cy="299720"/>
          </a:xfrm>
          <a:custGeom>
            <a:avLst/>
            <a:gdLst/>
            <a:ahLst/>
            <a:cxnLst/>
            <a:rect l="l" t="t" r="r" b="b"/>
            <a:pathLst>
              <a:path w="1998979" h="299719">
                <a:moveTo>
                  <a:pt x="1949069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1"/>
                </a:lnTo>
                <a:lnTo>
                  <a:pt x="0" y="249809"/>
                </a:lnTo>
                <a:lnTo>
                  <a:pt x="3923" y="269234"/>
                </a:lnTo>
                <a:lnTo>
                  <a:pt x="14620" y="285099"/>
                </a:lnTo>
                <a:lnTo>
                  <a:pt x="30485" y="295796"/>
                </a:lnTo>
                <a:lnTo>
                  <a:pt x="49911" y="299720"/>
                </a:lnTo>
                <a:lnTo>
                  <a:pt x="1949069" y="299720"/>
                </a:lnTo>
                <a:lnTo>
                  <a:pt x="1968494" y="295796"/>
                </a:lnTo>
                <a:lnTo>
                  <a:pt x="1984359" y="285099"/>
                </a:lnTo>
                <a:lnTo>
                  <a:pt x="1995056" y="269234"/>
                </a:lnTo>
                <a:lnTo>
                  <a:pt x="1998979" y="249809"/>
                </a:lnTo>
                <a:lnTo>
                  <a:pt x="1998979" y="49911"/>
                </a:lnTo>
                <a:lnTo>
                  <a:pt x="1995056" y="30485"/>
                </a:lnTo>
                <a:lnTo>
                  <a:pt x="1984359" y="14620"/>
                </a:lnTo>
                <a:lnTo>
                  <a:pt x="1968494" y="3923"/>
                </a:lnTo>
                <a:lnTo>
                  <a:pt x="194906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7390130" y="935989"/>
            <a:ext cx="1998980" cy="299720"/>
          </a:xfrm>
          <a:custGeom>
            <a:avLst/>
            <a:gdLst/>
            <a:ahLst/>
            <a:cxnLst/>
            <a:rect l="l" t="t" r="r" b="b"/>
            <a:pathLst>
              <a:path w="1998979" h="299719">
                <a:moveTo>
                  <a:pt x="0" y="49911"/>
                </a:moveTo>
                <a:lnTo>
                  <a:pt x="3923" y="30485"/>
                </a:lnTo>
                <a:lnTo>
                  <a:pt x="14620" y="14620"/>
                </a:lnTo>
                <a:lnTo>
                  <a:pt x="30485" y="3923"/>
                </a:lnTo>
                <a:lnTo>
                  <a:pt x="49911" y="0"/>
                </a:lnTo>
                <a:lnTo>
                  <a:pt x="1949069" y="0"/>
                </a:lnTo>
                <a:lnTo>
                  <a:pt x="1968494" y="3923"/>
                </a:lnTo>
                <a:lnTo>
                  <a:pt x="1984359" y="14620"/>
                </a:lnTo>
                <a:lnTo>
                  <a:pt x="1995056" y="30485"/>
                </a:lnTo>
                <a:lnTo>
                  <a:pt x="1998979" y="49911"/>
                </a:lnTo>
                <a:lnTo>
                  <a:pt x="1998979" y="249809"/>
                </a:lnTo>
                <a:lnTo>
                  <a:pt x="1995056" y="269234"/>
                </a:lnTo>
                <a:lnTo>
                  <a:pt x="1984359" y="285099"/>
                </a:lnTo>
                <a:lnTo>
                  <a:pt x="1968494" y="295796"/>
                </a:lnTo>
                <a:lnTo>
                  <a:pt x="1949069" y="299720"/>
                </a:lnTo>
                <a:lnTo>
                  <a:pt x="49911" y="299720"/>
                </a:lnTo>
                <a:lnTo>
                  <a:pt x="30485" y="295796"/>
                </a:lnTo>
                <a:lnTo>
                  <a:pt x="14620" y="285099"/>
                </a:lnTo>
                <a:lnTo>
                  <a:pt x="3923" y="269234"/>
                </a:lnTo>
                <a:lnTo>
                  <a:pt x="0" y="249809"/>
                </a:lnTo>
                <a:lnTo>
                  <a:pt x="0" y="49911"/>
                </a:lnTo>
                <a:close/>
              </a:path>
            </a:pathLst>
          </a:custGeom>
          <a:ln w="12699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7509256" y="970534"/>
            <a:ext cx="17564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Led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PNGIMR/Burnet/JCU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752850" y="5147309"/>
            <a:ext cx="1998980" cy="299720"/>
          </a:xfrm>
          <a:custGeom>
            <a:avLst/>
            <a:gdLst/>
            <a:ahLst/>
            <a:cxnLst/>
            <a:rect l="l" t="t" r="r" b="b"/>
            <a:pathLst>
              <a:path w="1998979" h="299720">
                <a:moveTo>
                  <a:pt x="1949069" y="0"/>
                </a:moveTo>
                <a:lnTo>
                  <a:pt x="49911" y="0"/>
                </a:lnTo>
                <a:lnTo>
                  <a:pt x="30485" y="3923"/>
                </a:lnTo>
                <a:lnTo>
                  <a:pt x="14620" y="14620"/>
                </a:lnTo>
                <a:lnTo>
                  <a:pt x="3923" y="30485"/>
                </a:lnTo>
                <a:lnTo>
                  <a:pt x="0" y="49910"/>
                </a:lnTo>
                <a:lnTo>
                  <a:pt x="0" y="249808"/>
                </a:lnTo>
                <a:lnTo>
                  <a:pt x="3923" y="269234"/>
                </a:lnTo>
                <a:lnTo>
                  <a:pt x="14620" y="285099"/>
                </a:lnTo>
                <a:lnTo>
                  <a:pt x="30485" y="295796"/>
                </a:lnTo>
                <a:lnTo>
                  <a:pt x="49911" y="299719"/>
                </a:lnTo>
                <a:lnTo>
                  <a:pt x="1949069" y="299719"/>
                </a:lnTo>
                <a:lnTo>
                  <a:pt x="1968494" y="295796"/>
                </a:lnTo>
                <a:lnTo>
                  <a:pt x="1984359" y="285099"/>
                </a:lnTo>
                <a:lnTo>
                  <a:pt x="1995056" y="269234"/>
                </a:lnTo>
                <a:lnTo>
                  <a:pt x="1998979" y="249808"/>
                </a:lnTo>
                <a:lnTo>
                  <a:pt x="1998979" y="49910"/>
                </a:lnTo>
                <a:lnTo>
                  <a:pt x="1995056" y="30485"/>
                </a:lnTo>
                <a:lnTo>
                  <a:pt x="1984359" y="14620"/>
                </a:lnTo>
                <a:lnTo>
                  <a:pt x="1968494" y="3923"/>
                </a:lnTo>
                <a:lnTo>
                  <a:pt x="194906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752850" y="5147309"/>
            <a:ext cx="1998980" cy="299720"/>
          </a:xfrm>
          <a:custGeom>
            <a:avLst/>
            <a:gdLst/>
            <a:ahLst/>
            <a:cxnLst/>
            <a:rect l="l" t="t" r="r" b="b"/>
            <a:pathLst>
              <a:path w="1998979" h="299720">
                <a:moveTo>
                  <a:pt x="0" y="49910"/>
                </a:moveTo>
                <a:lnTo>
                  <a:pt x="3923" y="30485"/>
                </a:lnTo>
                <a:lnTo>
                  <a:pt x="14620" y="14620"/>
                </a:lnTo>
                <a:lnTo>
                  <a:pt x="30485" y="3923"/>
                </a:lnTo>
                <a:lnTo>
                  <a:pt x="49911" y="0"/>
                </a:lnTo>
                <a:lnTo>
                  <a:pt x="1949069" y="0"/>
                </a:lnTo>
                <a:lnTo>
                  <a:pt x="1968494" y="3923"/>
                </a:lnTo>
                <a:lnTo>
                  <a:pt x="1984359" y="14620"/>
                </a:lnTo>
                <a:lnTo>
                  <a:pt x="1995056" y="30485"/>
                </a:lnTo>
                <a:lnTo>
                  <a:pt x="1998979" y="49910"/>
                </a:lnTo>
                <a:lnTo>
                  <a:pt x="1998979" y="249808"/>
                </a:lnTo>
                <a:lnTo>
                  <a:pt x="1995056" y="269234"/>
                </a:lnTo>
                <a:lnTo>
                  <a:pt x="1984359" y="285099"/>
                </a:lnTo>
                <a:lnTo>
                  <a:pt x="1968494" y="295796"/>
                </a:lnTo>
                <a:lnTo>
                  <a:pt x="1949069" y="299719"/>
                </a:lnTo>
                <a:lnTo>
                  <a:pt x="49911" y="299719"/>
                </a:lnTo>
                <a:lnTo>
                  <a:pt x="30485" y="295796"/>
                </a:lnTo>
                <a:lnTo>
                  <a:pt x="14620" y="285099"/>
                </a:lnTo>
                <a:lnTo>
                  <a:pt x="3923" y="269234"/>
                </a:lnTo>
                <a:lnTo>
                  <a:pt x="0" y="249808"/>
                </a:lnTo>
                <a:lnTo>
                  <a:pt x="0" y="49910"/>
                </a:lnTo>
                <a:close/>
              </a:path>
            </a:pathLst>
          </a:custGeom>
          <a:ln w="12700">
            <a:solidFill>
              <a:srgbClr val="00508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3759200" y="5182870"/>
            <a:ext cx="1986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05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Led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by Imperial</a:t>
            </a:r>
            <a:r>
              <a:rPr dirty="0" sz="12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9387840" y="1033780"/>
            <a:ext cx="2463800" cy="985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382759" y="1028700"/>
            <a:ext cx="2473960" cy="995680"/>
          </a:xfrm>
          <a:custGeom>
            <a:avLst/>
            <a:gdLst/>
            <a:ahLst/>
            <a:cxnLst/>
            <a:rect l="l" t="t" r="r" b="b"/>
            <a:pathLst>
              <a:path w="2473959" h="995680">
                <a:moveTo>
                  <a:pt x="0" y="995679"/>
                </a:moveTo>
                <a:lnTo>
                  <a:pt x="2473959" y="995679"/>
                </a:lnTo>
                <a:lnTo>
                  <a:pt x="2473959" y="0"/>
                </a:lnTo>
                <a:lnTo>
                  <a:pt x="0" y="0"/>
                </a:lnTo>
                <a:lnTo>
                  <a:pt x="0" y="99567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14300" y="1193800"/>
            <a:ext cx="2649220" cy="721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09220" y="1188719"/>
            <a:ext cx="2659380" cy="731520"/>
          </a:xfrm>
          <a:custGeom>
            <a:avLst/>
            <a:gdLst/>
            <a:ahLst/>
            <a:cxnLst/>
            <a:rect l="l" t="t" r="r" b="b"/>
            <a:pathLst>
              <a:path w="2659380" h="731519">
                <a:moveTo>
                  <a:pt x="0" y="731520"/>
                </a:moveTo>
                <a:lnTo>
                  <a:pt x="2659380" y="731520"/>
                </a:lnTo>
                <a:lnTo>
                  <a:pt x="265938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ln w="10160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800" y="1220850"/>
            <a:ext cx="4176395" cy="325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53635" y="1220850"/>
            <a:ext cx="355600" cy="325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1309" y="1220850"/>
            <a:ext cx="1009268" cy="3251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6055" algn="l"/>
              </a:tabLst>
            </a:pPr>
            <a:r>
              <a:rPr dirty="0" spc="-5"/>
              <a:t>High </a:t>
            </a:r>
            <a:r>
              <a:rPr dirty="0" spc="-15"/>
              <a:t>burden </a:t>
            </a:r>
            <a:r>
              <a:rPr dirty="0" spc="-5"/>
              <a:t>community (&gt;60% </a:t>
            </a:r>
            <a:r>
              <a:rPr dirty="0" spc="-10"/>
              <a:t>infection </a:t>
            </a:r>
            <a:r>
              <a:rPr dirty="0"/>
              <a:t>with </a:t>
            </a:r>
            <a:r>
              <a:rPr dirty="0" spc="-5"/>
              <a:t>qPCR </a:t>
            </a:r>
            <a:r>
              <a:rPr dirty="0" spc="-20"/>
              <a:t>at</a:t>
            </a:r>
            <a:r>
              <a:rPr dirty="0" spc="-95"/>
              <a:t> </a:t>
            </a:r>
            <a:r>
              <a:rPr dirty="0" spc="-5"/>
              <a:t>baseline)</a:t>
            </a:r>
          </a:p>
          <a:p>
            <a:pPr marL="185420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6055" algn="l"/>
              </a:tabLst>
            </a:pPr>
            <a:r>
              <a:rPr dirty="0" spc="-10"/>
              <a:t>Pyrethroid LLINs </a:t>
            </a:r>
            <a:r>
              <a:rPr dirty="0" spc="-5"/>
              <a:t>only </a:t>
            </a:r>
            <a:r>
              <a:rPr dirty="0" spc="-20"/>
              <a:t>vs </a:t>
            </a:r>
            <a:r>
              <a:rPr dirty="0"/>
              <a:t>4 </a:t>
            </a:r>
            <a:r>
              <a:rPr dirty="0" spc="-25"/>
              <a:t>spray </a:t>
            </a:r>
            <a:r>
              <a:rPr dirty="0" spc="-10"/>
              <a:t>rounds of </a:t>
            </a:r>
            <a:r>
              <a:rPr dirty="0" spc="-5"/>
              <a:t>Actellic </a:t>
            </a:r>
            <a:r>
              <a:rPr dirty="0"/>
              <a:t>+</a:t>
            </a:r>
            <a:r>
              <a:rPr dirty="0" spc="90"/>
              <a:t> </a:t>
            </a:r>
            <a:r>
              <a:rPr dirty="0" spc="-10"/>
              <a:t>LLINs</a:t>
            </a:r>
          </a:p>
          <a:p>
            <a:pPr marL="185420" indent="-172720">
              <a:lnSpc>
                <a:spcPct val="100000"/>
              </a:lnSpc>
              <a:buFont typeface="Arial"/>
              <a:buChar char="•"/>
              <a:tabLst>
                <a:tab pos="186055" algn="l"/>
              </a:tabLst>
            </a:pPr>
            <a:r>
              <a:rPr dirty="0" spc="-5"/>
              <a:t>Odds </a:t>
            </a:r>
            <a:r>
              <a:rPr dirty="0" spc="-10"/>
              <a:t>of </a:t>
            </a:r>
            <a:r>
              <a:rPr dirty="0" spc="-5"/>
              <a:t>being </a:t>
            </a:r>
            <a:r>
              <a:rPr dirty="0" spc="-15"/>
              <a:t>found to </a:t>
            </a:r>
            <a:r>
              <a:rPr dirty="0" spc="-5"/>
              <a:t>be positive </a:t>
            </a:r>
            <a:r>
              <a:rPr dirty="0" spc="-15"/>
              <a:t>by </a:t>
            </a:r>
            <a:r>
              <a:rPr dirty="0" spc="-5"/>
              <a:t>qPCR, </a:t>
            </a:r>
            <a:r>
              <a:rPr dirty="0" spc="-10"/>
              <a:t>adjusted </a:t>
            </a:r>
            <a:r>
              <a:rPr dirty="0" spc="-20"/>
              <a:t>for </a:t>
            </a:r>
            <a:r>
              <a:rPr dirty="0" spc="-15"/>
              <a:t>age</a:t>
            </a:r>
            <a:r>
              <a:rPr dirty="0" spc="40"/>
              <a:t> </a:t>
            </a:r>
            <a:r>
              <a:rPr dirty="0" spc="-10"/>
              <a:t>and</a:t>
            </a:r>
          </a:p>
          <a:p>
            <a:pPr marL="185420">
              <a:lnSpc>
                <a:spcPct val="100000"/>
              </a:lnSpc>
            </a:pPr>
            <a:r>
              <a:rPr dirty="0" spc="-5"/>
              <a:t>seasonality</a:t>
            </a:r>
          </a:p>
        </p:txBody>
      </p:sp>
      <p:sp>
        <p:nvSpPr>
          <p:cNvPr id="6" name="object 6"/>
          <p:cNvSpPr/>
          <p:nvPr/>
        </p:nvSpPr>
        <p:spPr>
          <a:xfrm>
            <a:off x="431800" y="3751579"/>
            <a:ext cx="8399272" cy="3251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48589" y="3643629"/>
            <a:ext cx="9443720" cy="1668780"/>
          </a:xfrm>
          <a:prstGeom prst="rect">
            <a:avLst/>
          </a:prstGeom>
          <a:ln w="58419">
            <a:solidFill>
              <a:srgbClr val="C00000"/>
            </a:solidFill>
          </a:ln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Times New Roman"/>
              <a:cs typeface="Times New Roman"/>
            </a:endParaRPr>
          </a:p>
          <a:p>
            <a:pPr marL="455930" indent="-172720">
              <a:lnSpc>
                <a:spcPct val="100000"/>
              </a:lnSpc>
              <a:buFont typeface="Arial"/>
              <a:buChar char="•"/>
              <a:tabLst>
                <a:tab pos="456565" algn="l"/>
              </a:tabLst>
            </a:pPr>
            <a:r>
              <a:rPr dirty="0" sz="2400">
                <a:latin typeface="Calibri"/>
                <a:cs typeface="Calibri"/>
              </a:rPr>
              <a:t>2018 UMIS: </a:t>
            </a:r>
            <a:r>
              <a:rPr dirty="0" sz="2400" spc="-25">
                <a:latin typeface="Calibri"/>
                <a:cs typeface="Calibri"/>
              </a:rPr>
              <a:t>average </a:t>
            </a:r>
            <a:r>
              <a:rPr dirty="0" sz="2400" spc="-10">
                <a:latin typeface="Calibri"/>
                <a:cs typeface="Calibri"/>
              </a:rPr>
              <a:t>microscopy </a:t>
            </a:r>
            <a:r>
              <a:rPr dirty="0" sz="2400" spc="-15">
                <a:latin typeface="Calibri"/>
                <a:cs typeface="Calibri"/>
              </a:rPr>
              <a:t>prevalence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3.4% in </a:t>
            </a:r>
            <a:r>
              <a:rPr dirty="0" sz="2400" spc="-5">
                <a:latin typeface="Calibri"/>
                <a:cs typeface="Calibri"/>
              </a:rPr>
              <a:t>districts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IRS</a:t>
            </a:r>
            <a:endParaRPr sz="2400">
              <a:latin typeface="Calibri"/>
              <a:cs typeface="Calibri"/>
            </a:endParaRPr>
          </a:p>
          <a:p>
            <a:pPr marL="455930" indent="-172720">
              <a:lnSpc>
                <a:spcPct val="100000"/>
              </a:lnSpc>
              <a:buFont typeface="Arial"/>
              <a:buChar char="•"/>
              <a:tabLst>
                <a:tab pos="456565" algn="l"/>
              </a:tabLst>
            </a:pPr>
            <a:r>
              <a:rPr dirty="0" sz="2400">
                <a:latin typeface="Calibri"/>
                <a:cs typeface="Calibri"/>
              </a:rPr>
              <a:t>2018 UMIS: </a:t>
            </a:r>
            <a:r>
              <a:rPr dirty="0" sz="2400" spc="-5">
                <a:latin typeface="Calibri"/>
                <a:cs typeface="Calibri"/>
              </a:rPr>
              <a:t>Similar </a:t>
            </a:r>
            <a:r>
              <a:rPr dirty="0" sz="2400" spc="-10">
                <a:latin typeface="Calibri"/>
                <a:cs typeface="Calibri"/>
              </a:rPr>
              <a:t>regions </a:t>
            </a:r>
            <a:r>
              <a:rPr dirty="0" sz="2400" spc="-5">
                <a:latin typeface="Calibri"/>
                <a:cs typeface="Calibri"/>
              </a:rPr>
              <a:t>without </a:t>
            </a:r>
            <a:r>
              <a:rPr dirty="0" sz="2400" spc="-20">
                <a:latin typeface="Calibri"/>
                <a:cs typeface="Calibri"/>
              </a:rPr>
              <a:t>IRS </a:t>
            </a:r>
            <a:r>
              <a:rPr dirty="0" sz="2400" spc="-5">
                <a:latin typeface="Calibri"/>
                <a:cs typeface="Calibri"/>
              </a:rPr>
              <a:t>but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LLINs </a:t>
            </a:r>
            <a:r>
              <a:rPr dirty="0" sz="2400" spc="-15">
                <a:latin typeface="Calibri"/>
                <a:cs typeface="Calibri"/>
              </a:rPr>
              <a:t>ranged from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21%</a:t>
            </a:r>
            <a:endParaRPr sz="2400">
              <a:latin typeface="Calibri"/>
              <a:cs typeface="Calibri"/>
            </a:endParaRPr>
          </a:p>
          <a:p>
            <a:pPr marL="455930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29%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800" y="5550534"/>
            <a:ext cx="8595614" cy="3251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1800" y="5886132"/>
            <a:ext cx="4623435" cy="325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49245" y="2734817"/>
          <a:ext cx="4150360" cy="744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515"/>
                <a:gridCol w="3312160"/>
              </a:tblGrid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5" b="1">
                          <a:latin typeface="Calibri"/>
                          <a:cs typeface="Calibri"/>
                        </a:rPr>
                        <a:t>LLINs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C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IRS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+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LLINs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Adjusted </a:t>
                      </a:r>
                      <a:r>
                        <a:rPr dirty="0" sz="1800" spc="-5" b="1">
                          <a:latin typeface="Calibri"/>
                          <a:cs typeface="Calibri"/>
                        </a:rPr>
                        <a:t>Odds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Ratio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BC4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5">
                          <a:latin typeface="Calibri"/>
                          <a:cs typeface="Calibri"/>
                        </a:rPr>
                        <a:t>.36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8CF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67151" y="162178"/>
            <a:ext cx="65684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" b="0">
                <a:latin typeface="Calibri Light"/>
                <a:cs typeface="Calibri Light"/>
              </a:rPr>
              <a:t>Partnering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on</a:t>
            </a:r>
            <a:r>
              <a:rPr dirty="0" spc="-60" b="0">
                <a:latin typeface="Calibri Light"/>
                <a:cs typeface="Calibri Light"/>
              </a:rPr>
              <a:t> </a:t>
            </a:r>
            <a:r>
              <a:rPr dirty="0" spc="-15" b="0">
                <a:latin typeface="Calibri Light"/>
                <a:cs typeface="Calibri Light"/>
              </a:rPr>
              <a:t>IRS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spc="-5" b="0">
                <a:latin typeface="Calibri Light"/>
                <a:cs typeface="Calibri Light"/>
              </a:rPr>
              <a:t>with</a:t>
            </a:r>
            <a:r>
              <a:rPr dirty="0" spc="-75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Pilgrim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spc="-10" b="0">
                <a:latin typeface="Calibri Light"/>
                <a:cs typeface="Calibri Light"/>
              </a:rPr>
              <a:t>Africa</a:t>
            </a:r>
            <a:r>
              <a:rPr dirty="0" spc="-114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in</a:t>
            </a:r>
            <a:r>
              <a:rPr dirty="0" spc="-55" b="0">
                <a:latin typeface="Calibri Light"/>
                <a:cs typeface="Calibri Light"/>
              </a:rPr>
              <a:t> </a:t>
            </a:r>
            <a:r>
              <a:rPr dirty="0" spc="-30" b="0">
                <a:latin typeface="Calibri Light"/>
                <a:cs typeface="Calibri Light"/>
              </a:rPr>
              <a:t>Uganda</a:t>
            </a:r>
          </a:p>
        </p:txBody>
      </p:sp>
      <p:sp>
        <p:nvSpPr>
          <p:cNvPr id="12" name="object 12"/>
          <p:cNvSpPr/>
          <p:nvPr/>
        </p:nvSpPr>
        <p:spPr>
          <a:xfrm>
            <a:off x="48259" y="0"/>
            <a:ext cx="3065780" cy="9347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702800" y="1135380"/>
            <a:ext cx="2148840" cy="52628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59092" y="6436359"/>
            <a:ext cx="57150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https://</a:t>
            </a:r>
            <a:r>
              <a:rPr dirty="0" sz="1800" spc="-10">
                <a:latin typeface="Calibri"/>
                <a:cs typeface="Calibri"/>
                <a:hlinkClick r:id="rId10"/>
              </a:rPr>
              <a:t>www.pilgrimafrica.org/our-work/public-health/krmp/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24059" y="1750060"/>
            <a:ext cx="2336800" cy="889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98816" y="1428686"/>
            <a:ext cx="255968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latin typeface="Arial"/>
                <a:cs typeface="Arial"/>
              </a:rPr>
              <a:t>Thank</a:t>
            </a:r>
            <a:r>
              <a:rPr dirty="0" sz="4000" spc="-80" b="1">
                <a:latin typeface="Arial"/>
                <a:cs typeface="Arial"/>
              </a:rPr>
              <a:t> </a:t>
            </a:r>
            <a:r>
              <a:rPr dirty="0" sz="4000" spc="-15" b="1">
                <a:latin typeface="Arial"/>
                <a:cs typeface="Arial"/>
              </a:rPr>
              <a:t>you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20014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097519" y="3858259"/>
            <a:ext cx="1656079" cy="820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113519" y="5049520"/>
            <a:ext cx="1790700" cy="10363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87259" y="4998720"/>
            <a:ext cx="1023620" cy="1196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121900" y="3807459"/>
            <a:ext cx="1790700" cy="9220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33459" y="2674620"/>
            <a:ext cx="2829559" cy="9423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33820" y="3784600"/>
            <a:ext cx="1430020" cy="924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51116" y="2809917"/>
            <a:ext cx="1118107" cy="5091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4739" y="779754"/>
            <a:ext cx="10052050" cy="592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00480" y="985519"/>
            <a:ext cx="9453880" cy="5326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95400" y="980439"/>
            <a:ext cx="9464040" cy="5336540"/>
          </a:xfrm>
          <a:custGeom>
            <a:avLst/>
            <a:gdLst/>
            <a:ahLst/>
            <a:cxnLst/>
            <a:rect l="l" t="t" r="r" b="b"/>
            <a:pathLst>
              <a:path w="9464040" h="5336540">
                <a:moveTo>
                  <a:pt x="0" y="5336540"/>
                </a:moveTo>
                <a:lnTo>
                  <a:pt x="9464040" y="5336540"/>
                </a:lnTo>
                <a:lnTo>
                  <a:pt x="9464040" y="0"/>
                </a:lnTo>
                <a:lnTo>
                  <a:pt x="0" y="0"/>
                </a:lnTo>
                <a:lnTo>
                  <a:pt x="0" y="53365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6100" y="838200"/>
            <a:ext cx="6158230" cy="58661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1840" y="1043940"/>
            <a:ext cx="5560059" cy="52679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86759" y="1038860"/>
            <a:ext cx="5570220" cy="5278120"/>
          </a:xfrm>
          <a:custGeom>
            <a:avLst/>
            <a:gdLst/>
            <a:ahLst/>
            <a:cxnLst/>
            <a:rect l="l" t="t" r="r" b="b"/>
            <a:pathLst>
              <a:path w="5570220" h="5278120">
                <a:moveTo>
                  <a:pt x="0" y="5278120"/>
                </a:moveTo>
                <a:lnTo>
                  <a:pt x="5570220" y="5278120"/>
                </a:lnTo>
                <a:lnTo>
                  <a:pt x="5570220" y="0"/>
                </a:lnTo>
                <a:lnTo>
                  <a:pt x="0" y="0"/>
                </a:lnTo>
                <a:lnTo>
                  <a:pt x="0" y="527812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70600" y="5974079"/>
            <a:ext cx="1399540" cy="309880"/>
          </a:xfrm>
          <a:custGeom>
            <a:avLst/>
            <a:gdLst/>
            <a:ahLst/>
            <a:cxnLst/>
            <a:rect l="l" t="t" r="r" b="b"/>
            <a:pathLst>
              <a:path w="1399540" h="309879">
                <a:moveTo>
                  <a:pt x="0" y="309880"/>
                </a:moveTo>
                <a:lnTo>
                  <a:pt x="1399540" y="309880"/>
                </a:lnTo>
                <a:lnTo>
                  <a:pt x="1399540" y="0"/>
                </a:lnTo>
                <a:lnTo>
                  <a:pt x="0" y="0"/>
                </a:lnTo>
                <a:lnTo>
                  <a:pt x="0" y="3098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6432" y="76200"/>
            <a:ext cx="9289415" cy="6578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10"/>
              </a:lnSpc>
              <a:spcBef>
                <a:spcPts val="100"/>
              </a:spcBef>
            </a:pPr>
            <a:r>
              <a:rPr dirty="0" sz="2500" spc="-20" b="0">
                <a:latin typeface="Calibri Light"/>
                <a:cs typeface="Calibri Light"/>
              </a:rPr>
              <a:t>Modelling</a:t>
            </a:r>
            <a:r>
              <a:rPr dirty="0" sz="2500" spc="-100" b="0">
                <a:latin typeface="Calibri Light"/>
                <a:cs typeface="Calibri Light"/>
              </a:rPr>
              <a:t> </a:t>
            </a:r>
            <a:r>
              <a:rPr dirty="0" sz="2500" b="0">
                <a:latin typeface="Calibri Light"/>
                <a:cs typeface="Calibri Light"/>
              </a:rPr>
              <a:t>has</a:t>
            </a:r>
            <a:r>
              <a:rPr dirty="0" sz="2500" spc="-65" b="0">
                <a:latin typeface="Calibri Light"/>
                <a:cs typeface="Calibri Light"/>
              </a:rPr>
              <a:t> </a:t>
            </a:r>
            <a:r>
              <a:rPr dirty="0" sz="2500" spc="-15" b="0">
                <a:latin typeface="Calibri Light"/>
                <a:cs typeface="Calibri Light"/>
              </a:rPr>
              <a:t>given</a:t>
            </a:r>
            <a:r>
              <a:rPr dirty="0" sz="2500" spc="-105" b="0">
                <a:latin typeface="Calibri Light"/>
                <a:cs typeface="Calibri Light"/>
              </a:rPr>
              <a:t> </a:t>
            </a:r>
            <a:r>
              <a:rPr dirty="0" sz="2500" b="0">
                <a:latin typeface="Calibri Light"/>
                <a:cs typeface="Calibri Light"/>
              </a:rPr>
              <a:t>us</a:t>
            </a:r>
            <a:r>
              <a:rPr dirty="0" sz="2500" spc="-50" b="0">
                <a:latin typeface="Calibri Light"/>
                <a:cs typeface="Calibri Light"/>
              </a:rPr>
              <a:t> </a:t>
            </a:r>
            <a:r>
              <a:rPr dirty="0" sz="2500" b="0">
                <a:latin typeface="Calibri Light"/>
                <a:cs typeface="Calibri Light"/>
              </a:rPr>
              <a:t>an</a:t>
            </a:r>
            <a:r>
              <a:rPr dirty="0" sz="2500" spc="-65" b="0">
                <a:latin typeface="Calibri Light"/>
                <a:cs typeface="Calibri Light"/>
              </a:rPr>
              <a:t> </a:t>
            </a:r>
            <a:r>
              <a:rPr dirty="0" sz="2500" spc="-5" b="0">
                <a:latin typeface="Calibri Light"/>
                <a:cs typeface="Calibri Light"/>
              </a:rPr>
              <a:t>idea</a:t>
            </a:r>
            <a:r>
              <a:rPr dirty="0" sz="2500" spc="-100" b="0">
                <a:latin typeface="Calibri Light"/>
                <a:cs typeface="Calibri Light"/>
              </a:rPr>
              <a:t> </a:t>
            </a:r>
            <a:r>
              <a:rPr dirty="0" sz="2500" spc="-5" b="0">
                <a:latin typeface="Calibri Light"/>
                <a:cs typeface="Calibri Light"/>
              </a:rPr>
              <a:t>of</a:t>
            </a:r>
            <a:r>
              <a:rPr dirty="0" sz="2500" spc="-60" b="0">
                <a:latin typeface="Calibri Light"/>
                <a:cs typeface="Calibri Light"/>
              </a:rPr>
              <a:t> </a:t>
            </a:r>
            <a:r>
              <a:rPr dirty="0" sz="2500" b="0">
                <a:latin typeface="Calibri Light"/>
                <a:cs typeface="Calibri Light"/>
              </a:rPr>
              <a:t>the</a:t>
            </a:r>
            <a:r>
              <a:rPr dirty="0" sz="2500" spc="-60" b="0">
                <a:latin typeface="Calibri Light"/>
                <a:cs typeface="Calibri Light"/>
              </a:rPr>
              <a:t> </a:t>
            </a:r>
            <a:r>
              <a:rPr dirty="0" sz="2500" spc="-15" b="0">
                <a:latin typeface="Calibri Light"/>
                <a:cs typeface="Calibri Light"/>
              </a:rPr>
              <a:t>human</a:t>
            </a:r>
            <a:r>
              <a:rPr dirty="0" sz="2500" spc="-100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cost</a:t>
            </a:r>
            <a:r>
              <a:rPr dirty="0" sz="2500" spc="-90" b="0">
                <a:latin typeface="Calibri Light"/>
                <a:cs typeface="Calibri Light"/>
              </a:rPr>
              <a:t> </a:t>
            </a:r>
            <a:r>
              <a:rPr dirty="0" sz="2500" spc="-5" b="0">
                <a:latin typeface="Calibri Light"/>
                <a:cs typeface="Calibri Light"/>
              </a:rPr>
              <a:t>of</a:t>
            </a:r>
            <a:r>
              <a:rPr dirty="0" sz="2500" spc="-55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delayed</a:t>
            </a:r>
            <a:r>
              <a:rPr dirty="0" sz="2500" spc="-105" b="0">
                <a:latin typeface="Calibri Light"/>
                <a:cs typeface="Calibri Light"/>
              </a:rPr>
              <a:t> </a:t>
            </a:r>
            <a:r>
              <a:rPr dirty="0" sz="2500" spc="-25" b="0">
                <a:latin typeface="Calibri Light"/>
                <a:cs typeface="Calibri Light"/>
              </a:rPr>
              <a:t>development</a:t>
            </a:r>
            <a:endParaRPr sz="2500">
              <a:latin typeface="Calibri Light"/>
              <a:cs typeface="Calibri Light"/>
            </a:endParaRPr>
          </a:p>
          <a:p>
            <a:pPr algn="ctr" marL="635">
              <a:lnSpc>
                <a:spcPts val="2070"/>
              </a:lnSpc>
            </a:pPr>
            <a:r>
              <a:rPr dirty="0" sz="1800" b="0">
                <a:latin typeface="Calibri Light"/>
                <a:cs typeface="Calibri Light"/>
              </a:rPr>
              <a:t>Ellie</a:t>
            </a:r>
            <a:r>
              <a:rPr dirty="0" sz="1800" spc="-80" b="0">
                <a:latin typeface="Calibri Light"/>
                <a:cs typeface="Calibri Light"/>
              </a:rPr>
              <a:t> </a:t>
            </a:r>
            <a:r>
              <a:rPr dirty="0" sz="1800" spc="-20" b="0">
                <a:latin typeface="Calibri Light"/>
                <a:cs typeface="Calibri Light"/>
              </a:rPr>
              <a:t>Sherrard-Smith</a:t>
            </a:r>
            <a:r>
              <a:rPr dirty="0" sz="1800" spc="-10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and</a:t>
            </a:r>
            <a:r>
              <a:rPr dirty="0" sz="1800" spc="-80" b="0">
                <a:latin typeface="Calibri Light"/>
                <a:cs typeface="Calibri Light"/>
              </a:rPr>
              <a:t> </a:t>
            </a:r>
            <a:r>
              <a:rPr dirty="0" sz="1800" spc="-55" b="0">
                <a:latin typeface="Calibri Light"/>
                <a:cs typeface="Calibri Light"/>
              </a:rPr>
              <a:t>Tom</a:t>
            </a:r>
            <a:r>
              <a:rPr dirty="0" sz="1800" spc="-70" b="0">
                <a:latin typeface="Calibri Light"/>
                <a:cs typeface="Calibri Light"/>
              </a:rPr>
              <a:t> </a:t>
            </a:r>
            <a:r>
              <a:rPr dirty="0" sz="1800" spc="-35" b="0">
                <a:latin typeface="Calibri Light"/>
                <a:cs typeface="Calibri Light"/>
              </a:rPr>
              <a:t>Churcher,</a:t>
            </a:r>
            <a:r>
              <a:rPr dirty="0" sz="1800" spc="-70" b="0">
                <a:latin typeface="Calibri Light"/>
                <a:cs typeface="Calibri Light"/>
              </a:rPr>
              <a:t> </a:t>
            </a:r>
            <a:r>
              <a:rPr dirty="0" sz="1800" spc="5" b="0">
                <a:latin typeface="Calibri Light"/>
                <a:cs typeface="Calibri Light"/>
              </a:rPr>
              <a:t>IC</a:t>
            </a:r>
            <a:r>
              <a:rPr dirty="0" sz="1800" spc="-35" b="0">
                <a:latin typeface="Calibri Light"/>
                <a:cs typeface="Calibri Light"/>
              </a:rPr>
              <a:t> </a:t>
            </a:r>
            <a:r>
              <a:rPr dirty="0" sz="1800" b="0">
                <a:latin typeface="Calibri Light"/>
                <a:cs typeface="Calibri Light"/>
              </a:rPr>
              <a:t>(</a:t>
            </a:r>
            <a:r>
              <a:rPr dirty="0" sz="1600" b="0">
                <a:latin typeface="Calibri Light"/>
                <a:cs typeface="Calibri Light"/>
              </a:rPr>
              <a:t>13</a:t>
            </a:r>
            <a:r>
              <a:rPr dirty="0" baseline="26455" sz="1575" b="0">
                <a:latin typeface="Calibri Light"/>
                <a:cs typeface="Calibri Light"/>
              </a:rPr>
              <a:t>th</a:t>
            </a:r>
            <a:r>
              <a:rPr dirty="0" baseline="26455" sz="1575" spc="75" b="0">
                <a:latin typeface="Calibri Light"/>
                <a:cs typeface="Calibri Light"/>
              </a:rPr>
              <a:t> </a:t>
            </a:r>
            <a:r>
              <a:rPr dirty="0" sz="1600" spc="-15" b="0">
                <a:latin typeface="Calibri Light"/>
                <a:cs typeface="Calibri Light"/>
              </a:rPr>
              <a:t>December</a:t>
            </a:r>
            <a:r>
              <a:rPr dirty="0" sz="1600" spc="-90" b="0">
                <a:latin typeface="Calibri Light"/>
                <a:cs typeface="Calibri Light"/>
              </a:rPr>
              <a:t> </a:t>
            </a:r>
            <a:r>
              <a:rPr dirty="0" sz="1600" b="0">
                <a:latin typeface="Calibri Light"/>
                <a:cs typeface="Calibri Light"/>
              </a:rPr>
              <a:t>2019)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6305" y="6128384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268345" y="4897120"/>
          <a:ext cx="5121275" cy="138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21275"/>
              </a:tblGrid>
              <a:tr h="137777">
                <a:tc>
                  <a:txBody>
                    <a:bodyPr/>
                    <a:lstStyle/>
                    <a:p>
                      <a:pPr marL="127000">
                        <a:lnSpc>
                          <a:spcPts val="985"/>
                        </a:lnSpc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Cases averted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each iterative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intervention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impact compared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counterfactual </a:t>
                      </a:r>
                      <a:r>
                        <a:rPr dirty="0" sz="1050" spc="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05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where: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717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drugs are administered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ITN cover is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continued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as</a:t>
                      </a:r>
                      <a:r>
                        <a:rPr dirty="0" sz="1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2016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304998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3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ITNs are switched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PBOs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from 2016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with resistance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arriving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20%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increments up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00" spc="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80%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299085">
                        <a:lnSpc>
                          <a:spcPts val="1175"/>
                        </a:lnSpc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resistance by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 2022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519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Actellic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IRS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is implemented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from 2016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2016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levels of</a:t>
                      </a:r>
                      <a:r>
                        <a:rPr dirty="0" sz="10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cover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 ATSB is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used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52399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0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SMC is used </a:t>
                      </a:r>
                      <a:r>
                        <a:rPr dirty="0" sz="1000">
                          <a:latin typeface="Calibri"/>
                          <a:cs typeface="Calibri"/>
                        </a:rPr>
                        <a:t>at </a:t>
                      </a:r>
                      <a:r>
                        <a:rPr dirty="0" sz="1000" spc="-10">
                          <a:latin typeface="Calibri"/>
                          <a:cs typeface="Calibri"/>
                        </a:rPr>
                        <a:t>2016</a:t>
                      </a:r>
                      <a:r>
                        <a:rPr dirty="0" sz="1000" spc="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levels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181627">
                <a:tc>
                  <a:txBody>
                    <a:bodyPr/>
                    <a:lstStyle/>
                    <a:p>
                      <a:pPr marL="299720" indent="-172720">
                        <a:lnSpc>
                          <a:spcPts val="1130"/>
                        </a:lnSpc>
                        <a:buFont typeface="Arial"/>
                        <a:buChar char="•"/>
                        <a:tabLst>
                          <a:tab pos="299085" algn="l"/>
                          <a:tab pos="299720" algn="l"/>
                        </a:tabLst>
                      </a:pPr>
                      <a:r>
                        <a:rPr dirty="0" sz="1000" spc="-5">
                          <a:latin typeface="Calibri"/>
                          <a:cs typeface="Calibri"/>
                        </a:rPr>
                        <a:t>No vaccine is</a:t>
                      </a:r>
                      <a:r>
                        <a:rPr dirty="0" sz="1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00" spc="-5">
                          <a:latin typeface="Calibri"/>
                          <a:cs typeface="Calibri"/>
                        </a:rPr>
                        <a:t>implemented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562" y="174878"/>
            <a:ext cx="8229600" cy="605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Long Lasting Insecticide </a:t>
            </a:r>
            <a:r>
              <a:rPr dirty="0" sz="2000" spc="-20" b="1">
                <a:latin typeface="Arial"/>
                <a:cs typeface="Arial"/>
              </a:rPr>
              <a:t>Treated </a:t>
            </a:r>
            <a:r>
              <a:rPr dirty="0" sz="2000" b="1">
                <a:latin typeface="Arial"/>
                <a:cs typeface="Arial"/>
              </a:rPr>
              <a:t>Nets </a:t>
            </a:r>
            <a:r>
              <a:rPr dirty="0" sz="2000">
                <a:latin typeface="Arial"/>
                <a:cs typeface="Arial"/>
              </a:rPr>
              <a:t>and </a:t>
            </a:r>
            <a:r>
              <a:rPr dirty="0" sz="2000" b="1">
                <a:latin typeface="Arial"/>
                <a:cs typeface="Arial"/>
              </a:rPr>
              <a:t>Indoor Residual</a:t>
            </a:r>
            <a:r>
              <a:rPr dirty="0" sz="2000" spc="-11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Spraying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latin typeface="Arial"/>
                <a:cs typeface="Arial"/>
              </a:rPr>
              <a:t>account </a:t>
            </a:r>
            <a:r>
              <a:rPr dirty="0" sz="2000" spc="5">
                <a:latin typeface="Arial"/>
                <a:cs typeface="Arial"/>
              </a:rPr>
              <a:t>for </a:t>
            </a:r>
            <a:r>
              <a:rPr dirty="0" sz="2000">
                <a:latin typeface="Arial"/>
                <a:cs typeface="Arial"/>
              </a:rPr>
              <a:t>much of the malaria burden reductions </a:t>
            </a:r>
            <a:r>
              <a:rPr dirty="0" sz="2000" spc="-5">
                <a:latin typeface="Arial"/>
                <a:cs typeface="Arial"/>
              </a:rPr>
              <a:t>achieved since</a:t>
            </a:r>
            <a:r>
              <a:rPr dirty="0" sz="2000" spc="-2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2000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5842" y="4091685"/>
            <a:ext cx="244284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" b="1">
                <a:latin typeface="Calibri"/>
                <a:cs typeface="Calibri"/>
              </a:rPr>
              <a:t>Malaria </a:t>
            </a:r>
            <a:r>
              <a:rPr dirty="0" sz="2200" spc="-15" b="1">
                <a:latin typeface="Calibri"/>
                <a:cs typeface="Calibri"/>
              </a:rPr>
              <a:t>Atlas</a:t>
            </a:r>
            <a:r>
              <a:rPr dirty="0" sz="2200" spc="-55" b="1">
                <a:latin typeface="Calibri"/>
                <a:cs typeface="Calibri"/>
              </a:rPr>
              <a:t> </a:t>
            </a:r>
            <a:r>
              <a:rPr dirty="0" sz="2200" spc="-10" b="1">
                <a:latin typeface="Calibri"/>
                <a:cs typeface="Calibri"/>
              </a:rPr>
              <a:t>Project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6822" y="4617466"/>
            <a:ext cx="2576195" cy="153479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99720" marR="5080" indent="-287020">
              <a:lnSpc>
                <a:spcPts val="1960"/>
              </a:lnSpc>
              <a:spcBef>
                <a:spcPts val="330"/>
              </a:spcBef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dirty="0" sz="1800">
                <a:latin typeface="Calibri"/>
                <a:cs typeface="Calibri"/>
              </a:rPr>
              <a:t>663 </a:t>
            </a:r>
            <a:r>
              <a:rPr dirty="0" sz="1800" spc="-5">
                <a:latin typeface="Calibri"/>
                <a:cs typeface="Calibri"/>
              </a:rPr>
              <a:t>million clinical </a:t>
            </a:r>
            <a:r>
              <a:rPr dirty="0" sz="1800" spc="-10">
                <a:latin typeface="Calibri"/>
                <a:cs typeface="Calibri"/>
              </a:rPr>
              <a:t>cases  </a:t>
            </a:r>
            <a:r>
              <a:rPr dirty="0" sz="1800" spc="-5">
                <a:latin typeface="Calibri"/>
                <a:cs typeface="Calibri"/>
              </a:rPr>
              <a:t>of malaria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averted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ts val="1800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dirty="0" sz="1800">
                <a:latin typeface="Calibri"/>
                <a:cs typeface="Calibri"/>
              </a:rPr>
              <a:t>68% </a:t>
            </a:r>
            <a:r>
              <a:rPr dirty="0" sz="1800" spc="-10">
                <a:latin typeface="Calibri"/>
                <a:cs typeface="Calibri"/>
              </a:rPr>
              <a:t>of </a:t>
            </a:r>
            <a:r>
              <a:rPr dirty="0" sz="1800" spc="-5">
                <a:latin typeface="Calibri"/>
                <a:cs typeface="Calibri"/>
              </a:rPr>
              <a:t>malaria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  <a:p>
            <a:pPr marL="299720">
              <a:lnSpc>
                <a:spcPts val="1939"/>
              </a:lnSpc>
            </a:pPr>
            <a:r>
              <a:rPr dirty="0" sz="1800" spc="-15">
                <a:latin typeface="Calibri"/>
                <a:cs typeface="Calibri"/>
              </a:rPr>
              <a:t>averted </a:t>
            </a:r>
            <a:r>
              <a:rPr dirty="0" sz="1800" spc="-5">
                <a:latin typeface="Calibri"/>
                <a:cs typeface="Calibri"/>
              </a:rPr>
              <a:t>by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ITN</a:t>
            </a:r>
            <a:endParaRPr sz="1800">
              <a:latin typeface="Calibri"/>
              <a:cs typeface="Calibri"/>
            </a:endParaRPr>
          </a:p>
          <a:p>
            <a:pPr marL="299720" indent="-287020">
              <a:lnSpc>
                <a:spcPts val="1939"/>
              </a:lnSpc>
              <a:buFont typeface="Wingdings"/>
              <a:buChar char=""/>
              <a:tabLst>
                <a:tab pos="299720" algn="l"/>
                <a:tab pos="300355" algn="l"/>
              </a:tabLst>
            </a:pPr>
            <a:r>
              <a:rPr dirty="0" sz="1800">
                <a:latin typeface="Calibri"/>
                <a:cs typeface="Calibri"/>
              </a:rPr>
              <a:t>11% </a:t>
            </a:r>
            <a:r>
              <a:rPr dirty="0" sz="1800" spc="-5">
                <a:latin typeface="Calibri"/>
                <a:cs typeface="Calibri"/>
              </a:rPr>
              <a:t>of malaria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  <a:p>
            <a:pPr marL="299720">
              <a:lnSpc>
                <a:spcPts val="2050"/>
              </a:lnSpc>
            </a:pPr>
            <a:r>
              <a:rPr dirty="0" sz="1800" spc="-15">
                <a:latin typeface="Calibri"/>
                <a:cs typeface="Calibri"/>
              </a:rPr>
              <a:t>averted </a:t>
            </a:r>
            <a:r>
              <a:rPr dirty="0" sz="1800" spc="-5">
                <a:latin typeface="Calibri"/>
                <a:cs typeface="Calibri"/>
              </a:rPr>
              <a:t>by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1651" y="1008760"/>
            <a:ext cx="3279404" cy="29386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79825" y="1073911"/>
            <a:ext cx="397510" cy="8616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3020">
              <a:lnSpc>
                <a:spcPct val="1524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IRS  </a:t>
            </a:r>
            <a:r>
              <a:rPr dirty="0" sz="1800" spc="-15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7970" y="905510"/>
            <a:ext cx="228600" cy="246379"/>
          </a:xfrm>
          <a:custGeom>
            <a:avLst/>
            <a:gdLst/>
            <a:ahLst/>
            <a:cxnLst/>
            <a:rect l="l" t="t" r="r" b="b"/>
            <a:pathLst>
              <a:path w="228600" h="246380">
                <a:moveTo>
                  <a:pt x="0" y="246379"/>
                </a:moveTo>
                <a:lnTo>
                  <a:pt x="228600" y="246379"/>
                </a:lnTo>
                <a:lnTo>
                  <a:pt x="228600" y="0"/>
                </a:lnTo>
                <a:lnTo>
                  <a:pt x="0" y="0"/>
                </a:lnTo>
                <a:lnTo>
                  <a:pt x="0" y="2463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67970" y="905510"/>
            <a:ext cx="228600" cy="246379"/>
          </a:xfrm>
          <a:custGeom>
            <a:avLst/>
            <a:gdLst/>
            <a:ahLst/>
            <a:cxnLst/>
            <a:rect l="l" t="t" r="r" b="b"/>
            <a:pathLst>
              <a:path w="228600" h="246380">
                <a:moveTo>
                  <a:pt x="0" y="246379"/>
                </a:moveTo>
                <a:lnTo>
                  <a:pt x="228600" y="246379"/>
                </a:lnTo>
                <a:lnTo>
                  <a:pt x="228600" y="0"/>
                </a:lnTo>
                <a:lnTo>
                  <a:pt x="0" y="0"/>
                </a:lnTo>
                <a:lnTo>
                  <a:pt x="0" y="246379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7659" y="4592320"/>
            <a:ext cx="904240" cy="1252220"/>
          </a:xfrm>
          <a:custGeom>
            <a:avLst/>
            <a:gdLst/>
            <a:ahLst/>
            <a:cxnLst/>
            <a:rect l="l" t="t" r="r" b="b"/>
            <a:pathLst>
              <a:path w="904240" h="1252220">
                <a:moveTo>
                  <a:pt x="0" y="0"/>
                </a:moveTo>
                <a:lnTo>
                  <a:pt x="0" y="1252219"/>
                </a:lnTo>
                <a:lnTo>
                  <a:pt x="904240" y="626109"/>
                </a:lnTo>
                <a:lnTo>
                  <a:pt x="0" y="0"/>
                </a:lnTo>
                <a:close/>
              </a:path>
            </a:pathLst>
          </a:custGeom>
          <a:solidFill>
            <a:srgbClr val="40A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54647" y="4884356"/>
            <a:ext cx="548005" cy="514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2000</a:t>
            </a:r>
            <a:r>
              <a:rPr dirty="0" sz="16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2015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4580" y="1051560"/>
            <a:ext cx="1865630" cy="2305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90319" y="1257300"/>
            <a:ext cx="1267459" cy="17068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85239" y="1252219"/>
            <a:ext cx="1277620" cy="1717039"/>
          </a:xfrm>
          <a:custGeom>
            <a:avLst/>
            <a:gdLst/>
            <a:ahLst/>
            <a:cxnLst/>
            <a:rect l="l" t="t" r="r" b="b"/>
            <a:pathLst>
              <a:path w="1277620" h="1717039">
                <a:moveTo>
                  <a:pt x="0" y="1717039"/>
                </a:moveTo>
                <a:lnTo>
                  <a:pt x="1277620" y="1717039"/>
                </a:lnTo>
                <a:lnTo>
                  <a:pt x="1277620" y="0"/>
                </a:lnTo>
                <a:lnTo>
                  <a:pt x="0" y="0"/>
                </a:lnTo>
                <a:lnTo>
                  <a:pt x="0" y="17170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98180" y="728980"/>
            <a:ext cx="2404110" cy="3155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503919" y="934719"/>
            <a:ext cx="1805939" cy="255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498840" y="929639"/>
            <a:ext cx="1816100" cy="2567940"/>
          </a:xfrm>
          <a:custGeom>
            <a:avLst/>
            <a:gdLst/>
            <a:ahLst/>
            <a:cxnLst/>
            <a:rect l="l" t="t" r="r" b="b"/>
            <a:pathLst>
              <a:path w="1816100" h="2567940">
                <a:moveTo>
                  <a:pt x="0" y="2567940"/>
                </a:moveTo>
                <a:lnTo>
                  <a:pt x="1816100" y="2567940"/>
                </a:lnTo>
                <a:lnTo>
                  <a:pt x="1816100" y="0"/>
                </a:lnTo>
                <a:lnTo>
                  <a:pt x="0" y="0"/>
                </a:lnTo>
                <a:lnTo>
                  <a:pt x="0" y="25679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826500" y="1094739"/>
            <a:ext cx="2406650" cy="3155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032240" y="1300480"/>
            <a:ext cx="1808479" cy="25577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027159" y="1295400"/>
            <a:ext cx="1818639" cy="2567940"/>
          </a:xfrm>
          <a:custGeom>
            <a:avLst/>
            <a:gdLst/>
            <a:ahLst/>
            <a:cxnLst/>
            <a:rect l="l" t="t" r="r" b="b"/>
            <a:pathLst>
              <a:path w="1818640" h="2567940">
                <a:moveTo>
                  <a:pt x="0" y="2567940"/>
                </a:moveTo>
                <a:lnTo>
                  <a:pt x="1818640" y="2567940"/>
                </a:lnTo>
                <a:lnTo>
                  <a:pt x="1818640" y="0"/>
                </a:lnTo>
                <a:lnTo>
                  <a:pt x="0" y="0"/>
                </a:lnTo>
                <a:lnTo>
                  <a:pt x="0" y="25679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577580" y="3878833"/>
            <a:ext cx="3335654" cy="221361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ctr" marL="227965" marR="220979">
              <a:lnSpc>
                <a:spcPts val="2160"/>
              </a:lnSpc>
              <a:spcBef>
                <a:spcPts val="370"/>
              </a:spcBef>
            </a:pPr>
            <a:r>
              <a:rPr dirty="0" sz="2000" spc="-5" b="1" i="1">
                <a:latin typeface="Calibri"/>
                <a:cs typeface="Calibri"/>
              </a:rPr>
              <a:t>‘Progress </a:t>
            </a:r>
            <a:r>
              <a:rPr dirty="0" sz="2000" b="1" i="1">
                <a:latin typeface="Calibri"/>
                <a:cs typeface="Calibri"/>
              </a:rPr>
              <a:t>appeared </a:t>
            </a:r>
            <a:r>
              <a:rPr dirty="0" sz="2000" spc="-10" b="1" i="1">
                <a:latin typeface="Calibri"/>
                <a:cs typeface="Calibri"/>
              </a:rPr>
              <a:t>to</a:t>
            </a:r>
            <a:r>
              <a:rPr dirty="0" sz="2000" spc="-150" b="1" i="1">
                <a:latin typeface="Calibri"/>
                <a:cs typeface="Calibri"/>
              </a:rPr>
              <a:t> </a:t>
            </a:r>
            <a:r>
              <a:rPr dirty="0" sz="2000" b="1" i="1">
                <a:latin typeface="Calibri"/>
                <a:cs typeface="Calibri"/>
              </a:rPr>
              <a:t>have  </a:t>
            </a:r>
            <a:r>
              <a:rPr dirty="0" sz="2000" spc="-25" b="1" i="1">
                <a:latin typeface="Calibri"/>
                <a:cs typeface="Calibri"/>
              </a:rPr>
              <a:t>stalled’.</a:t>
            </a:r>
            <a:endParaRPr sz="2000">
              <a:latin typeface="Calibri"/>
              <a:cs typeface="Calibri"/>
            </a:endParaRPr>
          </a:p>
          <a:p>
            <a:pPr algn="ctr" marL="12700" marR="5080" indent="-635">
              <a:lnSpc>
                <a:spcPct val="90000"/>
              </a:lnSpc>
              <a:spcBef>
                <a:spcPts val="970"/>
              </a:spcBef>
            </a:pPr>
            <a:r>
              <a:rPr dirty="0" sz="1800">
                <a:latin typeface="Calibri"/>
                <a:cs typeface="Calibri"/>
              </a:rPr>
              <a:t>10 </a:t>
            </a:r>
            <a:r>
              <a:rPr dirty="0" sz="1800" spc="-10">
                <a:latin typeface="Calibri"/>
                <a:cs typeface="Calibri"/>
              </a:rPr>
              <a:t>highest burden African countries  </a:t>
            </a:r>
            <a:r>
              <a:rPr dirty="0" sz="1800" spc="-15">
                <a:latin typeface="Calibri"/>
                <a:cs typeface="Calibri"/>
              </a:rPr>
              <a:t>saw </a:t>
            </a:r>
            <a:r>
              <a:rPr dirty="0" sz="1800">
                <a:latin typeface="Calibri"/>
                <a:cs typeface="Calibri"/>
              </a:rPr>
              <a:t>an </a:t>
            </a:r>
            <a:r>
              <a:rPr dirty="0" sz="1800" spc="-10">
                <a:latin typeface="Calibri"/>
                <a:cs typeface="Calibri"/>
              </a:rPr>
              <a:t>estimated </a:t>
            </a:r>
            <a:r>
              <a:rPr dirty="0" sz="1800">
                <a:latin typeface="Calibri"/>
                <a:cs typeface="Calibri"/>
              </a:rPr>
              <a:t>3.5 </a:t>
            </a:r>
            <a:r>
              <a:rPr dirty="0" sz="1800" spc="-5">
                <a:latin typeface="Calibri"/>
                <a:cs typeface="Calibri"/>
              </a:rPr>
              <a:t>million </a:t>
            </a:r>
            <a:r>
              <a:rPr dirty="0" sz="1800" spc="-10">
                <a:latin typeface="Calibri"/>
                <a:cs typeface="Calibri"/>
              </a:rPr>
              <a:t>more  </a:t>
            </a:r>
            <a:r>
              <a:rPr dirty="0" sz="1800" spc="-5">
                <a:latin typeface="Calibri"/>
                <a:cs typeface="Calibri"/>
              </a:rPr>
              <a:t>malaria </a:t>
            </a:r>
            <a:r>
              <a:rPr dirty="0" sz="1800" spc="-10">
                <a:latin typeface="Calibri"/>
                <a:cs typeface="Calibri"/>
              </a:rPr>
              <a:t>cases </a:t>
            </a:r>
            <a:r>
              <a:rPr dirty="0" sz="1800">
                <a:latin typeface="Calibri"/>
                <a:cs typeface="Calibri"/>
              </a:rPr>
              <a:t>in 2017 </a:t>
            </a:r>
            <a:r>
              <a:rPr dirty="0" sz="1800" spc="-10">
                <a:latin typeface="Calibri"/>
                <a:cs typeface="Calibri"/>
              </a:rPr>
              <a:t>compared  </a:t>
            </a:r>
            <a:r>
              <a:rPr dirty="0" sz="1800" spc="-5">
                <a:latin typeface="Calibri"/>
                <a:cs typeface="Calibri"/>
              </a:rPr>
              <a:t>with the </a:t>
            </a:r>
            <a:r>
              <a:rPr dirty="0" sz="1800" spc="-10">
                <a:latin typeface="Calibri"/>
                <a:cs typeface="Calibri"/>
              </a:rPr>
              <a:t>previous </a:t>
            </a:r>
            <a:r>
              <a:rPr dirty="0" sz="1800" spc="-45">
                <a:latin typeface="Calibri"/>
                <a:cs typeface="Calibri"/>
              </a:rPr>
              <a:t>year. </a:t>
            </a:r>
            <a:r>
              <a:rPr dirty="0" sz="1800" spc="-5">
                <a:latin typeface="Calibri"/>
                <a:cs typeface="Calibri"/>
              </a:rPr>
              <a:t>Malaria  </a:t>
            </a:r>
            <a:r>
              <a:rPr dirty="0" sz="1800" spc="-10">
                <a:latin typeface="Calibri"/>
                <a:cs typeface="Calibri"/>
              </a:rPr>
              <a:t>continues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claim </a:t>
            </a:r>
            <a:r>
              <a:rPr dirty="0" sz="1800" spc="-5">
                <a:latin typeface="Calibri"/>
                <a:cs typeface="Calibri"/>
              </a:rPr>
              <a:t>the lives of </a:t>
            </a:r>
            <a:r>
              <a:rPr dirty="0" sz="1800" spc="-10">
                <a:latin typeface="Calibri"/>
                <a:cs typeface="Calibri"/>
              </a:rPr>
              <a:t>more  </a:t>
            </a:r>
            <a:r>
              <a:rPr dirty="0" sz="1800" spc="-5">
                <a:latin typeface="Calibri"/>
                <a:cs typeface="Calibri"/>
              </a:rPr>
              <a:t>than </a:t>
            </a:r>
            <a:r>
              <a:rPr dirty="0" sz="1800">
                <a:latin typeface="Calibri"/>
                <a:cs typeface="Calibri"/>
              </a:rPr>
              <a:t>435,000 </a:t>
            </a:r>
            <a:r>
              <a:rPr dirty="0" sz="1800" spc="-10">
                <a:latin typeface="Calibri"/>
                <a:cs typeface="Calibri"/>
              </a:rPr>
              <a:t>people </a:t>
            </a:r>
            <a:r>
              <a:rPr dirty="0" sz="1800">
                <a:latin typeface="Calibri"/>
                <a:cs typeface="Calibri"/>
              </a:rPr>
              <a:t>each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45">
                <a:latin typeface="Calibri"/>
                <a:cs typeface="Calibri"/>
              </a:rPr>
              <a:t>year.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776459" y="822960"/>
            <a:ext cx="2415539" cy="31813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982200" y="1028700"/>
            <a:ext cx="1823720" cy="25831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977119" y="1023619"/>
            <a:ext cx="1833880" cy="2593340"/>
          </a:xfrm>
          <a:custGeom>
            <a:avLst/>
            <a:gdLst/>
            <a:ahLst/>
            <a:cxnLst/>
            <a:rect l="l" t="t" r="r" b="b"/>
            <a:pathLst>
              <a:path w="1833879" h="2593340">
                <a:moveTo>
                  <a:pt x="0" y="2593340"/>
                </a:moveTo>
                <a:lnTo>
                  <a:pt x="1833879" y="2593340"/>
                </a:lnTo>
                <a:lnTo>
                  <a:pt x="1833879" y="0"/>
                </a:lnTo>
                <a:lnTo>
                  <a:pt x="0" y="0"/>
                </a:lnTo>
                <a:lnTo>
                  <a:pt x="0" y="25933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700145" y="2825115"/>
            <a:ext cx="3639820" cy="1134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ITN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Shrinking </a:t>
            </a:r>
            <a:r>
              <a:rPr dirty="0" sz="2000" spc="-5" b="1">
                <a:latin typeface="Calibri"/>
                <a:cs typeface="Calibri"/>
              </a:rPr>
              <a:t>Malaria</a:t>
            </a:r>
            <a:r>
              <a:rPr dirty="0" sz="2000" spc="-10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Map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59300" y="3934079"/>
            <a:ext cx="3143250" cy="2251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34719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2000 –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5" b="1">
                <a:latin typeface="Calibri"/>
                <a:cs typeface="Calibri"/>
              </a:rPr>
              <a:t>2015</a:t>
            </a:r>
            <a:endParaRPr sz="2000">
              <a:latin typeface="Calibri"/>
              <a:cs typeface="Calibri"/>
            </a:endParaRPr>
          </a:p>
          <a:p>
            <a:pPr algn="ctr" marL="71120" marR="65405" indent="-254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Malaria </a:t>
            </a:r>
            <a:r>
              <a:rPr dirty="0" sz="1800" spc="-10">
                <a:latin typeface="Calibri"/>
                <a:cs typeface="Calibri"/>
              </a:rPr>
              <a:t>deaths </a:t>
            </a:r>
            <a:r>
              <a:rPr dirty="0" sz="1800" spc="-5">
                <a:latin typeface="Calibri"/>
                <a:cs typeface="Calibri"/>
              </a:rPr>
              <a:t>globally </a:t>
            </a:r>
            <a:r>
              <a:rPr dirty="0" sz="1800" spc="-15">
                <a:latin typeface="Calibri"/>
                <a:cs typeface="Calibri"/>
              </a:rPr>
              <a:t>fell from  </a:t>
            </a:r>
            <a:r>
              <a:rPr dirty="0" sz="1800">
                <a:latin typeface="Calibri"/>
                <a:cs typeface="Calibri"/>
              </a:rPr>
              <a:t>839,000 in 2000 </a:t>
            </a:r>
            <a:r>
              <a:rPr dirty="0" sz="1800" spc="-15">
                <a:latin typeface="Calibri"/>
                <a:cs typeface="Calibri"/>
              </a:rPr>
              <a:t>to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estimated</a:t>
            </a:r>
            <a:endParaRPr sz="1800">
              <a:latin typeface="Calibri"/>
              <a:cs typeface="Calibri"/>
            </a:endParaRPr>
          </a:p>
          <a:p>
            <a:pPr marL="79184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446,000 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2016.</a:t>
            </a:r>
            <a:endParaRPr sz="1800">
              <a:latin typeface="Calibri"/>
              <a:cs typeface="Calibri"/>
            </a:endParaRPr>
          </a:p>
          <a:p>
            <a:pPr algn="ctr" marL="12700" marR="5080" indent="127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Calibri"/>
                <a:cs typeface="Calibri"/>
              </a:rPr>
              <a:t>The </a:t>
            </a:r>
            <a:r>
              <a:rPr dirty="0" sz="1800">
                <a:latin typeface="Calibri"/>
                <a:cs typeface="Calibri"/>
              </a:rPr>
              <a:t>WHO </a:t>
            </a:r>
            <a:r>
              <a:rPr dirty="0" sz="1800" spc="-10">
                <a:latin typeface="Calibri"/>
                <a:cs typeface="Calibri"/>
              </a:rPr>
              <a:t>African Region  </a:t>
            </a:r>
            <a:r>
              <a:rPr dirty="0" sz="1800" spc="-15">
                <a:latin typeface="Calibri"/>
                <a:cs typeface="Calibri"/>
              </a:rPr>
              <a:t>accounted </a:t>
            </a:r>
            <a:r>
              <a:rPr dirty="0" sz="1800" spc="-20">
                <a:latin typeface="Calibri"/>
                <a:cs typeface="Calibri"/>
              </a:rPr>
              <a:t>for </a:t>
            </a:r>
            <a:r>
              <a:rPr dirty="0" sz="1800">
                <a:latin typeface="Calibri"/>
                <a:cs typeface="Calibri"/>
              </a:rPr>
              <a:t>91%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all </a:t>
            </a:r>
            <a:r>
              <a:rPr dirty="0" sz="1800" spc="-5">
                <a:latin typeface="Calibri"/>
                <a:cs typeface="Calibri"/>
              </a:rPr>
              <a:t>malaria  </a:t>
            </a:r>
            <a:r>
              <a:rPr dirty="0" sz="1800" spc="-10">
                <a:latin typeface="Calibri"/>
                <a:cs typeface="Calibri"/>
              </a:rPr>
              <a:t>deaths </a:t>
            </a:r>
            <a:r>
              <a:rPr dirty="0" sz="1800">
                <a:latin typeface="Calibri"/>
                <a:cs typeface="Calibri"/>
              </a:rPr>
              <a:t>in 2016, </a:t>
            </a:r>
            <a:r>
              <a:rPr dirty="0" sz="1800" spc="-15">
                <a:latin typeface="Calibri"/>
                <a:cs typeface="Calibri"/>
              </a:rPr>
              <a:t>followed </a:t>
            </a:r>
            <a:r>
              <a:rPr dirty="0" sz="1800" spc="-5">
                <a:latin typeface="Calibri"/>
                <a:cs typeface="Calibri"/>
              </a:rPr>
              <a:t>by the  </a:t>
            </a:r>
            <a:r>
              <a:rPr dirty="0" sz="1800">
                <a:latin typeface="Calibri"/>
                <a:cs typeface="Calibri"/>
              </a:rPr>
              <a:t>WHO </a:t>
            </a:r>
            <a:r>
              <a:rPr dirty="0" sz="1800" spc="-10">
                <a:latin typeface="Calibri"/>
                <a:cs typeface="Calibri"/>
              </a:rPr>
              <a:t>South </a:t>
            </a:r>
            <a:r>
              <a:rPr dirty="0" sz="1800" spc="-20">
                <a:latin typeface="Calibri"/>
                <a:cs typeface="Calibri"/>
              </a:rPr>
              <a:t>East </a:t>
            </a:r>
            <a:r>
              <a:rPr dirty="0" sz="1800" spc="-5">
                <a:latin typeface="Calibri"/>
                <a:cs typeface="Calibri"/>
              </a:rPr>
              <a:t>Asia </a:t>
            </a:r>
            <a:r>
              <a:rPr dirty="0" sz="1800" spc="-10">
                <a:latin typeface="Calibri"/>
                <a:cs typeface="Calibri"/>
              </a:rPr>
              <a:t>Region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(6%)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64000" y="1051560"/>
            <a:ext cx="4395470" cy="25285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69740" y="1257300"/>
            <a:ext cx="3797300" cy="1930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64659" y="1252219"/>
            <a:ext cx="3807460" cy="1940560"/>
          </a:xfrm>
          <a:custGeom>
            <a:avLst/>
            <a:gdLst/>
            <a:ahLst/>
            <a:cxnLst/>
            <a:rect l="l" t="t" r="r" b="b"/>
            <a:pathLst>
              <a:path w="3807459" h="1940560">
                <a:moveTo>
                  <a:pt x="0" y="1940560"/>
                </a:moveTo>
                <a:lnTo>
                  <a:pt x="3807460" y="1940560"/>
                </a:lnTo>
                <a:lnTo>
                  <a:pt x="3807460" y="0"/>
                </a:lnTo>
                <a:lnTo>
                  <a:pt x="0" y="0"/>
                </a:lnTo>
                <a:lnTo>
                  <a:pt x="0" y="19405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7834" y="649509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4680" y="947407"/>
            <a:ext cx="4199890" cy="5436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20419" y="1153160"/>
            <a:ext cx="3601720" cy="483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15339" y="1148080"/>
            <a:ext cx="3611879" cy="4848860"/>
          </a:xfrm>
          <a:custGeom>
            <a:avLst/>
            <a:gdLst/>
            <a:ahLst/>
            <a:cxnLst/>
            <a:rect l="l" t="t" r="r" b="b"/>
            <a:pathLst>
              <a:path w="3611879" h="4848860">
                <a:moveTo>
                  <a:pt x="0" y="4848860"/>
                </a:moveTo>
                <a:lnTo>
                  <a:pt x="3611879" y="4848860"/>
                </a:lnTo>
                <a:lnTo>
                  <a:pt x="3611879" y="0"/>
                </a:lnTo>
                <a:lnTo>
                  <a:pt x="0" y="0"/>
                </a:lnTo>
                <a:lnTo>
                  <a:pt x="0" y="48488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932426" y="789114"/>
            <a:ext cx="6562725" cy="5362575"/>
          </a:xfrm>
          <a:prstGeom prst="rect">
            <a:avLst/>
          </a:prstGeom>
        </p:spPr>
        <p:txBody>
          <a:bodyPr wrap="square" lIns="0" tIns="1657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latin typeface="Calibri"/>
                <a:cs typeface="Calibri"/>
              </a:rPr>
              <a:t>Eradication by </a:t>
            </a:r>
            <a:r>
              <a:rPr dirty="0" sz="2000">
                <a:latin typeface="Calibri"/>
                <a:cs typeface="Calibri"/>
              </a:rPr>
              <a:t>2050 </a:t>
            </a:r>
            <a:r>
              <a:rPr dirty="0" sz="2000" spc="-5">
                <a:latin typeface="Calibri"/>
                <a:cs typeface="Calibri"/>
              </a:rPr>
              <a:t>achievable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necessary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>
                <a:latin typeface="Calibri"/>
                <a:cs typeface="Calibri"/>
              </a:rPr>
              <a:t>Insecticide-based </a:t>
            </a:r>
            <a:r>
              <a:rPr dirty="0" sz="2000" spc="-10">
                <a:latin typeface="Calibri"/>
                <a:cs typeface="Calibri"/>
              </a:rPr>
              <a:t>vector-control </a:t>
            </a:r>
            <a:r>
              <a:rPr dirty="0" sz="2000" spc="-5">
                <a:latin typeface="Calibri"/>
                <a:cs typeface="Calibri"/>
              </a:rPr>
              <a:t>tools </a:t>
            </a:r>
            <a:r>
              <a:rPr dirty="0" sz="2000" spc="-15">
                <a:latin typeface="Calibri"/>
                <a:cs typeface="Calibri"/>
              </a:rPr>
              <a:t>have saved </a:t>
            </a:r>
            <a:r>
              <a:rPr dirty="0" sz="2000" spc="-5">
                <a:latin typeface="Calibri"/>
                <a:cs typeface="Calibri"/>
              </a:rPr>
              <a:t>more lives  </a:t>
            </a:r>
            <a:r>
              <a:rPr dirty="0" sz="2000">
                <a:latin typeface="Calibri"/>
                <a:cs typeface="Calibri"/>
              </a:rPr>
              <a:t>than </a:t>
            </a:r>
            <a:r>
              <a:rPr dirty="0" sz="2000" spc="-10">
                <a:latin typeface="Calibri"/>
                <a:cs typeface="Calibri"/>
              </a:rPr>
              <a:t>any </a:t>
            </a:r>
            <a:r>
              <a:rPr dirty="0" sz="2000">
                <a:latin typeface="Calibri"/>
                <a:cs typeface="Calibri"/>
              </a:rPr>
              <a:t>other </a:t>
            </a:r>
            <a:r>
              <a:rPr dirty="0" sz="2000" spc="-10">
                <a:latin typeface="Calibri"/>
                <a:cs typeface="Calibri"/>
              </a:rPr>
              <a:t>set </a:t>
            </a:r>
            <a:r>
              <a:rPr dirty="0" sz="2000" spc="-5">
                <a:latin typeface="Calibri"/>
                <a:cs typeface="Calibri"/>
              </a:rPr>
              <a:t>of interventions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will </a:t>
            </a:r>
            <a:r>
              <a:rPr dirty="0" sz="2000" spc="5">
                <a:latin typeface="Calibri"/>
                <a:cs typeface="Calibri"/>
              </a:rPr>
              <a:t>be </a:t>
            </a:r>
            <a:r>
              <a:rPr dirty="0" sz="2000" spc="-5">
                <a:latin typeface="Calibri"/>
                <a:cs typeface="Calibri"/>
              </a:rPr>
              <a:t>essential </a:t>
            </a:r>
            <a:r>
              <a:rPr dirty="0" sz="2000" spc="-15">
                <a:latin typeface="Calibri"/>
                <a:cs typeface="Calibri"/>
              </a:rPr>
              <a:t>for  </a:t>
            </a:r>
            <a:r>
              <a:rPr dirty="0" sz="2000" spc="-5">
                <a:latin typeface="Calibri"/>
                <a:cs typeface="Calibri"/>
              </a:rPr>
              <a:t>eradication.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….calls 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for 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substantial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investment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in 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new diagnostics,</a:t>
            </a:r>
            <a:r>
              <a:rPr dirty="0" sz="2000" spc="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drugs,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C00000"/>
                </a:solidFill>
                <a:latin typeface="Calibri"/>
                <a:cs typeface="Calibri"/>
              </a:rPr>
              <a:t>vector</a:t>
            </a:r>
            <a:r>
              <a:rPr dirty="0" sz="2000" spc="-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C00000"/>
                </a:solidFill>
                <a:latin typeface="Calibri"/>
                <a:cs typeface="Calibri"/>
              </a:rPr>
              <a:t>control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Insecticide resistance must </a:t>
            </a:r>
            <a:r>
              <a:rPr dirty="0" sz="2000">
                <a:solidFill>
                  <a:srgbClr val="C00000"/>
                </a:solidFill>
                <a:latin typeface="Calibri"/>
                <a:cs typeface="Calibri"/>
              </a:rPr>
              <a:t>be</a:t>
            </a:r>
            <a:r>
              <a:rPr dirty="0" sz="2000" spc="-5">
                <a:solidFill>
                  <a:srgbClr val="C00000"/>
                </a:solidFill>
                <a:latin typeface="Calibri"/>
                <a:cs typeface="Calibri"/>
              </a:rPr>
              <a:t> addressed</a:t>
            </a:r>
            <a:endParaRPr sz="2000">
              <a:latin typeface="Calibri"/>
              <a:cs typeface="Calibri"/>
            </a:endParaRPr>
          </a:p>
          <a:p>
            <a:pPr marL="299720" marR="149225" indent="-28702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000" spc="-5" i="1">
                <a:latin typeface="Calibri"/>
                <a:cs typeface="Calibri"/>
              </a:rPr>
              <a:t>‘IVCC </a:t>
            </a:r>
            <a:r>
              <a:rPr dirty="0" sz="2000" i="1">
                <a:latin typeface="Calibri"/>
                <a:cs typeface="Calibri"/>
              </a:rPr>
              <a:t>oversees the </a:t>
            </a:r>
            <a:r>
              <a:rPr dirty="0" sz="2000" spc="-5" i="1">
                <a:latin typeface="Calibri"/>
                <a:cs typeface="Calibri"/>
              </a:rPr>
              <a:t>pipeline </a:t>
            </a:r>
            <a:r>
              <a:rPr dirty="0" sz="2000" i="1">
                <a:latin typeface="Calibri"/>
                <a:cs typeface="Calibri"/>
              </a:rPr>
              <a:t>in this </a:t>
            </a:r>
            <a:r>
              <a:rPr dirty="0" sz="2000" spc="-5" i="1">
                <a:latin typeface="Calibri"/>
                <a:cs typeface="Calibri"/>
              </a:rPr>
              <a:t>area, and we describe  </a:t>
            </a:r>
            <a:r>
              <a:rPr dirty="0" sz="2000" spc="-5" i="1">
                <a:latin typeface="Calibri"/>
                <a:cs typeface="Calibri"/>
              </a:rPr>
              <a:t>prospects </a:t>
            </a:r>
            <a:r>
              <a:rPr dirty="0" sz="2000" spc="-10" i="1">
                <a:latin typeface="Calibri"/>
                <a:cs typeface="Calibri"/>
              </a:rPr>
              <a:t>for </a:t>
            </a:r>
            <a:r>
              <a:rPr dirty="0" sz="2000" spc="-5" i="1">
                <a:latin typeface="Calibri"/>
                <a:cs typeface="Calibri"/>
              </a:rPr>
              <a:t>addressing these challenges’ </a:t>
            </a:r>
            <a:r>
              <a:rPr dirty="0" sz="2000" spc="-5">
                <a:latin typeface="Calibri"/>
                <a:cs typeface="Calibri"/>
              </a:rPr>
              <a:t>New insecticides  with novel </a:t>
            </a:r>
            <a:r>
              <a:rPr dirty="0" sz="2000">
                <a:latin typeface="Calibri"/>
                <a:cs typeface="Calibri"/>
              </a:rPr>
              <a:t>mechanisms of action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essential.</a:t>
            </a:r>
            <a:endParaRPr sz="2000">
              <a:latin typeface="Calibri"/>
              <a:cs typeface="Calibri"/>
            </a:endParaRPr>
          </a:p>
          <a:p>
            <a:pPr lvl="1" marL="756920" marR="23177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dirty="0" sz="2000">
                <a:latin typeface="Calibri"/>
                <a:cs typeface="Calibri"/>
              </a:rPr>
              <a:t>2017/2018 </a:t>
            </a:r>
            <a:r>
              <a:rPr dirty="0" sz="2000" spc="-15">
                <a:latin typeface="Calibri"/>
                <a:cs typeface="Calibri"/>
              </a:rPr>
              <a:t>marked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release </a:t>
            </a:r>
            <a:r>
              <a:rPr dirty="0" sz="2000">
                <a:latin typeface="Calibri"/>
                <a:cs typeface="Calibri"/>
              </a:rPr>
              <a:t>of the </a:t>
            </a:r>
            <a:r>
              <a:rPr dirty="0" sz="2000" spc="-15">
                <a:latin typeface="Calibri"/>
                <a:cs typeface="Calibri"/>
              </a:rPr>
              <a:t>first </a:t>
            </a:r>
            <a:r>
              <a:rPr dirty="0" sz="2000" spc="-5">
                <a:latin typeface="Calibri"/>
                <a:cs typeface="Calibri"/>
              </a:rPr>
              <a:t>new  insecticides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>
                <a:latin typeface="Calibri"/>
                <a:cs typeface="Calibri"/>
              </a:rPr>
              <a:t>malaria in </a:t>
            </a:r>
            <a:r>
              <a:rPr dirty="0" sz="2000" spc="-5">
                <a:latin typeface="Calibri"/>
                <a:cs typeface="Calibri"/>
              </a:rPr>
              <a:t>more </a:t>
            </a:r>
            <a:r>
              <a:rPr dirty="0" sz="2000">
                <a:latin typeface="Calibri"/>
                <a:cs typeface="Calibri"/>
              </a:rPr>
              <a:t>than 30 </a:t>
            </a:r>
            <a:r>
              <a:rPr dirty="0" sz="2000" spc="-15">
                <a:latin typeface="Calibri"/>
                <a:cs typeface="Calibri"/>
              </a:rPr>
              <a:t>years.  </a:t>
            </a:r>
            <a:r>
              <a:rPr dirty="0" sz="2000">
                <a:latin typeface="Calibri"/>
                <a:cs typeface="Calibri"/>
              </a:rPr>
              <a:t>Clothianidin </a:t>
            </a:r>
            <a:r>
              <a:rPr dirty="0" sz="2000" spc="-10">
                <a:latin typeface="Calibri"/>
                <a:cs typeface="Calibri"/>
              </a:rPr>
              <a:t>(IRS), </a:t>
            </a:r>
            <a:r>
              <a:rPr dirty="0" sz="2000" spc="-5">
                <a:latin typeface="Calibri"/>
                <a:cs typeface="Calibri"/>
              </a:rPr>
              <a:t>chlorfenapyr </a:t>
            </a:r>
            <a:r>
              <a:rPr dirty="0" sz="2000">
                <a:latin typeface="Calibri"/>
                <a:cs typeface="Calibri"/>
              </a:rPr>
              <a:t>(dual-ingredient</a:t>
            </a:r>
            <a:r>
              <a:rPr dirty="0" sz="2000" spc="-11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LLIN).</a:t>
            </a:r>
            <a:endParaRPr sz="2000">
              <a:latin typeface="Calibri"/>
              <a:cs typeface="Calibri"/>
            </a:endParaRPr>
          </a:p>
          <a:p>
            <a:pPr lvl="1" marL="756920" indent="-287020">
              <a:lnSpc>
                <a:spcPct val="100000"/>
              </a:lnSpc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dirty="0" sz="2000" spc="-5">
                <a:latin typeface="Calibri"/>
                <a:cs typeface="Calibri"/>
              </a:rPr>
              <a:t>Three candidate insecticides with novel </a:t>
            </a:r>
            <a:r>
              <a:rPr dirty="0" sz="2000">
                <a:latin typeface="Calibri"/>
                <a:cs typeface="Calibri"/>
              </a:rPr>
              <a:t>modes of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L="756920">
              <a:lnSpc>
                <a:spcPct val="100000"/>
              </a:lnSpc>
            </a:pPr>
            <a:r>
              <a:rPr dirty="0" sz="2000" spc="-10">
                <a:latin typeface="Calibri"/>
                <a:cs typeface="Calibri"/>
              </a:rPr>
              <a:t>are </a:t>
            </a:r>
            <a:r>
              <a:rPr dirty="0" sz="2000">
                <a:latin typeface="Calibri"/>
                <a:cs typeface="Calibri"/>
              </a:rPr>
              <a:t>under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development.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91490" y="11684"/>
            <a:ext cx="7360284" cy="8210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250"/>
              </a:lnSpc>
              <a:spcBef>
                <a:spcPts val="100"/>
              </a:spcBef>
            </a:pPr>
            <a:r>
              <a:rPr dirty="0" sz="3000" spc="-10">
                <a:latin typeface="Arial"/>
                <a:cs typeface="Arial"/>
              </a:rPr>
              <a:t>Lancet </a:t>
            </a:r>
            <a:r>
              <a:rPr dirty="0" sz="3000" spc="-5">
                <a:latin typeface="Arial"/>
                <a:cs typeface="Arial"/>
              </a:rPr>
              <a:t>Commission on Malaria</a:t>
            </a:r>
            <a:r>
              <a:rPr dirty="0" sz="3000" spc="1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Eradication:</a:t>
            </a:r>
            <a:endParaRPr sz="3000">
              <a:latin typeface="Arial"/>
              <a:cs typeface="Arial"/>
            </a:endParaRPr>
          </a:p>
          <a:p>
            <a:pPr marL="12700">
              <a:lnSpc>
                <a:spcPts val="3010"/>
              </a:lnSpc>
            </a:pPr>
            <a:r>
              <a:rPr dirty="0" spc="-10" b="0">
                <a:latin typeface="Calibri Light"/>
                <a:cs typeface="Calibri Light"/>
              </a:rPr>
              <a:t>September</a:t>
            </a:r>
            <a:r>
              <a:rPr dirty="0" spc="-2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2019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03580" y="1727200"/>
            <a:ext cx="5669280" cy="70104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28575" rIns="0" bIns="0" rtlCol="0" vert="horz">
            <a:spAutoFit/>
          </a:bodyPr>
          <a:lstStyle/>
          <a:p>
            <a:pPr marL="1629410">
              <a:lnSpc>
                <a:spcPct val="100000"/>
              </a:lnSpc>
              <a:spcBef>
                <a:spcPts val="225"/>
              </a:spcBef>
            </a:pPr>
            <a:r>
              <a:rPr dirty="0" sz="1200" spc="-10">
                <a:latin typeface="Calibri"/>
                <a:cs typeface="Calibri"/>
              </a:rPr>
              <a:t>Estimated </a:t>
            </a:r>
            <a:r>
              <a:rPr dirty="0" sz="1200">
                <a:latin typeface="Calibri"/>
                <a:cs typeface="Calibri"/>
              </a:rPr>
              <a:t>number of people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protected</a:t>
            </a:r>
            <a:endParaRPr sz="1200">
              <a:latin typeface="Calibri"/>
              <a:cs typeface="Calibri"/>
            </a:endParaRPr>
          </a:p>
          <a:p>
            <a:pPr algn="ctr" marL="841375" marR="84074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throughout </a:t>
            </a:r>
            <a:r>
              <a:rPr dirty="0" sz="1200" spc="-10">
                <a:latin typeface="Calibri"/>
                <a:cs typeface="Calibri"/>
              </a:rPr>
              <a:t>Africa </a:t>
            </a:r>
            <a:r>
              <a:rPr dirty="0" sz="1200">
                <a:latin typeface="Calibri"/>
                <a:cs typeface="Calibri"/>
              </a:rPr>
              <a:t>by </a:t>
            </a:r>
            <a:r>
              <a:rPr dirty="0" sz="1200" spc="-5">
                <a:latin typeface="Calibri"/>
                <a:cs typeface="Calibri"/>
              </a:rPr>
              <a:t>IRS programmes receiving NgenIRS</a:t>
            </a:r>
            <a:r>
              <a:rPr dirty="0" sz="1200" spc="-1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support  </a:t>
            </a:r>
            <a:r>
              <a:rPr dirty="0" sz="1200" spc="-10">
                <a:latin typeface="Calibri"/>
                <a:cs typeface="Calibri"/>
              </a:rPr>
              <a:t>(2016-2019)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819" y="3147060"/>
            <a:ext cx="5666740" cy="54356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38100" rIns="0" bIns="0" rtlCol="0" vert="horz">
            <a:spAutoFit/>
          </a:bodyPr>
          <a:lstStyle/>
          <a:p>
            <a:pPr marL="721360" marR="295275" indent="-427355">
              <a:lnSpc>
                <a:spcPct val="100000"/>
              </a:lnSpc>
              <a:spcBef>
                <a:spcPts val="300"/>
              </a:spcBef>
            </a:pPr>
            <a:r>
              <a:rPr dirty="0" sz="1200" spc="-5">
                <a:latin typeface="Calibri"/>
                <a:cs typeface="Calibri"/>
              </a:rPr>
              <a:t>Reduction </a:t>
            </a:r>
            <a:r>
              <a:rPr dirty="0" sz="1200">
                <a:latin typeface="Calibri"/>
                <a:cs typeface="Calibri"/>
              </a:rPr>
              <a:t>in </a:t>
            </a:r>
            <a:r>
              <a:rPr dirty="0" sz="1200" spc="-5">
                <a:latin typeface="Calibri"/>
                <a:cs typeface="Calibri"/>
              </a:rPr>
              <a:t>confirmed </a:t>
            </a:r>
            <a:r>
              <a:rPr dirty="0" sz="1200" spc="-10">
                <a:latin typeface="Calibri"/>
                <a:cs typeface="Calibri"/>
              </a:rPr>
              <a:t>cases recorded </a:t>
            </a:r>
            <a:r>
              <a:rPr dirty="0" sz="1200">
                <a:latin typeface="Calibri"/>
                <a:cs typeface="Calibri"/>
              </a:rPr>
              <a:t>in the public health </a:t>
            </a:r>
            <a:r>
              <a:rPr dirty="0" sz="1200" spc="-20">
                <a:latin typeface="Calibri"/>
                <a:cs typeface="Calibri"/>
              </a:rPr>
              <a:t>system </a:t>
            </a:r>
            <a:r>
              <a:rPr dirty="0" sz="1200" spc="-5">
                <a:latin typeface="Calibri"/>
                <a:cs typeface="Calibri"/>
              </a:rPr>
              <a:t>where NgenIRS  impact </a:t>
            </a:r>
            <a:r>
              <a:rPr dirty="0" sz="1200" spc="-10">
                <a:latin typeface="Calibri"/>
                <a:cs typeface="Calibri"/>
              </a:rPr>
              <a:t>data were </a:t>
            </a:r>
            <a:r>
              <a:rPr dirty="0" sz="1200" spc="-5">
                <a:latin typeface="Calibri"/>
                <a:cs typeface="Calibri"/>
              </a:rPr>
              <a:t>collected, compared </a:t>
            </a:r>
            <a:r>
              <a:rPr dirty="0" sz="1200" spc="-15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similar regions </a:t>
            </a:r>
            <a:r>
              <a:rPr dirty="0" sz="1200">
                <a:latin typeface="Calibri"/>
                <a:cs typeface="Calibri"/>
              </a:rPr>
              <a:t>without</a:t>
            </a:r>
            <a:r>
              <a:rPr dirty="0" sz="1200" spc="3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IRS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200" y="1082039"/>
            <a:ext cx="5661660" cy="645160"/>
          </a:xfrm>
          <a:custGeom>
            <a:avLst/>
            <a:gdLst/>
            <a:ahLst/>
            <a:cxnLst/>
            <a:rect l="l" t="t" r="r" b="b"/>
            <a:pathLst>
              <a:path w="5661660" h="645160">
                <a:moveTo>
                  <a:pt x="0" y="645160"/>
                </a:moveTo>
                <a:lnTo>
                  <a:pt x="5661660" y="645160"/>
                </a:lnTo>
                <a:lnTo>
                  <a:pt x="5661660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1200" y="1082039"/>
            <a:ext cx="5661660" cy="645160"/>
          </a:xfrm>
          <a:custGeom>
            <a:avLst/>
            <a:gdLst/>
            <a:ahLst/>
            <a:cxnLst/>
            <a:rect l="l" t="t" r="r" b="b"/>
            <a:pathLst>
              <a:path w="5661660" h="645160">
                <a:moveTo>
                  <a:pt x="0" y="645160"/>
                </a:moveTo>
                <a:lnTo>
                  <a:pt x="5661660" y="645160"/>
                </a:lnTo>
                <a:lnTo>
                  <a:pt x="5661660" y="0"/>
                </a:lnTo>
                <a:lnTo>
                  <a:pt x="0" y="0"/>
                </a:lnTo>
                <a:lnTo>
                  <a:pt x="0" y="64516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03580" y="1099820"/>
            <a:ext cx="56692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026920" marR="2008505" indent="-25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135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million 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8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protected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7987" y="0"/>
            <a:ext cx="2582545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 b="0">
                <a:latin typeface="Calibri Light"/>
                <a:cs typeface="Calibri Light"/>
              </a:rPr>
              <a:t>NgenIRS</a:t>
            </a:r>
            <a:r>
              <a:rPr dirty="0" sz="3200" spc="-170" b="0">
                <a:latin typeface="Calibri Light"/>
                <a:cs typeface="Calibri Light"/>
              </a:rPr>
              <a:t> </a:t>
            </a:r>
            <a:r>
              <a:rPr dirty="0" sz="3200" spc="-25" b="0">
                <a:latin typeface="Calibri Light"/>
                <a:cs typeface="Calibri Light"/>
              </a:rPr>
              <a:t>Project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7987" y="437896"/>
            <a:ext cx="7353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 b="0">
                <a:latin typeface="Calibri Light"/>
                <a:cs typeface="Calibri Light"/>
              </a:rPr>
              <a:t>New </a:t>
            </a:r>
            <a:r>
              <a:rPr dirty="0" sz="2400" spc="-40" b="0">
                <a:latin typeface="Calibri Light"/>
                <a:cs typeface="Calibri Light"/>
              </a:rPr>
              <a:t>Technology </a:t>
            </a:r>
            <a:r>
              <a:rPr dirty="0" sz="2400" spc="-30" b="0">
                <a:latin typeface="Calibri Light"/>
                <a:cs typeface="Calibri Light"/>
              </a:rPr>
              <a:t>Demonstrates </a:t>
            </a:r>
            <a:r>
              <a:rPr dirty="0" sz="2400" spc="-10" b="0">
                <a:latin typeface="Calibri Light"/>
                <a:cs typeface="Calibri Light"/>
              </a:rPr>
              <a:t>Public Health </a:t>
            </a:r>
            <a:r>
              <a:rPr dirty="0" sz="2400" spc="-15" b="0">
                <a:latin typeface="Calibri Light"/>
                <a:cs typeface="Calibri Light"/>
              </a:rPr>
              <a:t>Impact </a:t>
            </a:r>
            <a:r>
              <a:rPr dirty="0" sz="2400" b="0">
                <a:latin typeface="Calibri Light"/>
                <a:cs typeface="Calibri Light"/>
              </a:rPr>
              <a:t>in</a:t>
            </a:r>
            <a:r>
              <a:rPr dirty="0" sz="2400" spc="-390" b="0">
                <a:latin typeface="Calibri Light"/>
                <a:cs typeface="Calibri Light"/>
              </a:rPr>
              <a:t> </a:t>
            </a:r>
            <a:r>
              <a:rPr dirty="0" sz="2400" spc="-10" b="0">
                <a:latin typeface="Calibri Light"/>
                <a:cs typeface="Calibri Light"/>
              </a:rPr>
              <a:t>Africa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74129" y="1065530"/>
            <a:ext cx="5443220" cy="767080"/>
          </a:xfrm>
          <a:custGeom>
            <a:avLst/>
            <a:gdLst/>
            <a:ahLst/>
            <a:cxnLst/>
            <a:rect l="l" t="t" r="r" b="b"/>
            <a:pathLst>
              <a:path w="5443220" h="767080">
                <a:moveTo>
                  <a:pt x="0" y="767079"/>
                </a:moveTo>
                <a:lnTo>
                  <a:pt x="5443220" y="767079"/>
                </a:lnTo>
                <a:lnTo>
                  <a:pt x="5443220" y="0"/>
                </a:lnTo>
                <a:lnTo>
                  <a:pt x="0" y="0"/>
                </a:lnTo>
                <a:lnTo>
                  <a:pt x="0" y="767079"/>
                </a:lnTo>
                <a:close/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037451" y="1081659"/>
            <a:ext cx="41154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1020" marR="5080" indent="-52832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10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b="1">
                <a:latin typeface="Calibri"/>
                <a:cs typeface="Calibri"/>
              </a:rPr>
              <a:t>16 </a:t>
            </a:r>
            <a:r>
              <a:rPr dirty="0" sz="1800" spc="-10" b="1">
                <a:latin typeface="Calibri"/>
                <a:cs typeface="Calibri"/>
              </a:rPr>
              <a:t>NgenIRS partner countries </a:t>
            </a:r>
            <a:r>
              <a:rPr dirty="0" sz="1800" spc="-20" b="1">
                <a:latin typeface="Calibri"/>
                <a:cs typeface="Calibri"/>
              </a:rPr>
              <a:t>sprayed  </a:t>
            </a:r>
            <a:r>
              <a:rPr dirty="0" sz="1800" spc="-5" b="1">
                <a:latin typeface="Calibri"/>
                <a:cs typeface="Calibri"/>
              </a:rPr>
              <a:t>multiple 3GIRS </a:t>
            </a:r>
            <a:r>
              <a:rPr dirty="0" sz="1800" spc="-10" b="1">
                <a:latin typeface="Calibri"/>
                <a:cs typeface="Calibri"/>
              </a:rPr>
              <a:t>products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59675" y="4436110"/>
            <a:ext cx="1604010" cy="925194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20955" marR="5080" indent="-8890">
              <a:lnSpc>
                <a:spcPct val="121400"/>
              </a:lnSpc>
              <a:spcBef>
                <a:spcPts val="190"/>
              </a:spcBef>
            </a:pPr>
            <a:r>
              <a:rPr dirty="0" sz="1600" spc="-10">
                <a:latin typeface="Calibri"/>
                <a:cs typeface="Calibri"/>
              </a:rPr>
              <a:t>Actellic® </a:t>
            </a:r>
            <a:r>
              <a:rPr dirty="0" sz="1600">
                <a:latin typeface="Calibri"/>
                <a:cs typeface="Calibri"/>
              </a:rPr>
              <a:t>300CS  </a:t>
            </a:r>
            <a:r>
              <a:rPr dirty="0" sz="1600" spc="-5">
                <a:latin typeface="Calibri"/>
                <a:cs typeface="Calibri"/>
              </a:rPr>
              <a:t>SumiShield®</a:t>
            </a:r>
            <a:r>
              <a:rPr dirty="0" sz="1600" spc="-8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50WG  </a:t>
            </a:r>
            <a:r>
              <a:rPr dirty="0" sz="1600" spc="-10">
                <a:latin typeface="Calibri"/>
                <a:cs typeface="Calibri"/>
              </a:rPr>
              <a:t>Fludora®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Fusion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734809" y="4532629"/>
            <a:ext cx="675640" cy="254000"/>
          </a:xfrm>
          <a:custGeom>
            <a:avLst/>
            <a:gdLst/>
            <a:ahLst/>
            <a:cxnLst/>
            <a:rect l="l" t="t" r="r" b="b"/>
            <a:pathLst>
              <a:path w="675640" h="254000">
                <a:moveTo>
                  <a:pt x="0" y="254000"/>
                </a:moveTo>
                <a:lnTo>
                  <a:pt x="675640" y="254000"/>
                </a:lnTo>
                <a:lnTo>
                  <a:pt x="67564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88CC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734809" y="4532629"/>
            <a:ext cx="675640" cy="254000"/>
          </a:xfrm>
          <a:custGeom>
            <a:avLst/>
            <a:gdLst/>
            <a:ahLst/>
            <a:cxnLst/>
            <a:rect l="l" t="t" r="r" b="b"/>
            <a:pathLst>
              <a:path w="675640" h="254000">
                <a:moveTo>
                  <a:pt x="0" y="254000"/>
                </a:moveTo>
                <a:lnTo>
                  <a:pt x="675640" y="254000"/>
                </a:lnTo>
                <a:lnTo>
                  <a:pt x="67564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34809" y="4842509"/>
            <a:ext cx="683260" cy="261620"/>
          </a:xfrm>
          <a:custGeom>
            <a:avLst/>
            <a:gdLst/>
            <a:ahLst/>
            <a:cxnLst/>
            <a:rect l="l" t="t" r="r" b="b"/>
            <a:pathLst>
              <a:path w="683259" h="261620">
                <a:moveTo>
                  <a:pt x="0" y="261619"/>
                </a:moveTo>
                <a:lnTo>
                  <a:pt x="683259" y="261619"/>
                </a:lnTo>
                <a:lnTo>
                  <a:pt x="683259" y="0"/>
                </a:lnTo>
                <a:lnTo>
                  <a:pt x="0" y="0"/>
                </a:lnTo>
                <a:lnTo>
                  <a:pt x="0" y="26161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734809" y="4842509"/>
            <a:ext cx="683260" cy="261620"/>
          </a:xfrm>
          <a:custGeom>
            <a:avLst/>
            <a:gdLst/>
            <a:ahLst/>
            <a:cxnLst/>
            <a:rect l="l" t="t" r="r" b="b"/>
            <a:pathLst>
              <a:path w="683259" h="261620">
                <a:moveTo>
                  <a:pt x="0" y="261619"/>
                </a:moveTo>
                <a:lnTo>
                  <a:pt x="683259" y="261619"/>
                </a:lnTo>
                <a:lnTo>
                  <a:pt x="683259" y="0"/>
                </a:lnTo>
                <a:lnTo>
                  <a:pt x="0" y="0"/>
                </a:lnTo>
                <a:lnTo>
                  <a:pt x="0" y="26161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734809" y="5157470"/>
            <a:ext cx="683260" cy="264160"/>
          </a:xfrm>
          <a:custGeom>
            <a:avLst/>
            <a:gdLst/>
            <a:ahLst/>
            <a:cxnLst/>
            <a:rect l="l" t="t" r="r" b="b"/>
            <a:pathLst>
              <a:path w="683259" h="264160">
                <a:moveTo>
                  <a:pt x="0" y="264159"/>
                </a:moveTo>
                <a:lnTo>
                  <a:pt x="683259" y="264159"/>
                </a:lnTo>
                <a:lnTo>
                  <a:pt x="683259" y="0"/>
                </a:lnTo>
                <a:lnTo>
                  <a:pt x="0" y="0"/>
                </a:lnTo>
                <a:lnTo>
                  <a:pt x="0" y="26415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977119" y="2077720"/>
            <a:ext cx="607059" cy="576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937240" y="3154679"/>
            <a:ext cx="543559" cy="8737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53700" y="3642359"/>
            <a:ext cx="431800" cy="566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53700" y="3642359"/>
            <a:ext cx="431800" cy="566420"/>
          </a:xfrm>
          <a:custGeom>
            <a:avLst/>
            <a:gdLst/>
            <a:ahLst/>
            <a:cxnLst/>
            <a:rect l="l" t="t" r="r" b="b"/>
            <a:pathLst>
              <a:path w="431800" h="566420">
                <a:moveTo>
                  <a:pt x="4191" y="351916"/>
                </a:moveTo>
                <a:lnTo>
                  <a:pt x="0" y="348995"/>
                </a:lnTo>
                <a:lnTo>
                  <a:pt x="2794" y="346075"/>
                </a:lnTo>
                <a:lnTo>
                  <a:pt x="4191" y="343788"/>
                </a:lnTo>
                <a:lnTo>
                  <a:pt x="5715" y="337946"/>
                </a:lnTo>
                <a:lnTo>
                  <a:pt x="5715" y="333501"/>
                </a:lnTo>
                <a:lnTo>
                  <a:pt x="7111" y="328421"/>
                </a:lnTo>
                <a:lnTo>
                  <a:pt x="8508" y="323976"/>
                </a:lnTo>
                <a:lnTo>
                  <a:pt x="10668" y="319531"/>
                </a:lnTo>
                <a:lnTo>
                  <a:pt x="14858" y="316610"/>
                </a:lnTo>
                <a:lnTo>
                  <a:pt x="19176" y="315213"/>
                </a:lnTo>
                <a:lnTo>
                  <a:pt x="23368" y="314451"/>
                </a:lnTo>
                <a:lnTo>
                  <a:pt x="26924" y="314451"/>
                </a:lnTo>
                <a:lnTo>
                  <a:pt x="29718" y="314451"/>
                </a:lnTo>
                <a:lnTo>
                  <a:pt x="34035" y="312927"/>
                </a:lnTo>
                <a:lnTo>
                  <a:pt x="38226" y="312927"/>
                </a:lnTo>
                <a:lnTo>
                  <a:pt x="40385" y="310006"/>
                </a:lnTo>
                <a:lnTo>
                  <a:pt x="44703" y="305562"/>
                </a:lnTo>
                <a:lnTo>
                  <a:pt x="40385" y="302640"/>
                </a:lnTo>
                <a:lnTo>
                  <a:pt x="36829" y="301244"/>
                </a:lnTo>
                <a:lnTo>
                  <a:pt x="32639" y="301244"/>
                </a:lnTo>
                <a:lnTo>
                  <a:pt x="26924" y="302640"/>
                </a:lnTo>
                <a:lnTo>
                  <a:pt x="21971" y="302640"/>
                </a:lnTo>
                <a:lnTo>
                  <a:pt x="16255" y="302640"/>
                </a:lnTo>
                <a:lnTo>
                  <a:pt x="9271" y="301244"/>
                </a:lnTo>
                <a:lnTo>
                  <a:pt x="1397" y="299719"/>
                </a:lnTo>
                <a:lnTo>
                  <a:pt x="1397" y="297560"/>
                </a:lnTo>
                <a:lnTo>
                  <a:pt x="1397" y="294639"/>
                </a:lnTo>
                <a:lnTo>
                  <a:pt x="2794" y="291719"/>
                </a:lnTo>
                <a:lnTo>
                  <a:pt x="2794" y="288670"/>
                </a:lnTo>
                <a:lnTo>
                  <a:pt x="2794" y="287273"/>
                </a:lnTo>
                <a:lnTo>
                  <a:pt x="2794" y="284352"/>
                </a:lnTo>
                <a:lnTo>
                  <a:pt x="4191" y="280669"/>
                </a:lnTo>
                <a:lnTo>
                  <a:pt x="4191" y="277748"/>
                </a:lnTo>
                <a:lnTo>
                  <a:pt x="7111" y="270382"/>
                </a:lnTo>
                <a:lnTo>
                  <a:pt x="10668" y="263778"/>
                </a:lnTo>
                <a:lnTo>
                  <a:pt x="14858" y="256412"/>
                </a:lnTo>
                <a:lnTo>
                  <a:pt x="19176" y="251206"/>
                </a:lnTo>
                <a:lnTo>
                  <a:pt x="23368" y="245363"/>
                </a:lnTo>
                <a:lnTo>
                  <a:pt x="26924" y="239521"/>
                </a:lnTo>
                <a:lnTo>
                  <a:pt x="32639" y="234314"/>
                </a:lnTo>
                <a:lnTo>
                  <a:pt x="36829" y="228472"/>
                </a:lnTo>
                <a:lnTo>
                  <a:pt x="40385" y="223392"/>
                </a:lnTo>
                <a:lnTo>
                  <a:pt x="44703" y="217423"/>
                </a:lnTo>
                <a:lnTo>
                  <a:pt x="48895" y="210057"/>
                </a:lnTo>
                <a:lnTo>
                  <a:pt x="53213" y="204977"/>
                </a:lnTo>
                <a:lnTo>
                  <a:pt x="55245" y="197612"/>
                </a:lnTo>
                <a:lnTo>
                  <a:pt x="56769" y="191007"/>
                </a:lnTo>
                <a:lnTo>
                  <a:pt x="58166" y="182244"/>
                </a:lnTo>
                <a:lnTo>
                  <a:pt x="59563" y="174116"/>
                </a:lnTo>
                <a:lnTo>
                  <a:pt x="58166" y="163067"/>
                </a:lnTo>
                <a:lnTo>
                  <a:pt x="56769" y="152781"/>
                </a:lnTo>
                <a:lnTo>
                  <a:pt x="46100" y="115315"/>
                </a:lnTo>
                <a:lnTo>
                  <a:pt x="41782" y="106552"/>
                </a:lnTo>
                <a:lnTo>
                  <a:pt x="38226" y="97027"/>
                </a:lnTo>
                <a:lnTo>
                  <a:pt x="32639" y="88137"/>
                </a:lnTo>
                <a:lnTo>
                  <a:pt x="28321" y="80137"/>
                </a:lnTo>
                <a:lnTo>
                  <a:pt x="23368" y="72008"/>
                </a:lnTo>
                <a:lnTo>
                  <a:pt x="19176" y="64642"/>
                </a:lnTo>
                <a:lnTo>
                  <a:pt x="13461" y="56514"/>
                </a:lnTo>
                <a:lnTo>
                  <a:pt x="9271" y="47751"/>
                </a:lnTo>
                <a:lnTo>
                  <a:pt x="7111" y="41147"/>
                </a:lnTo>
                <a:lnTo>
                  <a:pt x="2794" y="32384"/>
                </a:lnTo>
                <a:lnTo>
                  <a:pt x="5715" y="29337"/>
                </a:lnTo>
                <a:lnTo>
                  <a:pt x="8508" y="26415"/>
                </a:lnTo>
                <a:lnTo>
                  <a:pt x="10668" y="24256"/>
                </a:lnTo>
                <a:lnTo>
                  <a:pt x="12065" y="21335"/>
                </a:lnTo>
                <a:lnTo>
                  <a:pt x="14858" y="19812"/>
                </a:lnTo>
                <a:lnTo>
                  <a:pt x="16255" y="16890"/>
                </a:lnTo>
                <a:lnTo>
                  <a:pt x="17779" y="13969"/>
                </a:lnTo>
                <a:lnTo>
                  <a:pt x="19176" y="12445"/>
                </a:lnTo>
                <a:lnTo>
                  <a:pt x="102870" y="12445"/>
                </a:lnTo>
                <a:lnTo>
                  <a:pt x="98551" y="0"/>
                </a:lnTo>
                <a:lnTo>
                  <a:pt x="98551" y="1523"/>
                </a:lnTo>
                <a:lnTo>
                  <a:pt x="98551" y="2920"/>
                </a:lnTo>
                <a:lnTo>
                  <a:pt x="99949" y="5841"/>
                </a:lnTo>
                <a:lnTo>
                  <a:pt x="99949" y="7365"/>
                </a:lnTo>
                <a:lnTo>
                  <a:pt x="101346" y="8762"/>
                </a:lnTo>
                <a:lnTo>
                  <a:pt x="101346" y="10287"/>
                </a:lnTo>
                <a:lnTo>
                  <a:pt x="102870" y="12445"/>
                </a:lnTo>
                <a:lnTo>
                  <a:pt x="112014" y="16890"/>
                </a:lnTo>
                <a:lnTo>
                  <a:pt x="120523" y="19812"/>
                </a:lnTo>
                <a:lnTo>
                  <a:pt x="128397" y="22732"/>
                </a:lnTo>
                <a:lnTo>
                  <a:pt x="136905" y="25653"/>
                </a:lnTo>
                <a:lnTo>
                  <a:pt x="143255" y="27939"/>
                </a:lnTo>
                <a:lnTo>
                  <a:pt x="150368" y="30860"/>
                </a:lnTo>
                <a:lnTo>
                  <a:pt x="156718" y="32384"/>
                </a:lnTo>
                <a:lnTo>
                  <a:pt x="163829" y="35306"/>
                </a:lnTo>
                <a:lnTo>
                  <a:pt x="170179" y="38226"/>
                </a:lnTo>
                <a:lnTo>
                  <a:pt x="177292" y="41147"/>
                </a:lnTo>
                <a:lnTo>
                  <a:pt x="184403" y="43306"/>
                </a:lnTo>
                <a:lnTo>
                  <a:pt x="190753" y="47751"/>
                </a:lnTo>
                <a:lnTo>
                  <a:pt x="197866" y="52196"/>
                </a:lnTo>
                <a:lnTo>
                  <a:pt x="204216" y="56514"/>
                </a:lnTo>
                <a:lnTo>
                  <a:pt x="211327" y="61721"/>
                </a:lnTo>
                <a:lnTo>
                  <a:pt x="217677" y="67563"/>
                </a:lnTo>
                <a:lnTo>
                  <a:pt x="259460" y="67563"/>
                </a:lnTo>
                <a:lnTo>
                  <a:pt x="263778" y="70484"/>
                </a:lnTo>
                <a:lnTo>
                  <a:pt x="267970" y="72008"/>
                </a:lnTo>
                <a:lnTo>
                  <a:pt x="272288" y="72770"/>
                </a:lnTo>
                <a:lnTo>
                  <a:pt x="277241" y="74167"/>
                </a:lnTo>
                <a:lnTo>
                  <a:pt x="282955" y="75691"/>
                </a:lnTo>
                <a:lnTo>
                  <a:pt x="289305" y="77088"/>
                </a:lnTo>
                <a:lnTo>
                  <a:pt x="293497" y="77088"/>
                </a:lnTo>
                <a:lnTo>
                  <a:pt x="299211" y="78612"/>
                </a:lnTo>
                <a:lnTo>
                  <a:pt x="304165" y="77088"/>
                </a:lnTo>
                <a:lnTo>
                  <a:pt x="308482" y="75691"/>
                </a:lnTo>
                <a:lnTo>
                  <a:pt x="312674" y="72770"/>
                </a:lnTo>
                <a:lnTo>
                  <a:pt x="317626" y="70484"/>
                </a:lnTo>
                <a:lnTo>
                  <a:pt x="320421" y="66166"/>
                </a:lnTo>
                <a:lnTo>
                  <a:pt x="324739" y="61721"/>
                </a:lnTo>
                <a:lnTo>
                  <a:pt x="328929" y="57276"/>
                </a:lnTo>
                <a:lnTo>
                  <a:pt x="332485" y="52196"/>
                </a:lnTo>
                <a:lnTo>
                  <a:pt x="336803" y="47751"/>
                </a:lnTo>
                <a:lnTo>
                  <a:pt x="363727" y="26415"/>
                </a:lnTo>
                <a:lnTo>
                  <a:pt x="370840" y="26415"/>
                </a:lnTo>
                <a:lnTo>
                  <a:pt x="375793" y="26415"/>
                </a:lnTo>
                <a:lnTo>
                  <a:pt x="379983" y="29337"/>
                </a:lnTo>
                <a:lnTo>
                  <a:pt x="382904" y="32384"/>
                </a:lnTo>
                <a:lnTo>
                  <a:pt x="385699" y="35306"/>
                </a:lnTo>
                <a:lnTo>
                  <a:pt x="388493" y="38226"/>
                </a:lnTo>
                <a:lnTo>
                  <a:pt x="392049" y="41147"/>
                </a:lnTo>
                <a:lnTo>
                  <a:pt x="396367" y="41909"/>
                </a:lnTo>
                <a:lnTo>
                  <a:pt x="403478" y="43306"/>
                </a:lnTo>
                <a:lnTo>
                  <a:pt x="405510" y="43306"/>
                </a:lnTo>
                <a:lnTo>
                  <a:pt x="409828" y="43306"/>
                </a:lnTo>
                <a:lnTo>
                  <a:pt x="414020" y="41909"/>
                </a:lnTo>
                <a:lnTo>
                  <a:pt x="418338" y="41909"/>
                </a:lnTo>
                <a:lnTo>
                  <a:pt x="420497" y="41909"/>
                </a:lnTo>
                <a:lnTo>
                  <a:pt x="424688" y="41909"/>
                </a:lnTo>
                <a:lnTo>
                  <a:pt x="429005" y="41147"/>
                </a:lnTo>
                <a:lnTo>
                  <a:pt x="431800" y="39623"/>
                </a:lnTo>
                <a:lnTo>
                  <a:pt x="431800" y="44831"/>
                </a:lnTo>
                <a:lnTo>
                  <a:pt x="430402" y="49275"/>
                </a:lnTo>
                <a:lnTo>
                  <a:pt x="430402" y="55117"/>
                </a:lnTo>
                <a:lnTo>
                  <a:pt x="427608" y="60197"/>
                </a:lnTo>
                <a:lnTo>
                  <a:pt x="426084" y="64642"/>
                </a:lnTo>
                <a:lnTo>
                  <a:pt x="423291" y="70484"/>
                </a:lnTo>
                <a:lnTo>
                  <a:pt x="420497" y="75691"/>
                </a:lnTo>
                <a:lnTo>
                  <a:pt x="416941" y="80137"/>
                </a:lnTo>
                <a:lnTo>
                  <a:pt x="414020" y="85978"/>
                </a:lnTo>
                <a:lnTo>
                  <a:pt x="409828" y="89662"/>
                </a:lnTo>
                <a:lnTo>
                  <a:pt x="407034" y="93979"/>
                </a:lnTo>
                <a:lnTo>
                  <a:pt x="403478" y="97027"/>
                </a:lnTo>
                <a:lnTo>
                  <a:pt x="400557" y="101345"/>
                </a:lnTo>
                <a:lnTo>
                  <a:pt x="396367" y="103631"/>
                </a:lnTo>
                <a:lnTo>
                  <a:pt x="393573" y="106552"/>
                </a:lnTo>
                <a:lnTo>
                  <a:pt x="389254" y="107950"/>
                </a:lnTo>
                <a:lnTo>
                  <a:pt x="389254" y="329819"/>
                </a:lnTo>
                <a:lnTo>
                  <a:pt x="424688" y="381253"/>
                </a:lnTo>
                <a:lnTo>
                  <a:pt x="423291" y="384175"/>
                </a:lnTo>
                <a:lnTo>
                  <a:pt x="421894" y="387222"/>
                </a:lnTo>
                <a:lnTo>
                  <a:pt x="420497" y="390144"/>
                </a:lnTo>
                <a:lnTo>
                  <a:pt x="418338" y="392302"/>
                </a:lnTo>
                <a:lnTo>
                  <a:pt x="415544" y="396747"/>
                </a:lnTo>
                <a:lnTo>
                  <a:pt x="412623" y="401065"/>
                </a:lnTo>
                <a:lnTo>
                  <a:pt x="408431" y="404113"/>
                </a:lnTo>
                <a:lnTo>
                  <a:pt x="405510" y="407796"/>
                </a:lnTo>
                <a:lnTo>
                  <a:pt x="402081" y="412114"/>
                </a:lnTo>
                <a:lnTo>
                  <a:pt x="399160" y="415035"/>
                </a:lnTo>
                <a:lnTo>
                  <a:pt x="394970" y="419481"/>
                </a:lnTo>
                <a:lnTo>
                  <a:pt x="392049" y="421639"/>
                </a:lnTo>
                <a:lnTo>
                  <a:pt x="388493" y="426084"/>
                </a:lnTo>
                <a:lnTo>
                  <a:pt x="385699" y="429006"/>
                </a:lnTo>
                <a:lnTo>
                  <a:pt x="384301" y="430529"/>
                </a:lnTo>
                <a:lnTo>
                  <a:pt x="381507" y="431926"/>
                </a:lnTo>
                <a:lnTo>
                  <a:pt x="377190" y="436371"/>
                </a:lnTo>
                <a:lnTo>
                  <a:pt x="372236" y="438531"/>
                </a:lnTo>
                <a:lnTo>
                  <a:pt x="366522" y="441578"/>
                </a:lnTo>
                <a:lnTo>
                  <a:pt x="360933" y="444500"/>
                </a:lnTo>
                <a:lnTo>
                  <a:pt x="357377" y="450341"/>
                </a:lnTo>
                <a:lnTo>
                  <a:pt x="353059" y="454025"/>
                </a:lnTo>
                <a:lnTo>
                  <a:pt x="350266" y="461390"/>
                </a:lnTo>
                <a:lnTo>
                  <a:pt x="347472" y="467994"/>
                </a:lnTo>
                <a:lnTo>
                  <a:pt x="345948" y="475360"/>
                </a:lnTo>
                <a:lnTo>
                  <a:pt x="345313" y="481202"/>
                </a:lnTo>
                <a:lnTo>
                  <a:pt x="343916" y="487806"/>
                </a:lnTo>
                <a:lnTo>
                  <a:pt x="340995" y="495172"/>
                </a:lnTo>
                <a:lnTo>
                  <a:pt x="336803" y="501776"/>
                </a:lnTo>
                <a:lnTo>
                  <a:pt x="334009" y="509142"/>
                </a:lnTo>
                <a:lnTo>
                  <a:pt x="330453" y="515746"/>
                </a:lnTo>
                <a:lnTo>
                  <a:pt x="326135" y="523113"/>
                </a:lnTo>
                <a:lnTo>
                  <a:pt x="321945" y="529716"/>
                </a:lnTo>
                <a:lnTo>
                  <a:pt x="317626" y="535558"/>
                </a:lnTo>
                <a:lnTo>
                  <a:pt x="312674" y="542925"/>
                </a:lnTo>
                <a:lnTo>
                  <a:pt x="308482" y="548004"/>
                </a:lnTo>
                <a:lnTo>
                  <a:pt x="304165" y="553973"/>
                </a:lnTo>
                <a:lnTo>
                  <a:pt x="299211" y="557657"/>
                </a:lnTo>
                <a:lnTo>
                  <a:pt x="294894" y="563498"/>
                </a:lnTo>
                <a:lnTo>
                  <a:pt x="290702" y="566419"/>
                </a:lnTo>
                <a:lnTo>
                  <a:pt x="202819" y="497331"/>
                </a:lnTo>
                <a:lnTo>
                  <a:pt x="204216" y="493648"/>
                </a:lnTo>
                <a:lnTo>
                  <a:pt x="205613" y="490727"/>
                </a:lnTo>
                <a:lnTo>
                  <a:pt x="205613" y="487806"/>
                </a:lnTo>
                <a:lnTo>
                  <a:pt x="207009" y="483362"/>
                </a:lnTo>
                <a:lnTo>
                  <a:pt x="207009" y="481202"/>
                </a:lnTo>
                <a:lnTo>
                  <a:pt x="208406" y="478281"/>
                </a:lnTo>
                <a:lnTo>
                  <a:pt x="209930" y="475360"/>
                </a:lnTo>
                <a:lnTo>
                  <a:pt x="209930" y="470915"/>
                </a:lnTo>
                <a:lnTo>
                  <a:pt x="4191" y="351916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261600" y="4005579"/>
            <a:ext cx="114300" cy="990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256519" y="3987800"/>
            <a:ext cx="640079" cy="6324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048240" y="4846320"/>
            <a:ext cx="426719" cy="4038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467340" y="4493259"/>
            <a:ext cx="162559" cy="4267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467340" y="4493259"/>
            <a:ext cx="162560" cy="426720"/>
          </a:xfrm>
          <a:custGeom>
            <a:avLst/>
            <a:gdLst/>
            <a:ahLst/>
            <a:cxnLst/>
            <a:rect l="l" t="t" r="r" b="b"/>
            <a:pathLst>
              <a:path w="162559" h="426720">
                <a:moveTo>
                  <a:pt x="131825" y="278129"/>
                </a:moveTo>
                <a:lnTo>
                  <a:pt x="137413" y="281050"/>
                </a:lnTo>
                <a:lnTo>
                  <a:pt x="140969" y="283209"/>
                </a:lnTo>
                <a:lnTo>
                  <a:pt x="146557" y="289178"/>
                </a:lnTo>
                <a:lnTo>
                  <a:pt x="152145" y="295020"/>
                </a:lnTo>
                <a:lnTo>
                  <a:pt x="155575" y="301625"/>
                </a:lnTo>
                <a:lnTo>
                  <a:pt x="158368" y="307594"/>
                </a:lnTo>
                <a:lnTo>
                  <a:pt x="161162" y="314197"/>
                </a:lnTo>
                <a:lnTo>
                  <a:pt x="162559" y="320039"/>
                </a:lnTo>
                <a:lnTo>
                  <a:pt x="162559" y="321563"/>
                </a:lnTo>
                <a:lnTo>
                  <a:pt x="161162" y="322960"/>
                </a:lnTo>
                <a:lnTo>
                  <a:pt x="159765" y="322960"/>
                </a:lnTo>
                <a:lnTo>
                  <a:pt x="158368" y="324484"/>
                </a:lnTo>
                <a:lnTo>
                  <a:pt x="156971" y="325881"/>
                </a:lnTo>
                <a:lnTo>
                  <a:pt x="156971" y="327406"/>
                </a:lnTo>
                <a:lnTo>
                  <a:pt x="155575" y="328929"/>
                </a:lnTo>
                <a:lnTo>
                  <a:pt x="155575" y="329564"/>
                </a:lnTo>
                <a:lnTo>
                  <a:pt x="158368" y="355345"/>
                </a:lnTo>
                <a:lnTo>
                  <a:pt x="158368" y="355345"/>
                </a:lnTo>
                <a:lnTo>
                  <a:pt x="158368" y="373760"/>
                </a:lnTo>
                <a:lnTo>
                  <a:pt x="156971" y="375919"/>
                </a:lnTo>
                <a:lnTo>
                  <a:pt x="155575" y="377444"/>
                </a:lnTo>
                <a:lnTo>
                  <a:pt x="154177" y="378840"/>
                </a:lnTo>
                <a:lnTo>
                  <a:pt x="153542" y="380364"/>
                </a:lnTo>
                <a:lnTo>
                  <a:pt x="152145" y="380364"/>
                </a:lnTo>
                <a:lnTo>
                  <a:pt x="149351" y="380364"/>
                </a:lnTo>
                <a:lnTo>
                  <a:pt x="140969" y="380364"/>
                </a:lnTo>
                <a:lnTo>
                  <a:pt x="138810" y="383285"/>
                </a:lnTo>
                <a:lnTo>
                  <a:pt x="136016" y="386206"/>
                </a:lnTo>
                <a:lnTo>
                  <a:pt x="131825" y="389254"/>
                </a:lnTo>
                <a:lnTo>
                  <a:pt x="127634" y="391413"/>
                </a:lnTo>
                <a:lnTo>
                  <a:pt x="124205" y="395858"/>
                </a:lnTo>
                <a:lnTo>
                  <a:pt x="121411" y="398779"/>
                </a:lnTo>
                <a:lnTo>
                  <a:pt x="121411" y="401700"/>
                </a:lnTo>
                <a:lnTo>
                  <a:pt x="121411" y="403225"/>
                </a:lnTo>
                <a:lnTo>
                  <a:pt x="121411" y="404621"/>
                </a:lnTo>
                <a:lnTo>
                  <a:pt x="122808" y="405383"/>
                </a:lnTo>
                <a:lnTo>
                  <a:pt x="124205" y="406907"/>
                </a:lnTo>
                <a:lnTo>
                  <a:pt x="124205" y="408304"/>
                </a:lnTo>
                <a:lnTo>
                  <a:pt x="122808" y="409828"/>
                </a:lnTo>
                <a:lnTo>
                  <a:pt x="122808" y="411225"/>
                </a:lnTo>
                <a:lnTo>
                  <a:pt x="121411" y="412750"/>
                </a:lnTo>
                <a:lnTo>
                  <a:pt x="121411" y="414273"/>
                </a:lnTo>
                <a:lnTo>
                  <a:pt x="121411" y="415670"/>
                </a:lnTo>
                <a:lnTo>
                  <a:pt x="121411" y="417194"/>
                </a:lnTo>
                <a:lnTo>
                  <a:pt x="121411" y="418591"/>
                </a:lnTo>
                <a:lnTo>
                  <a:pt x="121411" y="420877"/>
                </a:lnTo>
                <a:lnTo>
                  <a:pt x="121411" y="422275"/>
                </a:lnTo>
                <a:lnTo>
                  <a:pt x="121411" y="425195"/>
                </a:lnTo>
                <a:lnTo>
                  <a:pt x="121411" y="426719"/>
                </a:lnTo>
                <a:lnTo>
                  <a:pt x="117220" y="423798"/>
                </a:lnTo>
                <a:lnTo>
                  <a:pt x="111632" y="420877"/>
                </a:lnTo>
                <a:lnTo>
                  <a:pt x="106806" y="414273"/>
                </a:lnTo>
                <a:lnTo>
                  <a:pt x="101218" y="406907"/>
                </a:lnTo>
                <a:lnTo>
                  <a:pt x="95630" y="400176"/>
                </a:lnTo>
                <a:lnTo>
                  <a:pt x="92075" y="391413"/>
                </a:lnTo>
                <a:lnTo>
                  <a:pt x="89280" y="384809"/>
                </a:lnTo>
                <a:lnTo>
                  <a:pt x="87883" y="378840"/>
                </a:lnTo>
                <a:lnTo>
                  <a:pt x="87883" y="375919"/>
                </a:lnTo>
                <a:lnTo>
                  <a:pt x="87883" y="372237"/>
                </a:lnTo>
                <a:lnTo>
                  <a:pt x="89280" y="369315"/>
                </a:lnTo>
                <a:lnTo>
                  <a:pt x="90677" y="366394"/>
                </a:lnTo>
                <a:lnTo>
                  <a:pt x="92075" y="361950"/>
                </a:lnTo>
                <a:lnTo>
                  <a:pt x="93471" y="359790"/>
                </a:lnTo>
                <a:lnTo>
                  <a:pt x="94868" y="356869"/>
                </a:lnTo>
                <a:lnTo>
                  <a:pt x="95630" y="352425"/>
                </a:lnTo>
                <a:lnTo>
                  <a:pt x="97027" y="349503"/>
                </a:lnTo>
                <a:lnTo>
                  <a:pt x="99821" y="346582"/>
                </a:lnTo>
                <a:lnTo>
                  <a:pt x="101218" y="344296"/>
                </a:lnTo>
                <a:lnTo>
                  <a:pt x="102615" y="339851"/>
                </a:lnTo>
                <a:lnTo>
                  <a:pt x="102615" y="336931"/>
                </a:lnTo>
                <a:lnTo>
                  <a:pt x="104012" y="332485"/>
                </a:lnTo>
                <a:lnTo>
                  <a:pt x="104012" y="329564"/>
                </a:lnTo>
                <a:lnTo>
                  <a:pt x="104012" y="325881"/>
                </a:lnTo>
                <a:lnTo>
                  <a:pt x="104012" y="318515"/>
                </a:lnTo>
                <a:lnTo>
                  <a:pt x="102615" y="311912"/>
                </a:lnTo>
                <a:lnTo>
                  <a:pt x="99821" y="304545"/>
                </a:lnTo>
                <a:lnTo>
                  <a:pt x="97027" y="296544"/>
                </a:lnTo>
                <a:lnTo>
                  <a:pt x="93471" y="290575"/>
                </a:lnTo>
                <a:lnTo>
                  <a:pt x="87883" y="284733"/>
                </a:lnTo>
                <a:lnTo>
                  <a:pt x="82295" y="281050"/>
                </a:lnTo>
                <a:lnTo>
                  <a:pt x="77469" y="279526"/>
                </a:lnTo>
                <a:lnTo>
                  <a:pt x="73278" y="281050"/>
                </a:lnTo>
                <a:lnTo>
                  <a:pt x="70484" y="282575"/>
                </a:lnTo>
                <a:lnTo>
                  <a:pt x="67690" y="283209"/>
                </a:lnTo>
                <a:lnTo>
                  <a:pt x="65531" y="286257"/>
                </a:lnTo>
                <a:lnTo>
                  <a:pt x="62737" y="287654"/>
                </a:lnTo>
                <a:lnTo>
                  <a:pt x="59943" y="290575"/>
                </a:lnTo>
                <a:lnTo>
                  <a:pt x="57150" y="292100"/>
                </a:lnTo>
                <a:lnTo>
                  <a:pt x="54355" y="292100"/>
                </a:lnTo>
                <a:lnTo>
                  <a:pt x="50926" y="290575"/>
                </a:lnTo>
                <a:lnTo>
                  <a:pt x="48132" y="287654"/>
                </a:lnTo>
                <a:lnTo>
                  <a:pt x="43941" y="283209"/>
                </a:lnTo>
                <a:lnTo>
                  <a:pt x="41148" y="278129"/>
                </a:lnTo>
                <a:lnTo>
                  <a:pt x="37718" y="272160"/>
                </a:lnTo>
                <a:lnTo>
                  <a:pt x="34925" y="268477"/>
                </a:lnTo>
                <a:lnTo>
                  <a:pt x="32130" y="264159"/>
                </a:lnTo>
                <a:lnTo>
                  <a:pt x="30733" y="261238"/>
                </a:lnTo>
                <a:lnTo>
                  <a:pt x="26542" y="258190"/>
                </a:lnTo>
                <a:lnTo>
                  <a:pt x="21589" y="256794"/>
                </a:lnTo>
                <a:lnTo>
                  <a:pt x="17399" y="255269"/>
                </a:lnTo>
                <a:lnTo>
                  <a:pt x="11810" y="253872"/>
                </a:lnTo>
                <a:lnTo>
                  <a:pt x="6984" y="253110"/>
                </a:lnTo>
                <a:lnTo>
                  <a:pt x="4190" y="251587"/>
                </a:lnTo>
                <a:lnTo>
                  <a:pt x="1396" y="247141"/>
                </a:lnTo>
                <a:lnTo>
                  <a:pt x="0" y="239902"/>
                </a:lnTo>
                <a:lnTo>
                  <a:pt x="1396" y="237616"/>
                </a:lnTo>
                <a:lnTo>
                  <a:pt x="2793" y="234695"/>
                </a:lnTo>
                <a:lnTo>
                  <a:pt x="4190" y="231775"/>
                </a:lnTo>
                <a:lnTo>
                  <a:pt x="6984" y="230250"/>
                </a:lnTo>
                <a:lnTo>
                  <a:pt x="8381" y="227329"/>
                </a:lnTo>
                <a:lnTo>
                  <a:pt x="10413" y="225806"/>
                </a:lnTo>
                <a:lnTo>
                  <a:pt x="13207" y="224408"/>
                </a:lnTo>
                <a:lnTo>
                  <a:pt x="14604" y="222250"/>
                </a:lnTo>
                <a:lnTo>
                  <a:pt x="16001" y="217804"/>
                </a:lnTo>
                <a:lnTo>
                  <a:pt x="18795" y="213359"/>
                </a:lnTo>
                <a:lnTo>
                  <a:pt x="20192" y="210438"/>
                </a:lnTo>
                <a:lnTo>
                  <a:pt x="21589" y="208914"/>
                </a:lnTo>
                <a:lnTo>
                  <a:pt x="22986" y="206756"/>
                </a:lnTo>
                <a:lnTo>
                  <a:pt x="23749" y="203834"/>
                </a:lnTo>
                <a:lnTo>
                  <a:pt x="25145" y="200913"/>
                </a:lnTo>
                <a:lnTo>
                  <a:pt x="26542" y="197865"/>
                </a:lnTo>
                <a:lnTo>
                  <a:pt x="27939" y="193547"/>
                </a:lnTo>
                <a:lnTo>
                  <a:pt x="27939" y="189864"/>
                </a:lnTo>
                <a:lnTo>
                  <a:pt x="27939" y="186816"/>
                </a:lnTo>
                <a:lnTo>
                  <a:pt x="27939" y="182498"/>
                </a:lnTo>
                <a:lnTo>
                  <a:pt x="29336" y="179577"/>
                </a:lnTo>
                <a:lnTo>
                  <a:pt x="29336" y="175894"/>
                </a:lnTo>
                <a:lnTo>
                  <a:pt x="30733" y="172846"/>
                </a:lnTo>
                <a:lnTo>
                  <a:pt x="33527" y="169925"/>
                </a:lnTo>
                <a:lnTo>
                  <a:pt x="34925" y="167004"/>
                </a:lnTo>
                <a:lnTo>
                  <a:pt x="37718" y="165481"/>
                </a:lnTo>
                <a:lnTo>
                  <a:pt x="38353" y="164083"/>
                </a:lnTo>
                <a:lnTo>
                  <a:pt x="39750" y="161797"/>
                </a:lnTo>
                <a:lnTo>
                  <a:pt x="41148" y="160400"/>
                </a:lnTo>
                <a:lnTo>
                  <a:pt x="42544" y="157479"/>
                </a:lnTo>
                <a:lnTo>
                  <a:pt x="42544" y="154558"/>
                </a:lnTo>
                <a:lnTo>
                  <a:pt x="43941" y="151510"/>
                </a:lnTo>
                <a:lnTo>
                  <a:pt x="42544" y="146431"/>
                </a:lnTo>
                <a:lnTo>
                  <a:pt x="42544" y="141985"/>
                </a:lnTo>
                <a:lnTo>
                  <a:pt x="41148" y="137540"/>
                </a:lnTo>
                <a:lnTo>
                  <a:pt x="39750" y="134619"/>
                </a:lnTo>
                <a:lnTo>
                  <a:pt x="38353" y="130937"/>
                </a:lnTo>
                <a:lnTo>
                  <a:pt x="37718" y="126491"/>
                </a:lnTo>
                <a:lnTo>
                  <a:pt x="36321" y="123570"/>
                </a:lnTo>
                <a:lnTo>
                  <a:pt x="36321" y="117728"/>
                </a:lnTo>
                <a:lnTo>
                  <a:pt x="36321" y="115569"/>
                </a:lnTo>
                <a:lnTo>
                  <a:pt x="36321" y="112521"/>
                </a:lnTo>
                <a:lnTo>
                  <a:pt x="37718" y="109600"/>
                </a:lnTo>
                <a:lnTo>
                  <a:pt x="38353" y="106679"/>
                </a:lnTo>
                <a:lnTo>
                  <a:pt x="38353" y="103758"/>
                </a:lnTo>
                <a:lnTo>
                  <a:pt x="39750" y="100837"/>
                </a:lnTo>
                <a:lnTo>
                  <a:pt x="39750" y="98551"/>
                </a:lnTo>
                <a:lnTo>
                  <a:pt x="39750" y="95631"/>
                </a:lnTo>
                <a:lnTo>
                  <a:pt x="41148" y="91185"/>
                </a:lnTo>
                <a:lnTo>
                  <a:pt x="42544" y="85343"/>
                </a:lnTo>
                <a:lnTo>
                  <a:pt x="45338" y="81660"/>
                </a:lnTo>
                <a:lnTo>
                  <a:pt x="48132" y="77215"/>
                </a:lnTo>
                <a:lnTo>
                  <a:pt x="50926" y="72897"/>
                </a:lnTo>
                <a:lnTo>
                  <a:pt x="52324" y="69214"/>
                </a:lnTo>
                <a:lnTo>
                  <a:pt x="54355" y="64769"/>
                </a:lnTo>
                <a:lnTo>
                  <a:pt x="54355" y="58800"/>
                </a:lnTo>
                <a:lnTo>
                  <a:pt x="54355" y="55879"/>
                </a:lnTo>
                <a:lnTo>
                  <a:pt x="54355" y="52196"/>
                </a:lnTo>
                <a:lnTo>
                  <a:pt x="53085" y="49275"/>
                </a:lnTo>
                <a:lnTo>
                  <a:pt x="52324" y="44831"/>
                </a:lnTo>
                <a:lnTo>
                  <a:pt x="50926" y="41909"/>
                </a:lnTo>
                <a:lnTo>
                  <a:pt x="49529" y="38226"/>
                </a:lnTo>
                <a:lnTo>
                  <a:pt x="48132" y="33781"/>
                </a:lnTo>
                <a:lnTo>
                  <a:pt x="46735" y="30860"/>
                </a:lnTo>
                <a:lnTo>
                  <a:pt x="45338" y="26542"/>
                </a:lnTo>
                <a:lnTo>
                  <a:pt x="43941" y="24256"/>
                </a:lnTo>
                <a:lnTo>
                  <a:pt x="42544" y="19812"/>
                </a:lnTo>
                <a:lnTo>
                  <a:pt x="41148" y="16890"/>
                </a:lnTo>
                <a:lnTo>
                  <a:pt x="39750" y="12445"/>
                </a:lnTo>
                <a:lnTo>
                  <a:pt x="38353" y="8889"/>
                </a:lnTo>
                <a:lnTo>
                  <a:pt x="38353" y="5841"/>
                </a:lnTo>
                <a:lnTo>
                  <a:pt x="38353" y="1523"/>
                </a:lnTo>
                <a:lnTo>
                  <a:pt x="36321" y="0"/>
                </a:lnTo>
                <a:lnTo>
                  <a:pt x="39750" y="1523"/>
                </a:lnTo>
                <a:lnTo>
                  <a:pt x="45338" y="2920"/>
                </a:lnTo>
                <a:lnTo>
                  <a:pt x="49529" y="4444"/>
                </a:lnTo>
                <a:lnTo>
                  <a:pt x="54355" y="4444"/>
                </a:lnTo>
                <a:lnTo>
                  <a:pt x="59943" y="4444"/>
                </a:lnTo>
                <a:lnTo>
                  <a:pt x="65531" y="4444"/>
                </a:lnTo>
                <a:lnTo>
                  <a:pt x="70484" y="4444"/>
                </a:lnTo>
                <a:lnTo>
                  <a:pt x="76073" y="2920"/>
                </a:lnTo>
                <a:lnTo>
                  <a:pt x="76073" y="8889"/>
                </a:lnTo>
                <a:lnTo>
                  <a:pt x="77469" y="13969"/>
                </a:lnTo>
                <a:lnTo>
                  <a:pt x="77469" y="18414"/>
                </a:lnTo>
                <a:lnTo>
                  <a:pt x="78866" y="22859"/>
                </a:lnTo>
                <a:lnTo>
                  <a:pt x="78866" y="25018"/>
                </a:lnTo>
                <a:lnTo>
                  <a:pt x="80263" y="29463"/>
                </a:lnTo>
                <a:lnTo>
                  <a:pt x="82295" y="33781"/>
                </a:lnTo>
                <a:lnTo>
                  <a:pt x="83692" y="38226"/>
                </a:lnTo>
                <a:lnTo>
                  <a:pt x="83692" y="39750"/>
                </a:lnTo>
                <a:lnTo>
                  <a:pt x="83692" y="41909"/>
                </a:lnTo>
                <a:lnTo>
                  <a:pt x="83692" y="43433"/>
                </a:lnTo>
                <a:lnTo>
                  <a:pt x="85089" y="44831"/>
                </a:lnTo>
                <a:lnTo>
                  <a:pt x="86486" y="44831"/>
                </a:lnTo>
                <a:lnTo>
                  <a:pt x="87883" y="46354"/>
                </a:lnTo>
                <a:lnTo>
                  <a:pt x="89280" y="47878"/>
                </a:lnTo>
                <a:lnTo>
                  <a:pt x="89280" y="49275"/>
                </a:lnTo>
                <a:lnTo>
                  <a:pt x="90677" y="50800"/>
                </a:lnTo>
                <a:lnTo>
                  <a:pt x="92075" y="52196"/>
                </a:lnTo>
                <a:lnTo>
                  <a:pt x="93471" y="53720"/>
                </a:lnTo>
                <a:lnTo>
                  <a:pt x="95630" y="55117"/>
                </a:lnTo>
                <a:lnTo>
                  <a:pt x="95630" y="117728"/>
                </a:lnTo>
                <a:lnTo>
                  <a:pt x="94868" y="119125"/>
                </a:lnTo>
                <a:lnTo>
                  <a:pt x="94868" y="122173"/>
                </a:lnTo>
                <a:lnTo>
                  <a:pt x="93471" y="125094"/>
                </a:lnTo>
                <a:lnTo>
                  <a:pt x="93471" y="128015"/>
                </a:lnTo>
                <a:lnTo>
                  <a:pt x="92075" y="131698"/>
                </a:lnTo>
                <a:lnTo>
                  <a:pt x="90677" y="136144"/>
                </a:lnTo>
                <a:lnTo>
                  <a:pt x="89280" y="140462"/>
                </a:lnTo>
                <a:lnTo>
                  <a:pt x="87883" y="144906"/>
                </a:lnTo>
                <a:lnTo>
                  <a:pt x="86486" y="148589"/>
                </a:lnTo>
                <a:lnTo>
                  <a:pt x="85089" y="153034"/>
                </a:lnTo>
                <a:lnTo>
                  <a:pt x="83692" y="155956"/>
                </a:lnTo>
                <a:lnTo>
                  <a:pt x="82295" y="160400"/>
                </a:lnTo>
                <a:lnTo>
                  <a:pt x="80899" y="162559"/>
                </a:lnTo>
                <a:lnTo>
                  <a:pt x="80263" y="164083"/>
                </a:lnTo>
                <a:lnTo>
                  <a:pt x="78866" y="165481"/>
                </a:lnTo>
                <a:lnTo>
                  <a:pt x="77469" y="165481"/>
                </a:lnTo>
                <a:lnTo>
                  <a:pt x="77469" y="169925"/>
                </a:lnTo>
                <a:lnTo>
                  <a:pt x="78866" y="172846"/>
                </a:lnTo>
                <a:lnTo>
                  <a:pt x="80899" y="175894"/>
                </a:lnTo>
                <a:lnTo>
                  <a:pt x="82295" y="178053"/>
                </a:lnTo>
                <a:lnTo>
                  <a:pt x="85089" y="180975"/>
                </a:lnTo>
                <a:lnTo>
                  <a:pt x="86486" y="185419"/>
                </a:lnTo>
                <a:lnTo>
                  <a:pt x="87883" y="188340"/>
                </a:lnTo>
                <a:lnTo>
                  <a:pt x="89280" y="193547"/>
                </a:lnTo>
                <a:lnTo>
                  <a:pt x="89280" y="199389"/>
                </a:lnTo>
                <a:lnTo>
                  <a:pt x="89280" y="205231"/>
                </a:lnTo>
                <a:lnTo>
                  <a:pt x="89280" y="210438"/>
                </a:lnTo>
                <a:lnTo>
                  <a:pt x="89280" y="217804"/>
                </a:lnTo>
                <a:lnTo>
                  <a:pt x="90677" y="222884"/>
                </a:lnTo>
                <a:lnTo>
                  <a:pt x="92075" y="228853"/>
                </a:lnTo>
                <a:lnTo>
                  <a:pt x="93471" y="234695"/>
                </a:lnTo>
                <a:lnTo>
                  <a:pt x="95630" y="239902"/>
                </a:lnTo>
                <a:lnTo>
                  <a:pt x="97027" y="241300"/>
                </a:lnTo>
                <a:lnTo>
                  <a:pt x="98425" y="242823"/>
                </a:lnTo>
                <a:lnTo>
                  <a:pt x="99821" y="244220"/>
                </a:lnTo>
                <a:lnTo>
                  <a:pt x="101218" y="245744"/>
                </a:lnTo>
                <a:lnTo>
                  <a:pt x="102615" y="247141"/>
                </a:lnTo>
                <a:lnTo>
                  <a:pt x="104012" y="250189"/>
                </a:lnTo>
                <a:lnTo>
                  <a:pt x="104012" y="253110"/>
                </a:lnTo>
                <a:lnTo>
                  <a:pt x="104012" y="253872"/>
                </a:lnTo>
                <a:lnTo>
                  <a:pt x="102615" y="255269"/>
                </a:lnTo>
                <a:lnTo>
                  <a:pt x="102615" y="256794"/>
                </a:lnTo>
                <a:lnTo>
                  <a:pt x="102615" y="258190"/>
                </a:lnTo>
                <a:lnTo>
                  <a:pt x="101218" y="261238"/>
                </a:lnTo>
                <a:lnTo>
                  <a:pt x="101218" y="262635"/>
                </a:lnTo>
                <a:lnTo>
                  <a:pt x="99821" y="264159"/>
                </a:lnTo>
                <a:lnTo>
                  <a:pt x="99821" y="267081"/>
                </a:lnTo>
                <a:lnTo>
                  <a:pt x="99821" y="268477"/>
                </a:lnTo>
                <a:lnTo>
                  <a:pt x="101218" y="270763"/>
                </a:lnTo>
                <a:lnTo>
                  <a:pt x="102615" y="273684"/>
                </a:lnTo>
                <a:lnTo>
                  <a:pt x="104012" y="276606"/>
                </a:lnTo>
                <a:lnTo>
                  <a:pt x="105409" y="278129"/>
                </a:lnTo>
                <a:lnTo>
                  <a:pt x="108203" y="279526"/>
                </a:lnTo>
                <a:lnTo>
                  <a:pt x="110235" y="281050"/>
                </a:lnTo>
                <a:lnTo>
                  <a:pt x="113029" y="281050"/>
                </a:lnTo>
                <a:lnTo>
                  <a:pt x="113029" y="279526"/>
                </a:lnTo>
                <a:lnTo>
                  <a:pt x="113029" y="278129"/>
                </a:lnTo>
                <a:lnTo>
                  <a:pt x="113029" y="276606"/>
                </a:lnTo>
                <a:lnTo>
                  <a:pt x="113029" y="275208"/>
                </a:lnTo>
                <a:lnTo>
                  <a:pt x="114426" y="273684"/>
                </a:lnTo>
                <a:lnTo>
                  <a:pt x="114426" y="272160"/>
                </a:lnTo>
                <a:lnTo>
                  <a:pt x="115824" y="270763"/>
                </a:lnTo>
                <a:lnTo>
                  <a:pt x="117220" y="269239"/>
                </a:lnTo>
                <a:lnTo>
                  <a:pt x="118617" y="270763"/>
                </a:lnTo>
                <a:lnTo>
                  <a:pt x="121411" y="272160"/>
                </a:lnTo>
                <a:lnTo>
                  <a:pt x="122808" y="273684"/>
                </a:lnTo>
                <a:lnTo>
                  <a:pt x="124840" y="275208"/>
                </a:lnTo>
                <a:lnTo>
                  <a:pt x="126237" y="276606"/>
                </a:lnTo>
                <a:lnTo>
                  <a:pt x="129031" y="278129"/>
                </a:lnTo>
                <a:lnTo>
                  <a:pt x="130428" y="279526"/>
                </a:lnTo>
                <a:lnTo>
                  <a:pt x="133223" y="279526"/>
                </a:lnTo>
                <a:lnTo>
                  <a:pt x="131825" y="278129"/>
                </a:lnTo>
                <a:lnTo>
                  <a:pt x="130428" y="276606"/>
                </a:lnTo>
                <a:lnTo>
                  <a:pt x="130428" y="275208"/>
                </a:lnTo>
                <a:lnTo>
                  <a:pt x="131825" y="273684"/>
                </a:lnTo>
                <a:lnTo>
                  <a:pt x="131825" y="272160"/>
                </a:lnTo>
                <a:lnTo>
                  <a:pt x="131825" y="270763"/>
                </a:lnTo>
                <a:lnTo>
                  <a:pt x="133223" y="269239"/>
                </a:lnTo>
                <a:lnTo>
                  <a:pt x="133223" y="267081"/>
                </a:lnTo>
                <a:lnTo>
                  <a:pt x="131825" y="278129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322559" y="4536440"/>
            <a:ext cx="591820" cy="972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296400" y="4531359"/>
            <a:ext cx="1623059" cy="14147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870440" y="4419600"/>
            <a:ext cx="650239" cy="5765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8638540" y="3114039"/>
            <a:ext cx="1887219" cy="18872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460740" y="3271520"/>
            <a:ext cx="238759" cy="3759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729219" y="1767839"/>
            <a:ext cx="1607819" cy="1899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343900" y="3040379"/>
            <a:ext cx="439420" cy="3251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343900" y="3040379"/>
            <a:ext cx="439420" cy="325120"/>
          </a:xfrm>
          <a:custGeom>
            <a:avLst/>
            <a:gdLst/>
            <a:ahLst/>
            <a:cxnLst/>
            <a:rect l="l" t="t" r="r" b="b"/>
            <a:pathLst>
              <a:path w="439420" h="325120">
                <a:moveTo>
                  <a:pt x="433070" y="182372"/>
                </a:moveTo>
                <a:lnTo>
                  <a:pt x="430149" y="180975"/>
                </a:lnTo>
                <a:lnTo>
                  <a:pt x="427354" y="179450"/>
                </a:lnTo>
                <a:lnTo>
                  <a:pt x="424433" y="176530"/>
                </a:lnTo>
                <a:lnTo>
                  <a:pt x="423799" y="175006"/>
                </a:lnTo>
                <a:lnTo>
                  <a:pt x="422401" y="172847"/>
                </a:lnTo>
                <a:lnTo>
                  <a:pt x="420877" y="169925"/>
                </a:lnTo>
                <a:lnTo>
                  <a:pt x="420877" y="165481"/>
                </a:lnTo>
                <a:lnTo>
                  <a:pt x="420877" y="159639"/>
                </a:lnTo>
                <a:lnTo>
                  <a:pt x="422401" y="161036"/>
                </a:lnTo>
                <a:lnTo>
                  <a:pt x="423799" y="162560"/>
                </a:lnTo>
                <a:lnTo>
                  <a:pt x="424433" y="162560"/>
                </a:lnTo>
                <a:lnTo>
                  <a:pt x="425957" y="162560"/>
                </a:lnTo>
                <a:lnTo>
                  <a:pt x="428751" y="161036"/>
                </a:lnTo>
                <a:lnTo>
                  <a:pt x="430149" y="161036"/>
                </a:lnTo>
                <a:lnTo>
                  <a:pt x="433070" y="159639"/>
                </a:lnTo>
                <a:lnTo>
                  <a:pt x="433070" y="157353"/>
                </a:lnTo>
                <a:lnTo>
                  <a:pt x="431546" y="153035"/>
                </a:lnTo>
                <a:lnTo>
                  <a:pt x="431546" y="150114"/>
                </a:lnTo>
                <a:lnTo>
                  <a:pt x="430149" y="147066"/>
                </a:lnTo>
                <a:lnTo>
                  <a:pt x="427354" y="144145"/>
                </a:lnTo>
                <a:lnTo>
                  <a:pt x="425957" y="142748"/>
                </a:lnTo>
                <a:lnTo>
                  <a:pt x="422401" y="141986"/>
                </a:lnTo>
                <a:lnTo>
                  <a:pt x="419480" y="141986"/>
                </a:lnTo>
                <a:lnTo>
                  <a:pt x="415290" y="141986"/>
                </a:lnTo>
                <a:lnTo>
                  <a:pt x="412369" y="141986"/>
                </a:lnTo>
                <a:lnTo>
                  <a:pt x="410972" y="142748"/>
                </a:lnTo>
                <a:lnTo>
                  <a:pt x="408813" y="144145"/>
                </a:lnTo>
                <a:lnTo>
                  <a:pt x="407416" y="145669"/>
                </a:lnTo>
                <a:lnTo>
                  <a:pt x="406019" y="145669"/>
                </a:lnTo>
                <a:lnTo>
                  <a:pt x="403098" y="147066"/>
                </a:lnTo>
                <a:lnTo>
                  <a:pt x="401700" y="147066"/>
                </a:lnTo>
                <a:lnTo>
                  <a:pt x="397509" y="145669"/>
                </a:lnTo>
                <a:lnTo>
                  <a:pt x="392429" y="144145"/>
                </a:lnTo>
                <a:lnTo>
                  <a:pt x="386842" y="140462"/>
                </a:lnTo>
                <a:lnTo>
                  <a:pt x="381126" y="136017"/>
                </a:lnTo>
                <a:lnTo>
                  <a:pt x="376174" y="131699"/>
                </a:lnTo>
                <a:lnTo>
                  <a:pt x="371855" y="127254"/>
                </a:lnTo>
                <a:lnTo>
                  <a:pt x="367665" y="123571"/>
                </a:lnTo>
                <a:lnTo>
                  <a:pt x="365505" y="119125"/>
                </a:lnTo>
                <a:lnTo>
                  <a:pt x="367665" y="117729"/>
                </a:lnTo>
                <a:lnTo>
                  <a:pt x="369061" y="116205"/>
                </a:lnTo>
                <a:lnTo>
                  <a:pt x="371855" y="116205"/>
                </a:lnTo>
                <a:lnTo>
                  <a:pt x="373252" y="114808"/>
                </a:lnTo>
                <a:lnTo>
                  <a:pt x="376174" y="113284"/>
                </a:lnTo>
                <a:lnTo>
                  <a:pt x="377571" y="112522"/>
                </a:lnTo>
                <a:lnTo>
                  <a:pt x="380365" y="111125"/>
                </a:lnTo>
                <a:lnTo>
                  <a:pt x="382524" y="109600"/>
                </a:lnTo>
                <a:lnTo>
                  <a:pt x="378968" y="105156"/>
                </a:lnTo>
                <a:lnTo>
                  <a:pt x="374776" y="100711"/>
                </a:lnTo>
                <a:lnTo>
                  <a:pt x="370458" y="97155"/>
                </a:lnTo>
                <a:lnTo>
                  <a:pt x="365505" y="91186"/>
                </a:lnTo>
                <a:lnTo>
                  <a:pt x="359791" y="86741"/>
                </a:lnTo>
                <a:lnTo>
                  <a:pt x="354075" y="81661"/>
                </a:lnTo>
                <a:lnTo>
                  <a:pt x="350520" y="75819"/>
                </a:lnTo>
                <a:lnTo>
                  <a:pt x="344804" y="68453"/>
                </a:lnTo>
                <a:lnTo>
                  <a:pt x="339217" y="63246"/>
                </a:lnTo>
                <a:lnTo>
                  <a:pt x="335660" y="55880"/>
                </a:lnTo>
                <a:lnTo>
                  <a:pt x="332740" y="49275"/>
                </a:lnTo>
                <a:lnTo>
                  <a:pt x="328549" y="41910"/>
                </a:lnTo>
                <a:lnTo>
                  <a:pt x="327025" y="35306"/>
                </a:lnTo>
                <a:lnTo>
                  <a:pt x="325627" y="26543"/>
                </a:lnTo>
                <a:lnTo>
                  <a:pt x="325627" y="19812"/>
                </a:lnTo>
                <a:lnTo>
                  <a:pt x="328549" y="11049"/>
                </a:lnTo>
                <a:lnTo>
                  <a:pt x="322833" y="9525"/>
                </a:lnTo>
                <a:lnTo>
                  <a:pt x="317880" y="8128"/>
                </a:lnTo>
                <a:lnTo>
                  <a:pt x="312166" y="6604"/>
                </a:lnTo>
                <a:lnTo>
                  <a:pt x="307848" y="4445"/>
                </a:lnTo>
                <a:lnTo>
                  <a:pt x="302895" y="2921"/>
                </a:lnTo>
                <a:lnTo>
                  <a:pt x="297179" y="1524"/>
                </a:lnTo>
                <a:lnTo>
                  <a:pt x="290829" y="0"/>
                </a:lnTo>
                <a:lnTo>
                  <a:pt x="283718" y="0"/>
                </a:lnTo>
                <a:lnTo>
                  <a:pt x="279400" y="0"/>
                </a:lnTo>
                <a:lnTo>
                  <a:pt x="274447" y="0"/>
                </a:lnTo>
                <a:lnTo>
                  <a:pt x="268731" y="1524"/>
                </a:lnTo>
                <a:lnTo>
                  <a:pt x="264541" y="2921"/>
                </a:lnTo>
                <a:lnTo>
                  <a:pt x="259588" y="5842"/>
                </a:lnTo>
                <a:lnTo>
                  <a:pt x="255270" y="6604"/>
                </a:lnTo>
                <a:lnTo>
                  <a:pt x="249554" y="9525"/>
                </a:lnTo>
                <a:lnTo>
                  <a:pt x="245999" y="12446"/>
                </a:lnTo>
                <a:lnTo>
                  <a:pt x="241807" y="15494"/>
                </a:lnTo>
                <a:lnTo>
                  <a:pt x="236093" y="18415"/>
                </a:lnTo>
                <a:lnTo>
                  <a:pt x="232536" y="21336"/>
                </a:lnTo>
                <a:lnTo>
                  <a:pt x="228219" y="23495"/>
                </a:lnTo>
                <a:lnTo>
                  <a:pt x="222503" y="26543"/>
                </a:lnTo>
                <a:lnTo>
                  <a:pt x="218948" y="29464"/>
                </a:lnTo>
                <a:lnTo>
                  <a:pt x="214756" y="32385"/>
                </a:lnTo>
                <a:lnTo>
                  <a:pt x="210439" y="33782"/>
                </a:lnTo>
                <a:lnTo>
                  <a:pt x="209042" y="35306"/>
                </a:lnTo>
                <a:lnTo>
                  <a:pt x="207645" y="37465"/>
                </a:lnTo>
                <a:lnTo>
                  <a:pt x="206248" y="38989"/>
                </a:lnTo>
                <a:lnTo>
                  <a:pt x="204724" y="41910"/>
                </a:lnTo>
                <a:lnTo>
                  <a:pt x="202692" y="44831"/>
                </a:lnTo>
                <a:lnTo>
                  <a:pt x="201168" y="47752"/>
                </a:lnTo>
                <a:lnTo>
                  <a:pt x="198374" y="49275"/>
                </a:lnTo>
                <a:lnTo>
                  <a:pt x="195579" y="50800"/>
                </a:lnTo>
                <a:lnTo>
                  <a:pt x="194055" y="49275"/>
                </a:lnTo>
                <a:lnTo>
                  <a:pt x="191261" y="49275"/>
                </a:lnTo>
                <a:lnTo>
                  <a:pt x="189865" y="47752"/>
                </a:lnTo>
                <a:lnTo>
                  <a:pt x="189102" y="46355"/>
                </a:lnTo>
                <a:lnTo>
                  <a:pt x="187705" y="44831"/>
                </a:lnTo>
                <a:lnTo>
                  <a:pt x="184911" y="43434"/>
                </a:lnTo>
                <a:lnTo>
                  <a:pt x="183388" y="43434"/>
                </a:lnTo>
                <a:lnTo>
                  <a:pt x="180594" y="43434"/>
                </a:lnTo>
                <a:lnTo>
                  <a:pt x="174878" y="43434"/>
                </a:lnTo>
                <a:lnTo>
                  <a:pt x="169925" y="47752"/>
                </a:lnTo>
                <a:lnTo>
                  <a:pt x="165607" y="51435"/>
                </a:lnTo>
                <a:lnTo>
                  <a:pt x="161417" y="58800"/>
                </a:lnTo>
                <a:lnTo>
                  <a:pt x="159257" y="64770"/>
                </a:lnTo>
                <a:lnTo>
                  <a:pt x="156464" y="69850"/>
                </a:lnTo>
                <a:lnTo>
                  <a:pt x="152146" y="74295"/>
                </a:lnTo>
                <a:lnTo>
                  <a:pt x="146430" y="77216"/>
                </a:lnTo>
                <a:lnTo>
                  <a:pt x="145796" y="77216"/>
                </a:lnTo>
                <a:lnTo>
                  <a:pt x="142875" y="77216"/>
                </a:lnTo>
                <a:lnTo>
                  <a:pt x="140080" y="77216"/>
                </a:lnTo>
                <a:lnTo>
                  <a:pt x="135763" y="77216"/>
                </a:lnTo>
                <a:lnTo>
                  <a:pt x="132969" y="78740"/>
                </a:lnTo>
                <a:lnTo>
                  <a:pt x="130809" y="80137"/>
                </a:lnTo>
                <a:lnTo>
                  <a:pt x="129413" y="81661"/>
                </a:lnTo>
                <a:lnTo>
                  <a:pt x="129413" y="83820"/>
                </a:lnTo>
                <a:lnTo>
                  <a:pt x="129413" y="86741"/>
                </a:lnTo>
                <a:lnTo>
                  <a:pt x="129413" y="91186"/>
                </a:lnTo>
                <a:lnTo>
                  <a:pt x="128016" y="94107"/>
                </a:lnTo>
                <a:lnTo>
                  <a:pt x="128016" y="97155"/>
                </a:lnTo>
                <a:lnTo>
                  <a:pt x="125095" y="99314"/>
                </a:lnTo>
                <a:lnTo>
                  <a:pt x="123698" y="100711"/>
                </a:lnTo>
                <a:lnTo>
                  <a:pt x="119506" y="102235"/>
                </a:lnTo>
                <a:lnTo>
                  <a:pt x="115950" y="103759"/>
                </a:lnTo>
                <a:lnTo>
                  <a:pt x="113029" y="102235"/>
                </a:lnTo>
                <a:lnTo>
                  <a:pt x="110235" y="100711"/>
                </a:lnTo>
                <a:lnTo>
                  <a:pt x="107315" y="99314"/>
                </a:lnTo>
                <a:lnTo>
                  <a:pt x="104521" y="97155"/>
                </a:lnTo>
                <a:lnTo>
                  <a:pt x="101726" y="95631"/>
                </a:lnTo>
                <a:lnTo>
                  <a:pt x="99568" y="92710"/>
                </a:lnTo>
                <a:lnTo>
                  <a:pt x="96647" y="91186"/>
                </a:lnTo>
                <a:lnTo>
                  <a:pt x="92455" y="91186"/>
                </a:lnTo>
                <a:lnTo>
                  <a:pt x="89534" y="91186"/>
                </a:lnTo>
                <a:lnTo>
                  <a:pt x="85978" y="92710"/>
                </a:lnTo>
                <a:lnTo>
                  <a:pt x="83184" y="95631"/>
                </a:lnTo>
                <a:lnTo>
                  <a:pt x="78867" y="97155"/>
                </a:lnTo>
                <a:lnTo>
                  <a:pt x="76073" y="99314"/>
                </a:lnTo>
                <a:lnTo>
                  <a:pt x="73278" y="102235"/>
                </a:lnTo>
                <a:lnTo>
                  <a:pt x="72517" y="105156"/>
                </a:lnTo>
                <a:lnTo>
                  <a:pt x="72517" y="108077"/>
                </a:lnTo>
                <a:lnTo>
                  <a:pt x="72517" y="109600"/>
                </a:lnTo>
                <a:lnTo>
                  <a:pt x="72517" y="111125"/>
                </a:lnTo>
                <a:lnTo>
                  <a:pt x="73278" y="112522"/>
                </a:lnTo>
                <a:lnTo>
                  <a:pt x="73278" y="113284"/>
                </a:lnTo>
                <a:lnTo>
                  <a:pt x="74675" y="114808"/>
                </a:lnTo>
                <a:lnTo>
                  <a:pt x="76073" y="116205"/>
                </a:lnTo>
                <a:lnTo>
                  <a:pt x="77470" y="117729"/>
                </a:lnTo>
                <a:lnTo>
                  <a:pt x="78867" y="119125"/>
                </a:lnTo>
                <a:lnTo>
                  <a:pt x="53340" y="168402"/>
                </a:lnTo>
                <a:lnTo>
                  <a:pt x="47625" y="171450"/>
                </a:lnTo>
                <a:lnTo>
                  <a:pt x="41275" y="171450"/>
                </a:lnTo>
                <a:lnTo>
                  <a:pt x="35559" y="172847"/>
                </a:lnTo>
                <a:lnTo>
                  <a:pt x="16382" y="186817"/>
                </a:lnTo>
                <a:lnTo>
                  <a:pt x="16382" y="188341"/>
                </a:lnTo>
                <a:lnTo>
                  <a:pt x="16382" y="202311"/>
                </a:lnTo>
                <a:lnTo>
                  <a:pt x="16382" y="207391"/>
                </a:lnTo>
                <a:lnTo>
                  <a:pt x="14985" y="211836"/>
                </a:lnTo>
                <a:lnTo>
                  <a:pt x="12826" y="216281"/>
                </a:lnTo>
                <a:lnTo>
                  <a:pt x="9905" y="218440"/>
                </a:lnTo>
                <a:lnTo>
                  <a:pt x="7111" y="221361"/>
                </a:lnTo>
                <a:lnTo>
                  <a:pt x="4318" y="225806"/>
                </a:lnTo>
                <a:lnTo>
                  <a:pt x="1397" y="230250"/>
                </a:lnTo>
                <a:lnTo>
                  <a:pt x="0" y="233934"/>
                </a:lnTo>
                <a:lnTo>
                  <a:pt x="0" y="238379"/>
                </a:lnTo>
                <a:lnTo>
                  <a:pt x="0" y="241300"/>
                </a:lnTo>
                <a:lnTo>
                  <a:pt x="1397" y="245618"/>
                </a:lnTo>
                <a:lnTo>
                  <a:pt x="1397" y="248666"/>
                </a:lnTo>
                <a:lnTo>
                  <a:pt x="2794" y="250825"/>
                </a:lnTo>
                <a:lnTo>
                  <a:pt x="2794" y="255270"/>
                </a:lnTo>
                <a:lnTo>
                  <a:pt x="2794" y="259715"/>
                </a:lnTo>
                <a:lnTo>
                  <a:pt x="2794" y="264795"/>
                </a:lnTo>
                <a:lnTo>
                  <a:pt x="8508" y="264795"/>
                </a:lnTo>
                <a:lnTo>
                  <a:pt x="12826" y="266319"/>
                </a:lnTo>
                <a:lnTo>
                  <a:pt x="16382" y="267716"/>
                </a:lnTo>
                <a:lnTo>
                  <a:pt x="19176" y="270637"/>
                </a:lnTo>
                <a:lnTo>
                  <a:pt x="22098" y="275082"/>
                </a:lnTo>
                <a:lnTo>
                  <a:pt x="24892" y="278003"/>
                </a:lnTo>
                <a:lnTo>
                  <a:pt x="27685" y="281686"/>
                </a:lnTo>
                <a:lnTo>
                  <a:pt x="29845" y="284607"/>
                </a:lnTo>
                <a:lnTo>
                  <a:pt x="32766" y="289052"/>
                </a:lnTo>
                <a:lnTo>
                  <a:pt x="34163" y="293497"/>
                </a:lnTo>
                <a:lnTo>
                  <a:pt x="36956" y="295656"/>
                </a:lnTo>
                <a:lnTo>
                  <a:pt x="41275" y="300100"/>
                </a:lnTo>
                <a:lnTo>
                  <a:pt x="43433" y="301625"/>
                </a:lnTo>
                <a:lnTo>
                  <a:pt x="47625" y="304546"/>
                </a:lnTo>
                <a:lnTo>
                  <a:pt x="53340" y="305943"/>
                </a:lnTo>
                <a:lnTo>
                  <a:pt x="58293" y="305943"/>
                </a:lnTo>
                <a:lnTo>
                  <a:pt x="66801" y="305943"/>
                </a:lnTo>
                <a:lnTo>
                  <a:pt x="72517" y="304546"/>
                </a:lnTo>
                <a:lnTo>
                  <a:pt x="77470" y="303022"/>
                </a:lnTo>
                <a:lnTo>
                  <a:pt x="83184" y="300100"/>
                </a:lnTo>
                <a:lnTo>
                  <a:pt x="86741" y="298577"/>
                </a:lnTo>
                <a:lnTo>
                  <a:pt x="92455" y="297180"/>
                </a:lnTo>
                <a:lnTo>
                  <a:pt x="98171" y="295656"/>
                </a:lnTo>
                <a:lnTo>
                  <a:pt x="103124" y="295021"/>
                </a:lnTo>
                <a:lnTo>
                  <a:pt x="111632" y="295656"/>
                </a:lnTo>
                <a:lnTo>
                  <a:pt x="119506" y="298577"/>
                </a:lnTo>
                <a:lnTo>
                  <a:pt x="125095" y="301625"/>
                </a:lnTo>
                <a:lnTo>
                  <a:pt x="129413" y="305943"/>
                </a:lnTo>
                <a:lnTo>
                  <a:pt x="132969" y="311150"/>
                </a:lnTo>
                <a:lnTo>
                  <a:pt x="137286" y="315595"/>
                </a:lnTo>
                <a:lnTo>
                  <a:pt x="141477" y="321437"/>
                </a:lnTo>
                <a:lnTo>
                  <a:pt x="145796" y="325120"/>
                </a:lnTo>
                <a:lnTo>
                  <a:pt x="145796" y="324358"/>
                </a:lnTo>
                <a:lnTo>
                  <a:pt x="145796" y="321437"/>
                </a:lnTo>
                <a:lnTo>
                  <a:pt x="144399" y="318516"/>
                </a:lnTo>
                <a:lnTo>
                  <a:pt x="144399" y="316992"/>
                </a:lnTo>
                <a:lnTo>
                  <a:pt x="144399" y="314071"/>
                </a:lnTo>
                <a:lnTo>
                  <a:pt x="144399" y="312674"/>
                </a:lnTo>
                <a:lnTo>
                  <a:pt x="142875" y="309625"/>
                </a:lnTo>
                <a:lnTo>
                  <a:pt x="142875" y="308991"/>
                </a:lnTo>
                <a:lnTo>
                  <a:pt x="142875" y="304546"/>
                </a:lnTo>
                <a:lnTo>
                  <a:pt x="142875" y="300100"/>
                </a:lnTo>
                <a:lnTo>
                  <a:pt x="142875" y="295656"/>
                </a:lnTo>
                <a:lnTo>
                  <a:pt x="142875" y="293497"/>
                </a:lnTo>
                <a:lnTo>
                  <a:pt x="142875" y="290575"/>
                </a:lnTo>
                <a:lnTo>
                  <a:pt x="142875" y="287655"/>
                </a:lnTo>
                <a:lnTo>
                  <a:pt x="142875" y="284607"/>
                </a:lnTo>
                <a:lnTo>
                  <a:pt x="142875" y="283210"/>
                </a:lnTo>
                <a:lnTo>
                  <a:pt x="142875" y="280289"/>
                </a:lnTo>
                <a:lnTo>
                  <a:pt x="142875" y="278003"/>
                </a:lnTo>
                <a:lnTo>
                  <a:pt x="142875" y="275082"/>
                </a:lnTo>
                <a:lnTo>
                  <a:pt x="142875" y="272161"/>
                </a:lnTo>
                <a:lnTo>
                  <a:pt x="142875" y="269240"/>
                </a:lnTo>
                <a:lnTo>
                  <a:pt x="142875" y="266319"/>
                </a:lnTo>
                <a:lnTo>
                  <a:pt x="142875" y="262636"/>
                </a:lnTo>
                <a:lnTo>
                  <a:pt x="142875" y="258191"/>
                </a:lnTo>
                <a:lnTo>
                  <a:pt x="144399" y="252349"/>
                </a:lnTo>
                <a:lnTo>
                  <a:pt x="145796" y="248666"/>
                </a:lnTo>
                <a:lnTo>
                  <a:pt x="146430" y="244221"/>
                </a:lnTo>
                <a:lnTo>
                  <a:pt x="149351" y="239775"/>
                </a:lnTo>
                <a:lnTo>
                  <a:pt x="152146" y="236855"/>
                </a:lnTo>
                <a:lnTo>
                  <a:pt x="156464" y="235331"/>
                </a:lnTo>
                <a:lnTo>
                  <a:pt x="160020" y="233172"/>
                </a:lnTo>
                <a:lnTo>
                  <a:pt x="164210" y="233172"/>
                </a:lnTo>
                <a:lnTo>
                  <a:pt x="234696" y="242697"/>
                </a:lnTo>
                <a:lnTo>
                  <a:pt x="243204" y="242697"/>
                </a:lnTo>
                <a:lnTo>
                  <a:pt x="249554" y="242697"/>
                </a:lnTo>
                <a:lnTo>
                  <a:pt x="255270" y="244221"/>
                </a:lnTo>
                <a:lnTo>
                  <a:pt x="259588" y="244221"/>
                </a:lnTo>
                <a:lnTo>
                  <a:pt x="264541" y="245618"/>
                </a:lnTo>
                <a:lnTo>
                  <a:pt x="268731" y="247142"/>
                </a:lnTo>
                <a:lnTo>
                  <a:pt x="273050" y="247142"/>
                </a:lnTo>
                <a:lnTo>
                  <a:pt x="277241" y="247142"/>
                </a:lnTo>
                <a:lnTo>
                  <a:pt x="278002" y="247142"/>
                </a:lnTo>
                <a:lnTo>
                  <a:pt x="280797" y="244221"/>
                </a:lnTo>
                <a:lnTo>
                  <a:pt x="283718" y="242697"/>
                </a:lnTo>
                <a:lnTo>
                  <a:pt x="286511" y="239775"/>
                </a:lnTo>
                <a:lnTo>
                  <a:pt x="290829" y="238379"/>
                </a:lnTo>
                <a:lnTo>
                  <a:pt x="294385" y="236855"/>
                </a:lnTo>
                <a:lnTo>
                  <a:pt x="300100" y="238379"/>
                </a:lnTo>
                <a:lnTo>
                  <a:pt x="305689" y="242697"/>
                </a:lnTo>
                <a:lnTo>
                  <a:pt x="302895" y="241300"/>
                </a:lnTo>
                <a:lnTo>
                  <a:pt x="304292" y="238379"/>
                </a:lnTo>
                <a:lnTo>
                  <a:pt x="307213" y="235331"/>
                </a:lnTo>
                <a:lnTo>
                  <a:pt x="307848" y="233934"/>
                </a:lnTo>
                <a:lnTo>
                  <a:pt x="310769" y="233934"/>
                </a:lnTo>
                <a:lnTo>
                  <a:pt x="316356" y="233934"/>
                </a:lnTo>
                <a:lnTo>
                  <a:pt x="321436" y="235331"/>
                </a:lnTo>
                <a:lnTo>
                  <a:pt x="325627" y="238379"/>
                </a:lnTo>
                <a:lnTo>
                  <a:pt x="329946" y="239775"/>
                </a:lnTo>
                <a:lnTo>
                  <a:pt x="335660" y="242697"/>
                </a:lnTo>
                <a:lnTo>
                  <a:pt x="339217" y="245618"/>
                </a:lnTo>
                <a:lnTo>
                  <a:pt x="344804" y="247142"/>
                </a:lnTo>
                <a:lnTo>
                  <a:pt x="351281" y="247142"/>
                </a:lnTo>
                <a:lnTo>
                  <a:pt x="352678" y="242697"/>
                </a:lnTo>
                <a:lnTo>
                  <a:pt x="354075" y="239775"/>
                </a:lnTo>
                <a:lnTo>
                  <a:pt x="356997" y="236855"/>
                </a:lnTo>
                <a:lnTo>
                  <a:pt x="359791" y="233172"/>
                </a:lnTo>
                <a:lnTo>
                  <a:pt x="362584" y="231648"/>
                </a:lnTo>
                <a:lnTo>
                  <a:pt x="365505" y="228727"/>
                </a:lnTo>
                <a:lnTo>
                  <a:pt x="367665" y="225806"/>
                </a:lnTo>
                <a:lnTo>
                  <a:pt x="371855" y="224409"/>
                </a:lnTo>
                <a:lnTo>
                  <a:pt x="374776" y="221361"/>
                </a:lnTo>
                <a:lnTo>
                  <a:pt x="378968" y="219964"/>
                </a:lnTo>
                <a:lnTo>
                  <a:pt x="381126" y="218440"/>
                </a:lnTo>
                <a:lnTo>
                  <a:pt x="385318" y="218440"/>
                </a:lnTo>
                <a:lnTo>
                  <a:pt x="389635" y="217678"/>
                </a:lnTo>
                <a:lnTo>
                  <a:pt x="393953" y="217678"/>
                </a:lnTo>
                <a:lnTo>
                  <a:pt x="397509" y="217678"/>
                </a:lnTo>
                <a:lnTo>
                  <a:pt x="401700" y="217678"/>
                </a:lnTo>
                <a:lnTo>
                  <a:pt x="409575" y="216281"/>
                </a:lnTo>
                <a:lnTo>
                  <a:pt x="416686" y="213360"/>
                </a:lnTo>
                <a:lnTo>
                  <a:pt x="433070" y="186817"/>
                </a:lnTo>
                <a:lnTo>
                  <a:pt x="433070" y="180975"/>
                </a:lnTo>
                <a:lnTo>
                  <a:pt x="433070" y="179450"/>
                </a:lnTo>
                <a:lnTo>
                  <a:pt x="434467" y="178054"/>
                </a:lnTo>
                <a:lnTo>
                  <a:pt x="437260" y="175006"/>
                </a:lnTo>
                <a:lnTo>
                  <a:pt x="439420" y="173609"/>
                </a:lnTo>
                <a:lnTo>
                  <a:pt x="433070" y="182372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990840" y="2443479"/>
            <a:ext cx="909319" cy="87376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985759" y="2011679"/>
            <a:ext cx="2773679" cy="17195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26880" y="42138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11049" y="46888"/>
                </a:moveTo>
                <a:lnTo>
                  <a:pt x="0" y="66039"/>
                </a:lnTo>
                <a:lnTo>
                  <a:pt x="5842" y="64515"/>
                </a:lnTo>
                <a:lnTo>
                  <a:pt x="8763" y="60832"/>
                </a:lnTo>
                <a:lnTo>
                  <a:pt x="11049" y="56260"/>
                </a:lnTo>
                <a:lnTo>
                  <a:pt x="11049" y="46888"/>
                </a:lnTo>
                <a:close/>
              </a:path>
              <a:path w="38100" h="66039">
                <a:moveTo>
                  <a:pt x="38100" y="0"/>
                </a:moveTo>
                <a:lnTo>
                  <a:pt x="35178" y="3047"/>
                </a:lnTo>
                <a:lnTo>
                  <a:pt x="32258" y="5968"/>
                </a:lnTo>
                <a:lnTo>
                  <a:pt x="27813" y="7492"/>
                </a:lnTo>
                <a:lnTo>
                  <a:pt x="24892" y="10540"/>
                </a:lnTo>
                <a:lnTo>
                  <a:pt x="21209" y="12064"/>
                </a:lnTo>
                <a:lnTo>
                  <a:pt x="18288" y="14985"/>
                </a:lnTo>
                <a:lnTo>
                  <a:pt x="15367" y="17271"/>
                </a:lnTo>
                <a:lnTo>
                  <a:pt x="12446" y="21716"/>
                </a:lnTo>
                <a:lnTo>
                  <a:pt x="11049" y="27812"/>
                </a:lnTo>
                <a:lnTo>
                  <a:pt x="11049" y="46888"/>
                </a:lnTo>
                <a:lnTo>
                  <a:pt x="38100" y="0"/>
                </a:lnTo>
                <a:close/>
              </a:path>
            </a:pathLst>
          </a:custGeom>
          <a:solidFill>
            <a:srgbClr val="81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326880" y="42138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0" y="66039"/>
                </a:moveTo>
                <a:lnTo>
                  <a:pt x="5842" y="64515"/>
                </a:lnTo>
                <a:lnTo>
                  <a:pt x="8763" y="60832"/>
                </a:lnTo>
                <a:lnTo>
                  <a:pt x="11049" y="56260"/>
                </a:lnTo>
                <a:lnTo>
                  <a:pt x="11049" y="48767"/>
                </a:lnTo>
                <a:lnTo>
                  <a:pt x="11049" y="42037"/>
                </a:lnTo>
                <a:lnTo>
                  <a:pt x="11049" y="34543"/>
                </a:lnTo>
                <a:lnTo>
                  <a:pt x="11049" y="27812"/>
                </a:lnTo>
                <a:lnTo>
                  <a:pt x="12446" y="21716"/>
                </a:lnTo>
                <a:lnTo>
                  <a:pt x="15367" y="17271"/>
                </a:lnTo>
                <a:lnTo>
                  <a:pt x="18288" y="14985"/>
                </a:lnTo>
                <a:lnTo>
                  <a:pt x="21209" y="12064"/>
                </a:lnTo>
                <a:lnTo>
                  <a:pt x="24892" y="10540"/>
                </a:lnTo>
                <a:lnTo>
                  <a:pt x="27813" y="7492"/>
                </a:lnTo>
                <a:lnTo>
                  <a:pt x="32258" y="5968"/>
                </a:lnTo>
                <a:lnTo>
                  <a:pt x="35178" y="3047"/>
                </a:lnTo>
                <a:lnTo>
                  <a:pt x="38100" y="0"/>
                </a:lnTo>
                <a:lnTo>
                  <a:pt x="0" y="6603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326880" y="42138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11049" y="46888"/>
                </a:moveTo>
                <a:lnTo>
                  <a:pt x="0" y="66039"/>
                </a:lnTo>
                <a:lnTo>
                  <a:pt x="5842" y="64515"/>
                </a:lnTo>
                <a:lnTo>
                  <a:pt x="8763" y="60832"/>
                </a:lnTo>
                <a:lnTo>
                  <a:pt x="11049" y="56260"/>
                </a:lnTo>
                <a:lnTo>
                  <a:pt x="11049" y="46888"/>
                </a:lnTo>
                <a:close/>
              </a:path>
              <a:path w="38100" h="66039">
                <a:moveTo>
                  <a:pt x="38100" y="0"/>
                </a:moveTo>
                <a:lnTo>
                  <a:pt x="35178" y="3047"/>
                </a:lnTo>
                <a:lnTo>
                  <a:pt x="32258" y="5968"/>
                </a:lnTo>
                <a:lnTo>
                  <a:pt x="27813" y="7492"/>
                </a:lnTo>
                <a:lnTo>
                  <a:pt x="24892" y="10540"/>
                </a:lnTo>
                <a:lnTo>
                  <a:pt x="21209" y="12064"/>
                </a:lnTo>
                <a:lnTo>
                  <a:pt x="18288" y="14985"/>
                </a:lnTo>
                <a:lnTo>
                  <a:pt x="15367" y="17271"/>
                </a:lnTo>
                <a:lnTo>
                  <a:pt x="12446" y="21716"/>
                </a:lnTo>
                <a:lnTo>
                  <a:pt x="11049" y="27812"/>
                </a:lnTo>
                <a:lnTo>
                  <a:pt x="11049" y="46888"/>
                </a:lnTo>
                <a:lnTo>
                  <a:pt x="38100" y="0"/>
                </a:lnTo>
                <a:close/>
              </a:path>
            </a:pathLst>
          </a:custGeom>
          <a:solidFill>
            <a:srgbClr val="8182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326880" y="4213859"/>
            <a:ext cx="38100" cy="66040"/>
          </a:xfrm>
          <a:custGeom>
            <a:avLst/>
            <a:gdLst/>
            <a:ahLst/>
            <a:cxnLst/>
            <a:rect l="l" t="t" r="r" b="b"/>
            <a:pathLst>
              <a:path w="38100" h="66039">
                <a:moveTo>
                  <a:pt x="0" y="66039"/>
                </a:moveTo>
                <a:lnTo>
                  <a:pt x="5842" y="64515"/>
                </a:lnTo>
                <a:lnTo>
                  <a:pt x="8763" y="60832"/>
                </a:lnTo>
                <a:lnTo>
                  <a:pt x="11049" y="56260"/>
                </a:lnTo>
                <a:lnTo>
                  <a:pt x="11049" y="48767"/>
                </a:lnTo>
                <a:lnTo>
                  <a:pt x="11049" y="42037"/>
                </a:lnTo>
                <a:lnTo>
                  <a:pt x="11049" y="34543"/>
                </a:lnTo>
                <a:lnTo>
                  <a:pt x="11049" y="27812"/>
                </a:lnTo>
                <a:lnTo>
                  <a:pt x="12446" y="21716"/>
                </a:lnTo>
                <a:lnTo>
                  <a:pt x="15367" y="17271"/>
                </a:lnTo>
                <a:lnTo>
                  <a:pt x="18288" y="14985"/>
                </a:lnTo>
                <a:lnTo>
                  <a:pt x="21209" y="12064"/>
                </a:lnTo>
                <a:lnTo>
                  <a:pt x="24892" y="10540"/>
                </a:lnTo>
                <a:lnTo>
                  <a:pt x="27813" y="7492"/>
                </a:lnTo>
                <a:lnTo>
                  <a:pt x="32258" y="5968"/>
                </a:lnTo>
                <a:lnTo>
                  <a:pt x="35178" y="3047"/>
                </a:lnTo>
                <a:lnTo>
                  <a:pt x="381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10302240" y="3675379"/>
            <a:ext cx="309879" cy="34543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0297159" y="2847339"/>
            <a:ext cx="1021079" cy="12471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53880" y="524002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635" y="0"/>
                </a:moveTo>
                <a:lnTo>
                  <a:pt x="0" y="0"/>
                </a:lnTo>
                <a:lnTo>
                  <a:pt x="3301" y="53339"/>
                </a:lnTo>
                <a:lnTo>
                  <a:pt x="11429" y="49783"/>
                </a:lnTo>
                <a:lnTo>
                  <a:pt x="16128" y="45465"/>
                </a:lnTo>
                <a:lnTo>
                  <a:pt x="20193" y="41147"/>
                </a:lnTo>
                <a:lnTo>
                  <a:pt x="22860" y="37464"/>
                </a:lnTo>
                <a:lnTo>
                  <a:pt x="22860" y="27431"/>
                </a:lnTo>
                <a:lnTo>
                  <a:pt x="21463" y="23113"/>
                </a:lnTo>
                <a:lnTo>
                  <a:pt x="18796" y="19430"/>
                </a:lnTo>
                <a:lnTo>
                  <a:pt x="16128" y="15112"/>
                </a:lnTo>
                <a:lnTo>
                  <a:pt x="14097" y="10794"/>
                </a:lnTo>
                <a:lnTo>
                  <a:pt x="10033" y="7873"/>
                </a:lnTo>
                <a:lnTo>
                  <a:pt x="7366" y="5714"/>
                </a:lnTo>
                <a:lnTo>
                  <a:pt x="4699" y="2920"/>
                </a:lnTo>
                <a:lnTo>
                  <a:pt x="2031" y="1396"/>
                </a:lnTo>
                <a:lnTo>
                  <a:pt x="635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453880" y="5240020"/>
            <a:ext cx="22860" cy="53340"/>
          </a:xfrm>
          <a:custGeom>
            <a:avLst/>
            <a:gdLst/>
            <a:ahLst/>
            <a:cxnLst/>
            <a:rect l="l" t="t" r="r" b="b"/>
            <a:pathLst>
              <a:path w="22859" h="53339">
                <a:moveTo>
                  <a:pt x="0" y="0"/>
                </a:moveTo>
                <a:lnTo>
                  <a:pt x="635" y="0"/>
                </a:lnTo>
                <a:lnTo>
                  <a:pt x="2031" y="1396"/>
                </a:lnTo>
                <a:lnTo>
                  <a:pt x="4699" y="2920"/>
                </a:lnTo>
                <a:lnTo>
                  <a:pt x="7366" y="5714"/>
                </a:lnTo>
                <a:lnTo>
                  <a:pt x="10033" y="7873"/>
                </a:lnTo>
                <a:lnTo>
                  <a:pt x="14097" y="10794"/>
                </a:lnTo>
                <a:lnTo>
                  <a:pt x="16128" y="15112"/>
                </a:lnTo>
                <a:lnTo>
                  <a:pt x="18796" y="19430"/>
                </a:lnTo>
                <a:lnTo>
                  <a:pt x="21463" y="23113"/>
                </a:lnTo>
                <a:lnTo>
                  <a:pt x="22860" y="27431"/>
                </a:lnTo>
                <a:lnTo>
                  <a:pt x="22860" y="33146"/>
                </a:lnTo>
                <a:lnTo>
                  <a:pt x="22860" y="37464"/>
                </a:lnTo>
                <a:lnTo>
                  <a:pt x="20193" y="41147"/>
                </a:lnTo>
                <a:lnTo>
                  <a:pt x="16128" y="45465"/>
                </a:lnTo>
                <a:lnTo>
                  <a:pt x="11429" y="49783"/>
                </a:lnTo>
                <a:lnTo>
                  <a:pt x="3301" y="53339"/>
                </a:ln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0274300" y="4160520"/>
            <a:ext cx="129539" cy="2921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10538459" y="4490720"/>
            <a:ext cx="66039" cy="2895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889490" y="4690109"/>
            <a:ext cx="90805" cy="635"/>
          </a:xfrm>
          <a:custGeom>
            <a:avLst/>
            <a:gdLst/>
            <a:ahLst/>
            <a:cxnLst/>
            <a:rect l="l" t="t" r="r" b="b"/>
            <a:pathLst>
              <a:path w="90804" h="635">
                <a:moveTo>
                  <a:pt x="-6350" y="126"/>
                </a:moveTo>
                <a:lnTo>
                  <a:pt x="97027" y="126"/>
                </a:lnTo>
              </a:path>
            </a:pathLst>
          </a:custGeom>
          <a:ln w="1295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0993119" y="4641850"/>
            <a:ext cx="426720" cy="8039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0993119" y="4640579"/>
            <a:ext cx="426720" cy="805180"/>
          </a:xfrm>
          <a:custGeom>
            <a:avLst/>
            <a:gdLst/>
            <a:ahLst/>
            <a:cxnLst/>
            <a:rect l="l" t="t" r="r" b="b"/>
            <a:pathLst>
              <a:path w="426720" h="805179">
                <a:moveTo>
                  <a:pt x="0" y="598932"/>
                </a:moveTo>
                <a:lnTo>
                  <a:pt x="2794" y="586359"/>
                </a:lnTo>
                <a:lnTo>
                  <a:pt x="5587" y="576834"/>
                </a:lnTo>
                <a:lnTo>
                  <a:pt x="9144" y="566547"/>
                </a:lnTo>
                <a:lnTo>
                  <a:pt x="16255" y="558419"/>
                </a:lnTo>
                <a:lnTo>
                  <a:pt x="21844" y="549529"/>
                </a:lnTo>
                <a:lnTo>
                  <a:pt x="29590" y="541401"/>
                </a:lnTo>
                <a:lnTo>
                  <a:pt x="36702" y="534035"/>
                </a:lnTo>
                <a:lnTo>
                  <a:pt x="44450" y="526034"/>
                </a:lnTo>
                <a:lnTo>
                  <a:pt x="51434" y="518668"/>
                </a:lnTo>
                <a:lnTo>
                  <a:pt x="59308" y="510540"/>
                </a:lnTo>
                <a:lnTo>
                  <a:pt x="66294" y="501650"/>
                </a:lnTo>
                <a:lnTo>
                  <a:pt x="71247" y="492125"/>
                </a:lnTo>
                <a:lnTo>
                  <a:pt x="76834" y="482473"/>
                </a:lnTo>
                <a:lnTo>
                  <a:pt x="81152" y="470789"/>
                </a:lnTo>
                <a:lnTo>
                  <a:pt x="83184" y="459740"/>
                </a:lnTo>
                <a:lnTo>
                  <a:pt x="83184" y="445643"/>
                </a:lnTo>
                <a:lnTo>
                  <a:pt x="83184" y="439801"/>
                </a:lnTo>
                <a:lnTo>
                  <a:pt x="83184" y="433197"/>
                </a:lnTo>
                <a:lnTo>
                  <a:pt x="83184" y="427228"/>
                </a:lnTo>
                <a:lnTo>
                  <a:pt x="81787" y="420624"/>
                </a:lnTo>
                <a:lnTo>
                  <a:pt x="81152" y="414782"/>
                </a:lnTo>
                <a:lnTo>
                  <a:pt x="81152" y="408813"/>
                </a:lnTo>
                <a:lnTo>
                  <a:pt x="79755" y="402209"/>
                </a:lnTo>
                <a:lnTo>
                  <a:pt x="78231" y="396367"/>
                </a:lnTo>
                <a:lnTo>
                  <a:pt x="78231" y="391160"/>
                </a:lnTo>
                <a:lnTo>
                  <a:pt x="76834" y="383794"/>
                </a:lnTo>
                <a:lnTo>
                  <a:pt x="75437" y="378587"/>
                </a:lnTo>
                <a:lnTo>
                  <a:pt x="75437" y="371221"/>
                </a:lnTo>
                <a:lnTo>
                  <a:pt x="74040" y="365379"/>
                </a:lnTo>
                <a:lnTo>
                  <a:pt x="74040" y="358775"/>
                </a:lnTo>
                <a:lnTo>
                  <a:pt x="72644" y="352806"/>
                </a:lnTo>
                <a:lnTo>
                  <a:pt x="72644" y="346202"/>
                </a:lnTo>
                <a:lnTo>
                  <a:pt x="74040" y="337439"/>
                </a:lnTo>
                <a:lnTo>
                  <a:pt x="75437" y="332232"/>
                </a:lnTo>
                <a:lnTo>
                  <a:pt x="78231" y="326390"/>
                </a:lnTo>
                <a:lnTo>
                  <a:pt x="81152" y="320421"/>
                </a:lnTo>
                <a:lnTo>
                  <a:pt x="83184" y="315341"/>
                </a:lnTo>
                <a:lnTo>
                  <a:pt x="86105" y="310896"/>
                </a:lnTo>
                <a:lnTo>
                  <a:pt x="90297" y="306451"/>
                </a:lnTo>
                <a:lnTo>
                  <a:pt x="93090" y="302768"/>
                </a:lnTo>
                <a:lnTo>
                  <a:pt x="94487" y="296926"/>
                </a:lnTo>
                <a:lnTo>
                  <a:pt x="96647" y="290957"/>
                </a:lnTo>
                <a:lnTo>
                  <a:pt x="98044" y="285877"/>
                </a:lnTo>
                <a:lnTo>
                  <a:pt x="99440" y="279908"/>
                </a:lnTo>
                <a:lnTo>
                  <a:pt x="102234" y="274066"/>
                </a:lnTo>
                <a:lnTo>
                  <a:pt x="103631" y="270383"/>
                </a:lnTo>
                <a:lnTo>
                  <a:pt x="106552" y="264414"/>
                </a:lnTo>
                <a:lnTo>
                  <a:pt x="109981" y="261493"/>
                </a:lnTo>
                <a:lnTo>
                  <a:pt x="115697" y="257048"/>
                </a:lnTo>
                <a:lnTo>
                  <a:pt x="121284" y="253365"/>
                </a:lnTo>
                <a:lnTo>
                  <a:pt x="126237" y="250444"/>
                </a:lnTo>
                <a:lnTo>
                  <a:pt x="130428" y="247523"/>
                </a:lnTo>
                <a:lnTo>
                  <a:pt x="136144" y="245999"/>
                </a:lnTo>
                <a:lnTo>
                  <a:pt x="141097" y="243078"/>
                </a:lnTo>
                <a:lnTo>
                  <a:pt x="145287" y="241681"/>
                </a:lnTo>
                <a:lnTo>
                  <a:pt x="150875" y="240919"/>
                </a:lnTo>
                <a:lnTo>
                  <a:pt x="155828" y="239395"/>
                </a:lnTo>
                <a:lnTo>
                  <a:pt x="160147" y="236474"/>
                </a:lnTo>
                <a:lnTo>
                  <a:pt x="165734" y="234950"/>
                </a:lnTo>
                <a:lnTo>
                  <a:pt x="170687" y="233553"/>
                </a:lnTo>
                <a:lnTo>
                  <a:pt x="176275" y="232029"/>
                </a:lnTo>
                <a:lnTo>
                  <a:pt x="181990" y="230632"/>
                </a:lnTo>
                <a:lnTo>
                  <a:pt x="186944" y="229108"/>
                </a:lnTo>
                <a:lnTo>
                  <a:pt x="192531" y="226187"/>
                </a:lnTo>
                <a:lnTo>
                  <a:pt x="197484" y="225425"/>
                </a:lnTo>
                <a:lnTo>
                  <a:pt x="201675" y="222504"/>
                </a:lnTo>
                <a:lnTo>
                  <a:pt x="205994" y="219583"/>
                </a:lnTo>
                <a:lnTo>
                  <a:pt x="210184" y="216535"/>
                </a:lnTo>
                <a:lnTo>
                  <a:pt x="213740" y="213614"/>
                </a:lnTo>
                <a:lnTo>
                  <a:pt x="216534" y="212217"/>
                </a:lnTo>
                <a:lnTo>
                  <a:pt x="220725" y="209931"/>
                </a:lnTo>
                <a:lnTo>
                  <a:pt x="223647" y="207010"/>
                </a:lnTo>
                <a:lnTo>
                  <a:pt x="226440" y="204089"/>
                </a:lnTo>
                <a:lnTo>
                  <a:pt x="228473" y="201168"/>
                </a:lnTo>
                <a:lnTo>
                  <a:pt x="232790" y="196723"/>
                </a:lnTo>
                <a:lnTo>
                  <a:pt x="235584" y="195961"/>
                </a:lnTo>
                <a:lnTo>
                  <a:pt x="239775" y="191516"/>
                </a:lnTo>
                <a:lnTo>
                  <a:pt x="241934" y="188595"/>
                </a:lnTo>
                <a:lnTo>
                  <a:pt x="246125" y="185674"/>
                </a:lnTo>
                <a:lnTo>
                  <a:pt x="250444" y="182753"/>
                </a:lnTo>
                <a:lnTo>
                  <a:pt x="256031" y="180467"/>
                </a:lnTo>
                <a:lnTo>
                  <a:pt x="260984" y="177546"/>
                </a:lnTo>
                <a:lnTo>
                  <a:pt x="266573" y="173101"/>
                </a:lnTo>
                <a:lnTo>
                  <a:pt x="271525" y="170180"/>
                </a:lnTo>
                <a:lnTo>
                  <a:pt x="277240" y="167259"/>
                </a:lnTo>
                <a:lnTo>
                  <a:pt x="281431" y="164973"/>
                </a:lnTo>
                <a:lnTo>
                  <a:pt x="284987" y="160655"/>
                </a:lnTo>
                <a:lnTo>
                  <a:pt x="287781" y="156210"/>
                </a:lnTo>
                <a:lnTo>
                  <a:pt x="290575" y="151765"/>
                </a:lnTo>
                <a:lnTo>
                  <a:pt x="291973" y="148082"/>
                </a:lnTo>
                <a:lnTo>
                  <a:pt x="293370" y="145161"/>
                </a:lnTo>
                <a:lnTo>
                  <a:pt x="294766" y="140716"/>
                </a:lnTo>
                <a:lnTo>
                  <a:pt x="296290" y="137795"/>
                </a:lnTo>
                <a:lnTo>
                  <a:pt x="297687" y="134112"/>
                </a:lnTo>
                <a:lnTo>
                  <a:pt x="299084" y="131064"/>
                </a:lnTo>
                <a:lnTo>
                  <a:pt x="299084" y="128143"/>
                </a:lnTo>
                <a:lnTo>
                  <a:pt x="299720" y="126746"/>
                </a:lnTo>
                <a:lnTo>
                  <a:pt x="301116" y="123698"/>
                </a:lnTo>
                <a:lnTo>
                  <a:pt x="304037" y="120777"/>
                </a:lnTo>
                <a:lnTo>
                  <a:pt x="305434" y="118618"/>
                </a:lnTo>
                <a:lnTo>
                  <a:pt x="306831" y="115697"/>
                </a:lnTo>
                <a:lnTo>
                  <a:pt x="309625" y="112649"/>
                </a:lnTo>
                <a:lnTo>
                  <a:pt x="312420" y="109728"/>
                </a:lnTo>
                <a:lnTo>
                  <a:pt x="314578" y="105283"/>
                </a:lnTo>
                <a:lnTo>
                  <a:pt x="320166" y="101600"/>
                </a:lnTo>
                <a:lnTo>
                  <a:pt x="325881" y="97282"/>
                </a:lnTo>
                <a:lnTo>
                  <a:pt x="330834" y="94234"/>
                </a:lnTo>
                <a:lnTo>
                  <a:pt x="336423" y="91313"/>
                </a:lnTo>
                <a:lnTo>
                  <a:pt x="342137" y="87630"/>
                </a:lnTo>
                <a:lnTo>
                  <a:pt x="345566" y="84709"/>
                </a:lnTo>
                <a:lnTo>
                  <a:pt x="351281" y="80264"/>
                </a:lnTo>
                <a:lnTo>
                  <a:pt x="355473" y="74422"/>
                </a:lnTo>
                <a:lnTo>
                  <a:pt x="356870" y="69215"/>
                </a:lnTo>
                <a:lnTo>
                  <a:pt x="357631" y="63373"/>
                </a:lnTo>
                <a:lnTo>
                  <a:pt x="357631" y="56769"/>
                </a:lnTo>
                <a:lnTo>
                  <a:pt x="357631" y="50800"/>
                </a:lnTo>
                <a:lnTo>
                  <a:pt x="357631" y="44958"/>
                </a:lnTo>
                <a:lnTo>
                  <a:pt x="356870" y="39751"/>
                </a:lnTo>
                <a:lnTo>
                  <a:pt x="356870" y="33909"/>
                </a:lnTo>
                <a:lnTo>
                  <a:pt x="356870" y="30988"/>
                </a:lnTo>
                <a:lnTo>
                  <a:pt x="357631" y="27940"/>
                </a:lnTo>
                <a:lnTo>
                  <a:pt x="360425" y="24257"/>
                </a:lnTo>
                <a:lnTo>
                  <a:pt x="364616" y="19939"/>
                </a:lnTo>
                <a:lnTo>
                  <a:pt x="370331" y="13970"/>
                </a:lnTo>
                <a:lnTo>
                  <a:pt x="375284" y="10287"/>
                </a:lnTo>
                <a:lnTo>
                  <a:pt x="379475" y="5842"/>
                </a:lnTo>
                <a:lnTo>
                  <a:pt x="383666" y="1524"/>
                </a:lnTo>
                <a:lnTo>
                  <a:pt x="385063" y="0"/>
                </a:lnTo>
                <a:lnTo>
                  <a:pt x="387223" y="5842"/>
                </a:lnTo>
                <a:lnTo>
                  <a:pt x="388620" y="10287"/>
                </a:lnTo>
                <a:lnTo>
                  <a:pt x="391413" y="15494"/>
                </a:lnTo>
                <a:lnTo>
                  <a:pt x="392810" y="21336"/>
                </a:lnTo>
                <a:lnTo>
                  <a:pt x="395731" y="27305"/>
                </a:lnTo>
                <a:lnTo>
                  <a:pt x="397128" y="32385"/>
                </a:lnTo>
                <a:lnTo>
                  <a:pt x="399923" y="39751"/>
                </a:lnTo>
                <a:lnTo>
                  <a:pt x="401320" y="44958"/>
                </a:lnTo>
                <a:lnTo>
                  <a:pt x="402081" y="50800"/>
                </a:lnTo>
                <a:lnTo>
                  <a:pt x="404875" y="58166"/>
                </a:lnTo>
                <a:lnTo>
                  <a:pt x="406273" y="63373"/>
                </a:lnTo>
                <a:lnTo>
                  <a:pt x="407670" y="70739"/>
                </a:lnTo>
                <a:lnTo>
                  <a:pt x="410463" y="77343"/>
                </a:lnTo>
                <a:lnTo>
                  <a:pt x="411860" y="83185"/>
                </a:lnTo>
                <a:lnTo>
                  <a:pt x="413257" y="89916"/>
                </a:lnTo>
                <a:lnTo>
                  <a:pt x="414781" y="97282"/>
                </a:lnTo>
                <a:lnTo>
                  <a:pt x="416178" y="103124"/>
                </a:lnTo>
                <a:lnTo>
                  <a:pt x="416813" y="109728"/>
                </a:lnTo>
                <a:lnTo>
                  <a:pt x="418210" y="117094"/>
                </a:lnTo>
                <a:lnTo>
                  <a:pt x="419607" y="123698"/>
                </a:lnTo>
                <a:lnTo>
                  <a:pt x="421131" y="131064"/>
                </a:lnTo>
                <a:lnTo>
                  <a:pt x="422528" y="137795"/>
                </a:lnTo>
                <a:lnTo>
                  <a:pt x="422528" y="145161"/>
                </a:lnTo>
                <a:lnTo>
                  <a:pt x="423925" y="151765"/>
                </a:lnTo>
                <a:lnTo>
                  <a:pt x="423925" y="159131"/>
                </a:lnTo>
                <a:lnTo>
                  <a:pt x="425323" y="165735"/>
                </a:lnTo>
                <a:lnTo>
                  <a:pt x="425323" y="171704"/>
                </a:lnTo>
                <a:lnTo>
                  <a:pt x="426720" y="179070"/>
                </a:lnTo>
                <a:lnTo>
                  <a:pt x="426720" y="185674"/>
                </a:lnTo>
                <a:lnTo>
                  <a:pt x="426720" y="193040"/>
                </a:lnTo>
                <a:lnTo>
                  <a:pt x="426720" y="199644"/>
                </a:lnTo>
                <a:lnTo>
                  <a:pt x="426720" y="207010"/>
                </a:lnTo>
                <a:lnTo>
                  <a:pt x="426720" y="212217"/>
                </a:lnTo>
                <a:lnTo>
                  <a:pt x="425323" y="216535"/>
                </a:lnTo>
                <a:lnTo>
                  <a:pt x="423925" y="222504"/>
                </a:lnTo>
                <a:lnTo>
                  <a:pt x="421131" y="226187"/>
                </a:lnTo>
                <a:lnTo>
                  <a:pt x="418210" y="230632"/>
                </a:lnTo>
                <a:lnTo>
                  <a:pt x="416178" y="233553"/>
                </a:lnTo>
                <a:lnTo>
                  <a:pt x="411860" y="236474"/>
                </a:lnTo>
                <a:lnTo>
                  <a:pt x="406273" y="236474"/>
                </a:lnTo>
                <a:lnTo>
                  <a:pt x="404875" y="232029"/>
                </a:lnTo>
                <a:lnTo>
                  <a:pt x="404875" y="227584"/>
                </a:lnTo>
                <a:lnTo>
                  <a:pt x="402081" y="225425"/>
                </a:lnTo>
                <a:lnTo>
                  <a:pt x="401320" y="220980"/>
                </a:lnTo>
                <a:lnTo>
                  <a:pt x="399923" y="219583"/>
                </a:lnTo>
                <a:lnTo>
                  <a:pt x="398525" y="216535"/>
                </a:lnTo>
                <a:lnTo>
                  <a:pt x="395731" y="215138"/>
                </a:lnTo>
                <a:lnTo>
                  <a:pt x="394334" y="213614"/>
                </a:lnTo>
                <a:lnTo>
                  <a:pt x="391413" y="216535"/>
                </a:lnTo>
                <a:lnTo>
                  <a:pt x="390016" y="219583"/>
                </a:lnTo>
                <a:lnTo>
                  <a:pt x="388620" y="222504"/>
                </a:lnTo>
                <a:lnTo>
                  <a:pt x="388620" y="226187"/>
                </a:lnTo>
                <a:lnTo>
                  <a:pt x="387223" y="229108"/>
                </a:lnTo>
                <a:lnTo>
                  <a:pt x="387223" y="233553"/>
                </a:lnTo>
                <a:lnTo>
                  <a:pt x="387223" y="237998"/>
                </a:lnTo>
                <a:lnTo>
                  <a:pt x="388620" y="240919"/>
                </a:lnTo>
                <a:lnTo>
                  <a:pt x="388620" y="244602"/>
                </a:lnTo>
                <a:lnTo>
                  <a:pt x="388620" y="249047"/>
                </a:lnTo>
                <a:lnTo>
                  <a:pt x="388620" y="253365"/>
                </a:lnTo>
                <a:lnTo>
                  <a:pt x="390016" y="257048"/>
                </a:lnTo>
                <a:lnTo>
                  <a:pt x="390016" y="261493"/>
                </a:lnTo>
                <a:lnTo>
                  <a:pt x="390016" y="265938"/>
                </a:lnTo>
                <a:lnTo>
                  <a:pt x="390016" y="270383"/>
                </a:lnTo>
                <a:lnTo>
                  <a:pt x="390016" y="274066"/>
                </a:lnTo>
                <a:lnTo>
                  <a:pt x="388620" y="279908"/>
                </a:lnTo>
                <a:lnTo>
                  <a:pt x="386460" y="284353"/>
                </a:lnTo>
                <a:lnTo>
                  <a:pt x="383666" y="288036"/>
                </a:lnTo>
                <a:lnTo>
                  <a:pt x="380873" y="292481"/>
                </a:lnTo>
                <a:lnTo>
                  <a:pt x="376681" y="296926"/>
                </a:lnTo>
                <a:lnTo>
                  <a:pt x="373760" y="301244"/>
                </a:lnTo>
                <a:lnTo>
                  <a:pt x="371728" y="304927"/>
                </a:lnTo>
                <a:lnTo>
                  <a:pt x="368934" y="309372"/>
                </a:lnTo>
                <a:lnTo>
                  <a:pt x="366013" y="315341"/>
                </a:lnTo>
                <a:lnTo>
                  <a:pt x="364616" y="319024"/>
                </a:lnTo>
                <a:lnTo>
                  <a:pt x="363220" y="323342"/>
                </a:lnTo>
                <a:lnTo>
                  <a:pt x="361823" y="329311"/>
                </a:lnTo>
                <a:lnTo>
                  <a:pt x="360425" y="332994"/>
                </a:lnTo>
                <a:lnTo>
                  <a:pt x="359028" y="338836"/>
                </a:lnTo>
                <a:lnTo>
                  <a:pt x="357631" y="343281"/>
                </a:lnTo>
                <a:lnTo>
                  <a:pt x="357631" y="347726"/>
                </a:lnTo>
                <a:lnTo>
                  <a:pt x="356870" y="352806"/>
                </a:lnTo>
                <a:lnTo>
                  <a:pt x="356870" y="357251"/>
                </a:lnTo>
                <a:lnTo>
                  <a:pt x="355473" y="363220"/>
                </a:lnTo>
                <a:lnTo>
                  <a:pt x="355473" y="366903"/>
                </a:lnTo>
                <a:lnTo>
                  <a:pt x="354075" y="371221"/>
                </a:lnTo>
                <a:lnTo>
                  <a:pt x="352678" y="377190"/>
                </a:lnTo>
                <a:lnTo>
                  <a:pt x="352678" y="382270"/>
                </a:lnTo>
                <a:lnTo>
                  <a:pt x="349884" y="388239"/>
                </a:lnTo>
                <a:lnTo>
                  <a:pt x="346963" y="397764"/>
                </a:lnTo>
                <a:lnTo>
                  <a:pt x="342773" y="408178"/>
                </a:lnTo>
                <a:lnTo>
                  <a:pt x="339216" y="417703"/>
                </a:lnTo>
                <a:lnTo>
                  <a:pt x="335025" y="427228"/>
                </a:lnTo>
                <a:lnTo>
                  <a:pt x="329437" y="437642"/>
                </a:lnTo>
                <a:lnTo>
                  <a:pt x="325881" y="447167"/>
                </a:lnTo>
                <a:lnTo>
                  <a:pt x="320166" y="456692"/>
                </a:lnTo>
                <a:lnTo>
                  <a:pt x="314578" y="467106"/>
                </a:lnTo>
                <a:lnTo>
                  <a:pt x="309625" y="476631"/>
                </a:lnTo>
                <a:lnTo>
                  <a:pt x="304037" y="486156"/>
                </a:lnTo>
                <a:lnTo>
                  <a:pt x="299084" y="496570"/>
                </a:lnTo>
                <a:lnTo>
                  <a:pt x="293370" y="504571"/>
                </a:lnTo>
                <a:lnTo>
                  <a:pt x="289178" y="514985"/>
                </a:lnTo>
                <a:lnTo>
                  <a:pt x="284987" y="526034"/>
                </a:lnTo>
                <a:lnTo>
                  <a:pt x="281431" y="535559"/>
                </a:lnTo>
                <a:lnTo>
                  <a:pt x="277240" y="545846"/>
                </a:lnTo>
                <a:lnTo>
                  <a:pt x="274320" y="553974"/>
                </a:lnTo>
                <a:lnTo>
                  <a:pt x="271525" y="561340"/>
                </a:lnTo>
                <a:lnTo>
                  <a:pt x="269494" y="569468"/>
                </a:lnTo>
                <a:lnTo>
                  <a:pt x="266573" y="575310"/>
                </a:lnTo>
                <a:lnTo>
                  <a:pt x="263778" y="581914"/>
                </a:lnTo>
                <a:lnTo>
                  <a:pt x="259587" y="587883"/>
                </a:lnTo>
                <a:lnTo>
                  <a:pt x="256794" y="594487"/>
                </a:lnTo>
                <a:lnTo>
                  <a:pt x="254634" y="600329"/>
                </a:lnTo>
                <a:lnTo>
                  <a:pt x="251840" y="606298"/>
                </a:lnTo>
                <a:lnTo>
                  <a:pt x="248920" y="611378"/>
                </a:lnTo>
                <a:lnTo>
                  <a:pt x="246125" y="617347"/>
                </a:lnTo>
                <a:lnTo>
                  <a:pt x="241934" y="623951"/>
                </a:lnTo>
                <a:lnTo>
                  <a:pt x="239775" y="629793"/>
                </a:lnTo>
                <a:lnTo>
                  <a:pt x="236981" y="637159"/>
                </a:lnTo>
                <a:lnTo>
                  <a:pt x="234187" y="642366"/>
                </a:lnTo>
                <a:lnTo>
                  <a:pt x="231394" y="651256"/>
                </a:lnTo>
                <a:lnTo>
                  <a:pt x="227075" y="659257"/>
                </a:lnTo>
                <a:lnTo>
                  <a:pt x="225044" y="668909"/>
                </a:lnTo>
                <a:lnTo>
                  <a:pt x="222123" y="679196"/>
                </a:lnTo>
                <a:lnTo>
                  <a:pt x="217931" y="687324"/>
                </a:lnTo>
                <a:lnTo>
                  <a:pt x="215137" y="697611"/>
                </a:lnTo>
                <a:lnTo>
                  <a:pt x="212344" y="705739"/>
                </a:lnTo>
                <a:lnTo>
                  <a:pt x="210184" y="713867"/>
                </a:lnTo>
                <a:lnTo>
                  <a:pt x="205994" y="722630"/>
                </a:lnTo>
                <a:lnTo>
                  <a:pt x="203073" y="730758"/>
                </a:lnTo>
                <a:lnTo>
                  <a:pt x="198881" y="739648"/>
                </a:lnTo>
                <a:lnTo>
                  <a:pt x="193928" y="746252"/>
                </a:lnTo>
                <a:lnTo>
                  <a:pt x="189737" y="755142"/>
                </a:lnTo>
                <a:lnTo>
                  <a:pt x="184150" y="761746"/>
                </a:lnTo>
                <a:lnTo>
                  <a:pt x="179197" y="769112"/>
                </a:lnTo>
                <a:lnTo>
                  <a:pt x="172084" y="774954"/>
                </a:lnTo>
                <a:lnTo>
                  <a:pt x="164337" y="780161"/>
                </a:lnTo>
                <a:lnTo>
                  <a:pt x="161544" y="783082"/>
                </a:lnTo>
                <a:lnTo>
                  <a:pt x="157225" y="783082"/>
                </a:lnTo>
                <a:lnTo>
                  <a:pt x="152400" y="784606"/>
                </a:lnTo>
                <a:lnTo>
                  <a:pt x="146684" y="784606"/>
                </a:lnTo>
                <a:lnTo>
                  <a:pt x="142494" y="784606"/>
                </a:lnTo>
                <a:lnTo>
                  <a:pt x="137540" y="784606"/>
                </a:lnTo>
                <a:lnTo>
                  <a:pt x="134747" y="784606"/>
                </a:lnTo>
                <a:lnTo>
                  <a:pt x="131952" y="786003"/>
                </a:lnTo>
                <a:lnTo>
                  <a:pt x="127634" y="787527"/>
                </a:lnTo>
                <a:lnTo>
                  <a:pt x="124840" y="787527"/>
                </a:lnTo>
                <a:lnTo>
                  <a:pt x="122681" y="788924"/>
                </a:lnTo>
                <a:lnTo>
                  <a:pt x="119887" y="789686"/>
                </a:lnTo>
                <a:lnTo>
                  <a:pt x="117094" y="792607"/>
                </a:lnTo>
                <a:lnTo>
                  <a:pt x="114300" y="794131"/>
                </a:lnTo>
                <a:lnTo>
                  <a:pt x="111378" y="795655"/>
                </a:lnTo>
                <a:lnTo>
                  <a:pt x="109347" y="797052"/>
                </a:lnTo>
                <a:lnTo>
                  <a:pt x="106552" y="798576"/>
                </a:lnTo>
                <a:lnTo>
                  <a:pt x="102234" y="799973"/>
                </a:lnTo>
                <a:lnTo>
                  <a:pt x="99440" y="801497"/>
                </a:lnTo>
                <a:lnTo>
                  <a:pt x="96647" y="803021"/>
                </a:lnTo>
                <a:lnTo>
                  <a:pt x="93090" y="804418"/>
                </a:lnTo>
                <a:lnTo>
                  <a:pt x="88900" y="804418"/>
                </a:lnTo>
                <a:lnTo>
                  <a:pt x="86105" y="805180"/>
                </a:lnTo>
                <a:lnTo>
                  <a:pt x="81787" y="805180"/>
                </a:lnTo>
                <a:lnTo>
                  <a:pt x="75437" y="804418"/>
                </a:lnTo>
                <a:lnTo>
                  <a:pt x="68452" y="803021"/>
                </a:lnTo>
                <a:lnTo>
                  <a:pt x="62102" y="799973"/>
                </a:lnTo>
                <a:lnTo>
                  <a:pt x="54990" y="797052"/>
                </a:lnTo>
                <a:lnTo>
                  <a:pt x="48640" y="791210"/>
                </a:lnTo>
                <a:lnTo>
                  <a:pt x="41655" y="787527"/>
                </a:lnTo>
                <a:lnTo>
                  <a:pt x="36702" y="781558"/>
                </a:lnTo>
                <a:lnTo>
                  <a:pt x="29590" y="774954"/>
                </a:lnTo>
                <a:lnTo>
                  <a:pt x="25400" y="767588"/>
                </a:lnTo>
                <a:lnTo>
                  <a:pt x="20447" y="760222"/>
                </a:lnTo>
                <a:lnTo>
                  <a:pt x="16255" y="753618"/>
                </a:lnTo>
                <a:lnTo>
                  <a:pt x="11937" y="746252"/>
                </a:lnTo>
                <a:lnTo>
                  <a:pt x="9144" y="738124"/>
                </a:lnTo>
                <a:lnTo>
                  <a:pt x="7111" y="730758"/>
                </a:lnTo>
                <a:lnTo>
                  <a:pt x="5587" y="722630"/>
                </a:lnTo>
                <a:lnTo>
                  <a:pt x="5587" y="715264"/>
                </a:lnTo>
                <a:lnTo>
                  <a:pt x="5587" y="711581"/>
                </a:lnTo>
                <a:lnTo>
                  <a:pt x="7111" y="705739"/>
                </a:lnTo>
                <a:lnTo>
                  <a:pt x="9144" y="701294"/>
                </a:lnTo>
                <a:lnTo>
                  <a:pt x="11937" y="698373"/>
                </a:lnTo>
                <a:lnTo>
                  <a:pt x="14858" y="694690"/>
                </a:lnTo>
                <a:lnTo>
                  <a:pt x="16255" y="690245"/>
                </a:lnTo>
                <a:lnTo>
                  <a:pt x="19050" y="685800"/>
                </a:lnTo>
                <a:lnTo>
                  <a:pt x="19050" y="680720"/>
                </a:lnTo>
                <a:lnTo>
                  <a:pt x="19050" y="676275"/>
                </a:lnTo>
                <a:lnTo>
                  <a:pt x="17652" y="671830"/>
                </a:lnTo>
                <a:lnTo>
                  <a:pt x="17652" y="668909"/>
                </a:lnTo>
                <a:lnTo>
                  <a:pt x="16255" y="665226"/>
                </a:lnTo>
                <a:lnTo>
                  <a:pt x="14858" y="662305"/>
                </a:lnTo>
                <a:lnTo>
                  <a:pt x="13461" y="657860"/>
                </a:lnTo>
                <a:lnTo>
                  <a:pt x="10540" y="653415"/>
                </a:lnTo>
                <a:lnTo>
                  <a:pt x="9144" y="651256"/>
                </a:lnTo>
                <a:lnTo>
                  <a:pt x="8508" y="646811"/>
                </a:lnTo>
                <a:lnTo>
                  <a:pt x="7111" y="643890"/>
                </a:lnTo>
                <a:lnTo>
                  <a:pt x="5587" y="639445"/>
                </a:lnTo>
                <a:lnTo>
                  <a:pt x="4190" y="635762"/>
                </a:lnTo>
                <a:lnTo>
                  <a:pt x="2794" y="631317"/>
                </a:lnTo>
                <a:lnTo>
                  <a:pt x="1397" y="626872"/>
                </a:lnTo>
                <a:lnTo>
                  <a:pt x="1397" y="622427"/>
                </a:lnTo>
                <a:lnTo>
                  <a:pt x="0" y="618744"/>
                </a:lnTo>
                <a:lnTo>
                  <a:pt x="0" y="598932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0989309" y="4974590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52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144250" y="4827270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51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0986769" y="5284470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64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1177269" y="4710429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52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007090" y="5152390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2" y="327152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994900" y="3243579"/>
            <a:ext cx="553720" cy="203200"/>
          </a:xfrm>
          <a:custGeom>
            <a:avLst/>
            <a:gdLst/>
            <a:ahLst/>
            <a:cxnLst/>
            <a:rect l="l" t="t" r="r" b="b"/>
            <a:pathLst>
              <a:path w="553720" h="203200">
                <a:moveTo>
                  <a:pt x="0" y="203200"/>
                </a:moveTo>
                <a:lnTo>
                  <a:pt x="2158" y="201295"/>
                </a:lnTo>
                <a:lnTo>
                  <a:pt x="4191" y="199136"/>
                </a:lnTo>
                <a:lnTo>
                  <a:pt x="6603" y="197612"/>
                </a:lnTo>
                <a:lnTo>
                  <a:pt x="9017" y="196215"/>
                </a:lnTo>
                <a:lnTo>
                  <a:pt x="14604" y="194945"/>
                </a:lnTo>
                <a:lnTo>
                  <a:pt x="14985" y="191262"/>
                </a:lnTo>
                <a:lnTo>
                  <a:pt x="15240" y="187452"/>
                </a:lnTo>
                <a:lnTo>
                  <a:pt x="15875" y="183896"/>
                </a:lnTo>
                <a:lnTo>
                  <a:pt x="16128" y="182372"/>
                </a:lnTo>
                <a:lnTo>
                  <a:pt x="17272" y="181102"/>
                </a:lnTo>
                <a:lnTo>
                  <a:pt x="17272" y="179705"/>
                </a:lnTo>
                <a:lnTo>
                  <a:pt x="17272" y="177927"/>
                </a:lnTo>
                <a:lnTo>
                  <a:pt x="15240" y="171958"/>
                </a:lnTo>
                <a:lnTo>
                  <a:pt x="14604" y="170053"/>
                </a:lnTo>
                <a:lnTo>
                  <a:pt x="15875" y="169545"/>
                </a:lnTo>
                <a:lnTo>
                  <a:pt x="17525" y="169672"/>
                </a:lnTo>
                <a:lnTo>
                  <a:pt x="18542" y="168656"/>
                </a:lnTo>
                <a:lnTo>
                  <a:pt x="20827" y="166243"/>
                </a:lnTo>
                <a:lnTo>
                  <a:pt x="23875" y="160400"/>
                </a:lnTo>
                <a:lnTo>
                  <a:pt x="28321" y="142367"/>
                </a:lnTo>
                <a:lnTo>
                  <a:pt x="27813" y="139954"/>
                </a:lnTo>
                <a:lnTo>
                  <a:pt x="29082" y="139573"/>
                </a:lnTo>
                <a:lnTo>
                  <a:pt x="34417" y="138175"/>
                </a:lnTo>
                <a:lnTo>
                  <a:pt x="35814" y="136906"/>
                </a:lnTo>
                <a:lnTo>
                  <a:pt x="37338" y="135762"/>
                </a:lnTo>
                <a:lnTo>
                  <a:pt x="38353" y="134112"/>
                </a:lnTo>
                <a:lnTo>
                  <a:pt x="39243" y="132842"/>
                </a:lnTo>
                <a:lnTo>
                  <a:pt x="38861" y="131064"/>
                </a:lnTo>
                <a:lnTo>
                  <a:pt x="39750" y="129921"/>
                </a:lnTo>
                <a:lnTo>
                  <a:pt x="40767" y="128650"/>
                </a:lnTo>
                <a:lnTo>
                  <a:pt x="42418" y="128143"/>
                </a:lnTo>
                <a:lnTo>
                  <a:pt x="43688" y="127127"/>
                </a:lnTo>
                <a:lnTo>
                  <a:pt x="44196" y="124841"/>
                </a:lnTo>
                <a:lnTo>
                  <a:pt x="44196" y="122428"/>
                </a:lnTo>
                <a:lnTo>
                  <a:pt x="45084" y="120269"/>
                </a:lnTo>
                <a:lnTo>
                  <a:pt x="45593" y="119125"/>
                </a:lnTo>
                <a:lnTo>
                  <a:pt x="47117" y="118618"/>
                </a:lnTo>
                <a:lnTo>
                  <a:pt x="47751" y="117475"/>
                </a:lnTo>
                <a:lnTo>
                  <a:pt x="52577" y="107187"/>
                </a:lnTo>
                <a:lnTo>
                  <a:pt x="46735" y="110490"/>
                </a:lnTo>
                <a:lnTo>
                  <a:pt x="54355" y="107823"/>
                </a:lnTo>
                <a:lnTo>
                  <a:pt x="63307" y="108005"/>
                </a:lnTo>
                <a:lnTo>
                  <a:pt x="72247" y="108045"/>
                </a:lnTo>
                <a:lnTo>
                  <a:pt x="81162" y="108323"/>
                </a:lnTo>
                <a:lnTo>
                  <a:pt x="90043" y="109220"/>
                </a:lnTo>
                <a:lnTo>
                  <a:pt x="91694" y="109474"/>
                </a:lnTo>
                <a:lnTo>
                  <a:pt x="91440" y="112268"/>
                </a:lnTo>
                <a:lnTo>
                  <a:pt x="92709" y="113411"/>
                </a:lnTo>
                <a:lnTo>
                  <a:pt x="93852" y="114300"/>
                </a:lnTo>
                <a:lnTo>
                  <a:pt x="95376" y="114300"/>
                </a:lnTo>
                <a:lnTo>
                  <a:pt x="96647" y="114681"/>
                </a:lnTo>
                <a:lnTo>
                  <a:pt x="97535" y="116078"/>
                </a:lnTo>
                <a:lnTo>
                  <a:pt x="98298" y="117602"/>
                </a:lnTo>
                <a:lnTo>
                  <a:pt x="99314" y="118872"/>
                </a:lnTo>
                <a:lnTo>
                  <a:pt x="100075" y="119887"/>
                </a:lnTo>
                <a:lnTo>
                  <a:pt x="101346" y="120523"/>
                </a:lnTo>
                <a:lnTo>
                  <a:pt x="101980" y="121666"/>
                </a:lnTo>
                <a:lnTo>
                  <a:pt x="102743" y="122936"/>
                </a:lnTo>
                <a:lnTo>
                  <a:pt x="102361" y="124714"/>
                </a:lnTo>
                <a:lnTo>
                  <a:pt x="103377" y="125730"/>
                </a:lnTo>
                <a:lnTo>
                  <a:pt x="104267" y="126873"/>
                </a:lnTo>
                <a:lnTo>
                  <a:pt x="105918" y="126746"/>
                </a:lnTo>
                <a:lnTo>
                  <a:pt x="107315" y="127127"/>
                </a:lnTo>
                <a:lnTo>
                  <a:pt x="108203" y="128524"/>
                </a:lnTo>
                <a:lnTo>
                  <a:pt x="109474" y="129667"/>
                </a:lnTo>
                <a:lnTo>
                  <a:pt x="109981" y="131318"/>
                </a:lnTo>
                <a:lnTo>
                  <a:pt x="110871" y="134493"/>
                </a:lnTo>
                <a:lnTo>
                  <a:pt x="109981" y="138049"/>
                </a:lnTo>
                <a:lnTo>
                  <a:pt x="111251" y="140970"/>
                </a:lnTo>
                <a:lnTo>
                  <a:pt x="111886" y="142494"/>
                </a:lnTo>
                <a:lnTo>
                  <a:pt x="113919" y="142875"/>
                </a:lnTo>
                <a:lnTo>
                  <a:pt x="115189" y="143764"/>
                </a:lnTo>
                <a:lnTo>
                  <a:pt x="115697" y="145161"/>
                </a:lnTo>
                <a:lnTo>
                  <a:pt x="115570" y="146939"/>
                </a:lnTo>
                <a:lnTo>
                  <a:pt x="116585" y="147955"/>
                </a:lnTo>
                <a:lnTo>
                  <a:pt x="117601" y="148971"/>
                </a:lnTo>
                <a:lnTo>
                  <a:pt x="119252" y="148844"/>
                </a:lnTo>
                <a:lnTo>
                  <a:pt x="120523" y="149352"/>
                </a:lnTo>
                <a:lnTo>
                  <a:pt x="124854" y="150518"/>
                </a:lnTo>
                <a:lnTo>
                  <a:pt x="126222" y="150685"/>
                </a:lnTo>
                <a:lnTo>
                  <a:pt x="128041" y="150852"/>
                </a:lnTo>
                <a:lnTo>
                  <a:pt x="133730" y="152019"/>
                </a:lnTo>
                <a:lnTo>
                  <a:pt x="135127" y="152400"/>
                </a:lnTo>
                <a:lnTo>
                  <a:pt x="136398" y="153035"/>
                </a:lnTo>
                <a:lnTo>
                  <a:pt x="137795" y="153416"/>
                </a:lnTo>
                <a:lnTo>
                  <a:pt x="145053" y="153197"/>
                </a:lnTo>
                <a:lnTo>
                  <a:pt x="152336" y="153003"/>
                </a:lnTo>
                <a:lnTo>
                  <a:pt x="159619" y="152665"/>
                </a:lnTo>
                <a:lnTo>
                  <a:pt x="166877" y="152019"/>
                </a:lnTo>
                <a:lnTo>
                  <a:pt x="169672" y="151765"/>
                </a:lnTo>
                <a:lnTo>
                  <a:pt x="174878" y="149352"/>
                </a:lnTo>
                <a:lnTo>
                  <a:pt x="182752" y="149733"/>
                </a:lnTo>
                <a:lnTo>
                  <a:pt x="190753" y="149860"/>
                </a:lnTo>
                <a:lnTo>
                  <a:pt x="198754" y="150622"/>
                </a:lnTo>
                <a:lnTo>
                  <a:pt x="200532" y="150875"/>
                </a:lnTo>
                <a:lnTo>
                  <a:pt x="202438" y="151003"/>
                </a:lnTo>
                <a:lnTo>
                  <a:pt x="203961" y="152019"/>
                </a:lnTo>
                <a:lnTo>
                  <a:pt x="206446" y="155120"/>
                </a:lnTo>
                <a:lnTo>
                  <a:pt x="206787" y="158067"/>
                </a:lnTo>
                <a:lnTo>
                  <a:pt x="208033" y="160752"/>
                </a:lnTo>
                <a:lnTo>
                  <a:pt x="213232" y="163068"/>
                </a:lnTo>
                <a:lnTo>
                  <a:pt x="215010" y="163575"/>
                </a:lnTo>
                <a:lnTo>
                  <a:pt x="216789" y="163957"/>
                </a:lnTo>
                <a:lnTo>
                  <a:pt x="218567" y="164465"/>
                </a:lnTo>
                <a:lnTo>
                  <a:pt x="221233" y="165354"/>
                </a:lnTo>
                <a:lnTo>
                  <a:pt x="223774" y="167005"/>
                </a:lnTo>
                <a:lnTo>
                  <a:pt x="226568" y="167259"/>
                </a:lnTo>
                <a:lnTo>
                  <a:pt x="241046" y="168656"/>
                </a:lnTo>
                <a:lnTo>
                  <a:pt x="242570" y="168529"/>
                </a:lnTo>
                <a:lnTo>
                  <a:pt x="255397" y="169291"/>
                </a:lnTo>
                <a:lnTo>
                  <a:pt x="258318" y="164465"/>
                </a:lnTo>
                <a:lnTo>
                  <a:pt x="259842" y="162052"/>
                </a:lnTo>
                <a:lnTo>
                  <a:pt x="258699" y="157861"/>
                </a:lnTo>
                <a:lnTo>
                  <a:pt x="260984" y="156210"/>
                </a:lnTo>
                <a:lnTo>
                  <a:pt x="263651" y="154305"/>
                </a:lnTo>
                <a:lnTo>
                  <a:pt x="266065" y="152146"/>
                </a:lnTo>
                <a:lnTo>
                  <a:pt x="268858" y="150622"/>
                </a:lnTo>
                <a:lnTo>
                  <a:pt x="270636" y="149733"/>
                </a:lnTo>
                <a:lnTo>
                  <a:pt x="272542" y="148971"/>
                </a:lnTo>
                <a:lnTo>
                  <a:pt x="274193" y="147955"/>
                </a:lnTo>
                <a:lnTo>
                  <a:pt x="276098" y="146685"/>
                </a:lnTo>
                <a:lnTo>
                  <a:pt x="277368" y="144399"/>
                </a:lnTo>
                <a:lnTo>
                  <a:pt x="279526" y="143764"/>
                </a:lnTo>
                <a:lnTo>
                  <a:pt x="284225" y="142494"/>
                </a:lnTo>
                <a:lnTo>
                  <a:pt x="289178" y="142875"/>
                </a:lnTo>
                <a:lnTo>
                  <a:pt x="294131" y="142367"/>
                </a:lnTo>
                <a:lnTo>
                  <a:pt x="296658" y="139783"/>
                </a:lnTo>
                <a:lnTo>
                  <a:pt x="296433" y="139509"/>
                </a:lnTo>
                <a:lnTo>
                  <a:pt x="296042" y="137902"/>
                </a:lnTo>
                <a:lnTo>
                  <a:pt x="308609" y="119380"/>
                </a:lnTo>
                <a:lnTo>
                  <a:pt x="310006" y="118872"/>
                </a:lnTo>
                <a:lnTo>
                  <a:pt x="323306" y="119419"/>
                </a:lnTo>
                <a:lnTo>
                  <a:pt x="329057" y="119538"/>
                </a:lnTo>
                <a:lnTo>
                  <a:pt x="332902" y="120372"/>
                </a:lnTo>
                <a:lnTo>
                  <a:pt x="340486" y="123062"/>
                </a:lnTo>
                <a:lnTo>
                  <a:pt x="344989" y="124626"/>
                </a:lnTo>
                <a:lnTo>
                  <a:pt x="343741" y="124237"/>
                </a:lnTo>
                <a:lnTo>
                  <a:pt x="343183" y="124277"/>
                </a:lnTo>
                <a:lnTo>
                  <a:pt x="349757" y="127127"/>
                </a:lnTo>
                <a:lnTo>
                  <a:pt x="352298" y="128270"/>
                </a:lnTo>
                <a:lnTo>
                  <a:pt x="357631" y="129921"/>
                </a:lnTo>
                <a:lnTo>
                  <a:pt x="358521" y="131318"/>
                </a:lnTo>
                <a:lnTo>
                  <a:pt x="359028" y="133096"/>
                </a:lnTo>
                <a:lnTo>
                  <a:pt x="360299" y="134112"/>
                </a:lnTo>
                <a:lnTo>
                  <a:pt x="361442" y="135000"/>
                </a:lnTo>
                <a:lnTo>
                  <a:pt x="363093" y="134874"/>
                </a:lnTo>
                <a:lnTo>
                  <a:pt x="364235" y="135509"/>
                </a:lnTo>
                <a:lnTo>
                  <a:pt x="368415" y="137912"/>
                </a:lnTo>
                <a:lnTo>
                  <a:pt x="368331" y="138255"/>
                </a:lnTo>
                <a:lnTo>
                  <a:pt x="368200" y="138241"/>
                </a:lnTo>
                <a:lnTo>
                  <a:pt x="372236" y="139573"/>
                </a:lnTo>
                <a:lnTo>
                  <a:pt x="375842" y="145736"/>
                </a:lnTo>
                <a:lnTo>
                  <a:pt x="377745" y="148018"/>
                </a:lnTo>
                <a:lnTo>
                  <a:pt x="380863" y="147824"/>
                </a:lnTo>
                <a:lnTo>
                  <a:pt x="388111" y="146558"/>
                </a:lnTo>
                <a:lnTo>
                  <a:pt x="389508" y="146050"/>
                </a:lnTo>
                <a:lnTo>
                  <a:pt x="390778" y="145542"/>
                </a:lnTo>
                <a:lnTo>
                  <a:pt x="392049" y="145161"/>
                </a:lnTo>
                <a:lnTo>
                  <a:pt x="394334" y="144525"/>
                </a:lnTo>
                <a:lnTo>
                  <a:pt x="396621" y="144525"/>
                </a:lnTo>
                <a:lnTo>
                  <a:pt x="398779" y="143764"/>
                </a:lnTo>
                <a:lnTo>
                  <a:pt x="400176" y="143129"/>
                </a:lnTo>
                <a:lnTo>
                  <a:pt x="401447" y="141986"/>
                </a:lnTo>
                <a:lnTo>
                  <a:pt x="402717" y="140970"/>
                </a:lnTo>
                <a:lnTo>
                  <a:pt x="408685" y="136525"/>
                </a:lnTo>
                <a:lnTo>
                  <a:pt x="407161" y="137668"/>
                </a:lnTo>
                <a:lnTo>
                  <a:pt x="411988" y="132715"/>
                </a:lnTo>
                <a:lnTo>
                  <a:pt x="413232" y="128692"/>
                </a:lnTo>
                <a:lnTo>
                  <a:pt x="413369" y="128730"/>
                </a:lnTo>
                <a:lnTo>
                  <a:pt x="414148" y="128696"/>
                </a:lnTo>
                <a:lnTo>
                  <a:pt x="417322" y="124460"/>
                </a:lnTo>
                <a:lnTo>
                  <a:pt x="418083" y="123190"/>
                </a:lnTo>
                <a:lnTo>
                  <a:pt x="417956" y="121539"/>
                </a:lnTo>
                <a:lnTo>
                  <a:pt x="418592" y="120269"/>
                </a:lnTo>
                <a:lnTo>
                  <a:pt x="419353" y="118745"/>
                </a:lnTo>
                <a:lnTo>
                  <a:pt x="420497" y="117602"/>
                </a:lnTo>
                <a:lnTo>
                  <a:pt x="421258" y="116078"/>
                </a:lnTo>
                <a:lnTo>
                  <a:pt x="421894" y="114808"/>
                </a:lnTo>
                <a:lnTo>
                  <a:pt x="421767" y="113157"/>
                </a:lnTo>
                <a:lnTo>
                  <a:pt x="422528" y="112014"/>
                </a:lnTo>
                <a:lnTo>
                  <a:pt x="433197" y="104140"/>
                </a:lnTo>
                <a:lnTo>
                  <a:pt x="434467" y="103632"/>
                </a:lnTo>
                <a:lnTo>
                  <a:pt x="434975" y="102235"/>
                </a:lnTo>
                <a:lnTo>
                  <a:pt x="434975" y="100711"/>
                </a:lnTo>
                <a:lnTo>
                  <a:pt x="435864" y="99568"/>
                </a:lnTo>
                <a:lnTo>
                  <a:pt x="436879" y="98171"/>
                </a:lnTo>
                <a:lnTo>
                  <a:pt x="438530" y="97790"/>
                </a:lnTo>
                <a:lnTo>
                  <a:pt x="439800" y="96774"/>
                </a:lnTo>
                <a:lnTo>
                  <a:pt x="441198" y="95504"/>
                </a:lnTo>
                <a:lnTo>
                  <a:pt x="442595" y="94107"/>
                </a:lnTo>
                <a:lnTo>
                  <a:pt x="443738" y="92583"/>
                </a:lnTo>
                <a:lnTo>
                  <a:pt x="445770" y="90043"/>
                </a:lnTo>
                <a:lnTo>
                  <a:pt x="448055" y="87503"/>
                </a:lnTo>
                <a:lnTo>
                  <a:pt x="449072" y="84328"/>
                </a:lnTo>
                <a:lnTo>
                  <a:pt x="450088" y="80899"/>
                </a:lnTo>
                <a:lnTo>
                  <a:pt x="450469" y="78740"/>
                </a:lnTo>
                <a:lnTo>
                  <a:pt x="453008" y="76073"/>
                </a:lnTo>
                <a:lnTo>
                  <a:pt x="454151" y="74803"/>
                </a:lnTo>
                <a:lnTo>
                  <a:pt x="455675" y="74168"/>
                </a:lnTo>
                <a:lnTo>
                  <a:pt x="457073" y="73279"/>
                </a:lnTo>
                <a:lnTo>
                  <a:pt x="457453" y="68707"/>
                </a:lnTo>
                <a:lnTo>
                  <a:pt x="457834" y="64008"/>
                </a:lnTo>
                <a:lnTo>
                  <a:pt x="458343" y="59436"/>
                </a:lnTo>
                <a:lnTo>
                  <a:pt x="459231" y="51562"/>
                </a:lnTo>
                <a:lnTo>
                  <a:pt x="461136" y="46862"/>
                </a:lnTo>
                <a:lnTo>
                  <a:pt x="458343" y="38735"/>
                </a:lnTo>
                <a:lnTo>
                  <a:pt x="455929" y="31623"/>
                </a:lnTo>
                <a:lnTo>
                  <a:pt x="453771" y="30987"/>
                </a:lnTo>
                <a:lnTo>
                  <a:pt x="449072" y="27686"/>
                </a:lnTo>
                <a:lnTo>
                  <a:pt x="448691" y="25400"/>
                </a:lnTo>
                <a:lnTo>
                  <a:pt x="447801" y="23114"/>
                </a:lnTo>
                <a:lnTo>
                  <a:pt x="447801" y="20700"/>
                </a:lnTo>
                <a:lnTo>
                  <a:pt x="448841" y="14222"/>
                </a:lnTo>
                <a:lnTo>
                  <a:pt x="452119" y="12684"/>
                </a:lnTo>
                <a:lnTo>
                  <a:pt x="457874" y="13789"/>
                </a:lnTo>
                <a:lnTo>
                  <a:pt x="466344" y="15240"/>
                </a:lnTo>
                <a:lnTo>
                  <a:pt x="469392" y="14732"/>
                </a:lnTo>
                <a:lnTo>
                  <a:pt x="472821" y="15240"/>
                </a:lnTo>
                <a:lnTo>
                  <a:pt x="475615" y="13843"/>
                </a:lnTo>
                <a:lnTo>
                  <a:pt x="476757" y="13208"/>
                </a:lnTo>
                <a:lnTo>
                  <a:pt x="476250" y="10922"/>
                </a:lnTo>
                <a:lnTo>
                  <a:pt x="476884" y="9652"/>
                </a:lnTo>
                <a:lnTo>
                  <a:pt x="477647" y="8128"/>
                </a:lnTo>
                <a:lnTo>
                  <a:pt x="478408" y="6731"/>
                </a:lnTo>
                <a:lnTo>
                  <a:pt x="479551" y="5587"/>
                </a:lnTo>
                <a:lnTo>
                  <a:pt x="483361" y="1524"/>
                </a:lnTo>
                <a:lnTo>
                  <a:pt x="489203" y="1016"/>
                </a:lnTo>
                <a:lnTo>
                  <a:pt x="494156" y="0"/>
                </a:lnTo>
                <a:lnTo>
                  <a:pt x="496316" y="508"/>
                </a:lnTo>
                <a:lnTo>
                  <a:pt x="498728" y="254"/>
                </a:lnTo>
                <a:lnTo>
                  <a:pt x="500760" y="1397"/>
                </a:lnTo>
                <a:lnTo>
                  <a:pt x="502157" y="2159"/>
                </a:lnTo>
                <a:lnTo>
                  <a:pt x="503300" y="3810"/>
                </a:lnTo>
                <a:lnTo>
                  <a:pt x="503427" y="5587"/>
                </a:lnTo>
                <a:lnTo>
                  <a:pt x="503808" y="12446"/>
                </a:lnTo>
                <a:lnTo>
                  <a:pt x="503047" y="19431"/>
                </a:lnTo>
                <a:lnTo>
                  <a:pt x="502030" y="26289"/>
                </a:lnTo>
                <a:lnTo>
                  <a:pt x="501650" y="29210"/>
                </a:lnTo>
                <a:lnTo>
                  <a:pt x="499364" y="34544"/>
                </a:lnTo>
                <a:lnTo>
                  <a:pt x="499491" y="34925"/>
                </a:lnTo>
                <a:lnTo>
                  <a:pt x="501396" y="43307"/>
                </a:lnTo>
                <a:lnTo>
                  <a:pt x="502030" y="44196"/>
                </a:lnTo>
                <a:lnTo>
                  <a:pt x="503047" y="45593"/>
                </a:lnTo>
                <a:lnTo>
                  <a:pt x="504698" y="46100"/>
                </a:lnTo>
                <a:lnTo>
                  <a:pt x="505968" y="46990"/>
                </a:lnTo>
                <a:lnTo>
                  <a:pt x="509016" y="56515"/>
                </a:lnTo>
                <a:lnTo>
                  <a:pt x="509524" y="53212"/>
                </a:lnTo>
                <a:lnTo>
                  <a:pt x="507365" y="62230"/>
                </a:lnTo>
                <a:lnTo>
                  <a:pt x="506983" y="63627"/>
                </a:lnTo>
                <a:lnTo>
                  <a:pt x="506475" y="65024"/>
                </a:lnTo>
                <a:lnTo>
                  <a:pt x="505968" y="66294"/>
                </a:lnTo>
                <a:lnTo>
                  <a:pt x="506475" y="71882"/>
                </a:lnTo>
                <a:lnTo>
                  <a:pt x="506349" y="77470"/>
                </a:lnTo>
                <a:lnTo>
                  <a:pt x="507365" y="82931"/>
                </a:lnTo>
                <a:lnTo>
                  <a:pt x="508126" y="86995"/>
                </a:lnTo>
                <a:lnTo>
                  <a:pt x="511428" y="87630"/>
                </a:lnTo>
                <a:lnTo>
                  <a:pt x="513969" y="89789"/>
                </a:lnTo>
                <a:lnTo>
                  <a:pt x="515366" y="91059"/>
                </a:lnTo>
                <a:lnTo>
                  <a:pt x="516508" y="92837"/>
                </a:lnTo>
                <a:lnTo>
                  <a:pt x="517905" y="93980"/>
                </a:lnTo>
                <a:lnTo>
                  <a:pt x="520446" y="96012"/>
                </a:lnTo>
                <a:lnTo>
                  <a:pt x="523240" y="97662"/>
                </a:lnTo>
                <a:lnTo>
                  <a:pt x="525906" y="99568"/>
                </a:lnTo>
                <a:lnTo>
                  <a:pt x="529844" y="102235"/>
                </a:lnTo>
                <a:lnTo>
                  <a:pt x="530732" y="103632"/>
                </a:lnTo>
                <a:lnTo>
                  <a:pt x="531368" y="105283"/>
                </a:lnTo>
                <a:lnTo>
                  <a:pt x="532510" y="106425"/>
                </a:lnTo>
                <a:lnTo>
                  <a:pt x="533653" y="107569"/>
                </a:lnTo>
                <a:lnTo>
                  <a:pt x="535558" y="107950"/>
                </a:lnTo>
                <a:lnTo>
                  <a:pt x="536448" y="109220"/>
                </a:lnTo>
                <a:lnTo>
                  <a:pt x="539154" y="113581"/>
                </a:lnTo>
                <a:lnTo>
                  <a:pt x="537527" y="113157"/>
                </a:lnTo>
                <a:lnTo>
                  <a:pt x="536376" y="112827"/>
                </a:lnTo>
                <a:lnTo>
                  <a:pt x="540511" y="117475"/>
                </a:lnTo>
                <a:lnTo>
                  <a:pt x="541654" y="118618"/>
                </a:lnTo>
                <a:lnTo>
                  <a:pt x="543178" y="119253"/>
                </a:lnTo>
                <a:lnTo>
                  <a:pt x="544449" y="120269"/>
                </a:lnTo>
                <a:lnTo>
                  <a:pt x="545465" y="121031"/>
                </a:lnTo>
                <a:lnTo>
                  <a:pt x="546226" y="122047"/>
                </a:lnTo>
                <a:lnTo>
                  <a:pt x="547116" y="123062"/>
                </a:lnTo>
                <a:lnTo>
                  <a:pt x="548894" y="128650"/>
                </a:lnTo>
                <a:lnTo>
                  <a:pt x="548894" y="126111"/>
                </a:lnTo>
                <a:lnTo>
                  <a:pt x="547116" y="132715"/>
                </a:lnTo>
                <a:lnTo>
                  <a:pt x="546734" y="134112"/>
                </a:lnTo>
                <a:lnTo>
                  <a:pt x="546607" y="135762"/>
                </a:lnTo>
                <a:lnTo>
                  <a:pt x="545719" y="136906"/>
                </a:lnTo>
                <a:lnTo>
                  <a:pt x="544829" y="138175"/>
                </a:lnTo>
                <a:lnTo>
                  <a:pt x="543178" y="138684"/>
                </a:lnTo>
                <a:lnTo>
                  <a:pt x="541781" y="139573"/>
                </a:lnTo>
                <a:lnTo>
                  <a:pt x="540893" y="140970"/>
                </a:lnTo>
                <a:lnTo>
                  <a:pt x="539242" y="142112"/>
                </a:lnTo>
                <a:lnTo>
                  <a:pt x="539115" y="143764"/>
                </a:lnTo>
                <a:lnTo>
                  <a:pt x="538733" y="148590"/>
                </a:lnTo>
                <a:lnTo>
                  <a:pt x="537845" y="157607"/>
                </a:lnTo>
                <a:lnTo>
                  <a:pt x="544449" y="159004"/>
                </a:lnTo>
                <a:lnTo>
                  <a:pt x="547497" y="159639"/>
                </a:lnTo>
                <a:lnTo>
                  <a:pt x="550672" y="159004"/>
                </a:lnTo>
                <a:lnTo>
                  <a:pt x="553720" y="159004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065509" y="4893309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51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316969" y="4682490"/>
            <a:ext cx="331470" cy="327660"/>
          </a:xfrm>
          <a:custGeom>
            <a:avLst/>
            <a:gdLst/>
            <a:ahLst/>
            <a:cxnLst/>
            <a:rect l="l" t="t" r="r" b="b"/>
            <a:pathLst>
              <a:path w="331470" h="327660">
                <a:moveTo>
                  <a:pt x="0" y="0"/>
                </a:moveTo>
                <a:lnTo>
                  <a:pt x="331343" y="327152"/>
                </a:lnTo>
              </a:path>
            </a:pathLst>
          </a:custGeom>
          <a:ln w="2794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95959" y="2499360"/>
            <a:ext cx="5676900" cy="647700"/>
          </a:xfrm>
          <a:custGeom>
            <a:avLst/>
            <a:gdLst/>
            <a:ahLst/>
            <a:cxnLst/>
            <a:rect l="l" t="t" r="r" b="b"/>
            <a:pathLst>
              <a:path w="5676900" h="647700">
                <a:moveTo>
                  <a:pt x="0" y="647700"/>
                </a:moveTo>
                <a:lnTo>
                  <a:pt x="5676900" y="647700"/>
                </a:lnTo>
                <a:lnTo>
                  <a:pt x="56769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0099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95959" y="2499360"/>
            <a:ext cx="5676900" cy="647700"/>
          </a:xfrm>
          <a:custGeom>
            <a:avLst/>
            <a:gdLst/>
            <a:ahLst/>
            <a:cxnLst/>
            <a:rect l="l" t="t" r="r" b="b"/>
            <a:pathLst>
              <a:path w="5676900" h="647700">
                <a:moveTo>
                  <a:pt x="0" y="647700"/>
                </a:moveTo>
                <a:lnTo>
                  <a:pt x="5676900" y="647700"/>
                </a:lnTo>
                <a:lnTo>
                  <a:pt x="56769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718819" y="2519298"/>
            <a:ext cx="56667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279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22% -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Calibri"/>
                <a:cs typeface="Calibri"/>
              </a:rPr>
              <a:t>47%</a:t>
            </a:r>
            <a:endParaRPr sz="1800">
              <a:latin typeface="Calibri"/>
              <a:cs typeface="Calibri"/>
            </a:endParaRPr>
          </a:p>
          <a:p>
            <a:pPr algn="ctr" marR="27305">
              <a:lnSpc>
                <a:spcPct val="100000"/>
              </a:lnSpc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drop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cases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" y="3782059"/>
            <a:ext cx="5669280" cy="62484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33020" rIns="0" bIns="0" rtlCol="0" vert="horz">
            <a:spAutoFit/>
          </a:bodyPr>
          <a:lstStyle/>
          <a:p>
            <a:pPr marL="2192020" marR="1685925" indent="-502920">
              <a:lnSpc>
                <a:spcPct val="100000"/>
              </a:lnSpc>
              <a:spcBef>
                <a:spcPts val="26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5.6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million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- 11.2</a:t>
            </a:r>
            <a:r>
              <a:rPr dirty="0" sz="180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million  cases</a:t>
            </a: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averted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23900" y="4406900"/>
            <a:ext cx="5669280" cy="523240"/>
          </a:xfrm>
          <a:prstGeom prst="rect">
            <a:avLst/>
          </a:prstGeom>
          <a:solidFill>
            <a:srgbClr val="D9D9D9"/>
          </a:solidFill>
        </p:spPr>
        <p:txBody>
          <a:bodyPr wrap="square" lIns="0" tIns="70485" rIns="0" bIns="0" rtlCol="0" vert="horz">
            <a:spAutoFit/>
          </a:bodyPr>
          <a:lstStyle/>
          <a:p>
            <a:pPr marL="2407285" marR="582930" indent="-1819275">
              <a:lnSpc>
                <a:spcPct val="100000"/>
              </a:lnSpc>
              <a:spcBef>
                <a:spcPts val="555"/>
              </a:spcBef>
            </a:pPr>
            <a:r>
              <a:rPr dirty="0" sz="1200" spc="-10">
                <a:latin typeface="Calibri"/>
                <a:cs typeface="Calibri"/>
              </a:rPr>
              <a:t>Estimated </a:t>
            </a:r>
            <a:r>
              <a:rPr dirty="0" sz="1200">
                <a:latin typeface="Calibri"/>
                <a:cs typeface="Calibri"/>
              </a:rPr>
              <a:t>number of </a:t>
            </a:r>
            <a:r>
              <a:rPr dirty="0" sz="1200" spc="-10">
                <a:latin typeface="Calibri"/>
                <a:cs typeface="Calibri"/>
              </a:rPr>
              <a:t>cases averted </a:t>
            </a:r>
            <a:r>
              <a:rPr dirty="0" sz="1200">
                <a:latin typeface="Calibri"/>
                <a:cs typeface="Calibri"/>
              </a:rPr>
              <a:t>by </a:t>
            </a:r>
            <a:r>
              <a:rPr dirty="0" sz="1200" spc="-5">
                <a:latin typeface="Calibri"/>
                <a:cs typeface="Calibri"/>
              </a:rPr>
              <a:t>NgenIRS supported IRS campaigns  </a:t>
            </a:r>
            <a:r>
              <a:rPr dirty="0" sz="1200" spc="-10">
                <a:latin typeface="Calibri"/>
                <a:cs typeface="Calibri"/>
              </a:rPr>
              <a:t>(2016 </a:t>
            </a:r>
            <a:r>
              <a:rPr dirty="0" sz="1200">
                <a:latin typeface="Calibri"/>
                <a:cs typeface="Calibri"/>
              </a:rPr>
              <a:t>–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2019)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12469" y="4988559"/>
            <a:ext cx="5669280" cy="623570"/>
          </a:xfrm>
          <a:prstGeom prst="rect">
            <a:avLst/>
          </a:prstGeom>
          <a:solidFill>
            <a:srgbClr val="009999"/>
          </a:solidFill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16,586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8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33,173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lives</a:t>
            </a:r>
            <a:r>
              <a:rPr dirty="0" sz="180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>
                <a:solidFill>
                  <a:srgbClr val="FFFFFF"/>
                </a:solidFill>
                <a:latin typeface="Calibri"/>
                <a:cs typeface="Calibri"/>
              </a:rPr>
              <a:t>saved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12469" y="5612129"/>
            <a:ext cx="5669280" cy="485140"/>
          </a:xfrm>
          <a:custGeom>
            <a:avLst/>
            <a:gdLst/>
            <a:ahLst/>
            <a:cxnLst/>
            <a:rect l="l" t="t" r="r" b="b"/>
            <a:pathLst>
              <a:path w="5669280" h="485139">
                <a:moveTo>
                  <a:pt x="0" y="485140"/>
                </a:moveTo>
                <a:lnTo>
                  <a:pt x="5669280" y="485140"/>
                </a:lnTo>
                <a:lnTo>
                  <a:pt x="5669280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712469" y="5612129"/>
            <a:ext cx="5669280" cy="485140"/>
          </a:xfrm>
          <a:custGeom>
            <a:avLst/>
            <a:gdLst/>
            <a:ahLst/>
            <a:cxnLst/>
            <a:rect l="l" t="t" r="r" b="b"/>
            <a:pathLst>
              <a:path w="5669280" h="485139">
                <a:moveTo>
                  <a:pt x="0" y="485140"/>
                </a:moveTo>
                <a:lnTo>
                  <a:pt x="5669280" y="485140"/>
                </a:lnTo>
                <a:lnTo>
                  <a:pt x="5669280" y="0"/>
                </a:lnTo>
                <a:lnTo>
                  <a:pt x="0" y="0"/>
                </a:lnTo>
                <a:lnTo>
                  <a:pt x="0" y="4851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712469" y="5650547"/>
            <a:ext cx="56692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5380" marR="674370" indent="-173037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Calibri"/>
                <a:cs typeface="Calibri"/>
              </a:rPr>
              <a:t>Estimated </a:t>
            </a:r>
            <a:r>
              <a:rPr dirty="0" sz="1200">
                <a:latin typeface="Calibri"/>
                <a:cs typeface="Calibri"/>
              </a:rPr>
              <a:t>number of </a:t>
            </a:r>
            <a:r>
              <a:rPr dirty="0" sz="1200" spc="-5">
                <a:latin typeface="Calibri"/>
                <a:cs typeface="Calibri"/>
              </a:rPr>
              <a:t>lives </a:t>
            </a:r>
            <a:r>
              <a:rPr dirty="0" sz="1200" spc="-10">
                <a:latin typeface="Calibri"/>
                <a:cs typeface="Calibri"/>
              </a:rPr>
              <a:t>saved </a:t>
            </a:r>
            <a:r>
              <a:rPr dirty="0" sz="1200">
                <a:latin typeface="Calibri"/>
                <a:cs typeface="Calibri"/>
              </a:rPr>
              <a:t>by </a:t>
            </a:r>
            <a:r>
              <a:rPr dirty="0" sz="1200" spc="-5">
                <a:latin typeface="Calibri"/>
                <a:cs typeface="Calibri"/>
              </a:rPr>
              <a:t>NgenIRS supported IRS campaigns  </a:t>
            </a:r>
            <a:r>
              <a:rPr dirty="0" sz="1200" spc="-10">
                <a:latin typeface="Calibri"/>
                <a:cs typeface="Calibri"/>
              </a:rPr>
              <a:t>(2016 </a:t>
            </a:r>
            <a:r>
              <a:rPr dirty="0" sz="1200">
                <a:latin typeface="Calibri"/>
                <a:cs typeface="Calibri"/>
              </a:rPr>
              <a:t>–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2019)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097779" y="929639"/>
            <a:ext cx="6687820" cy="5273040"/>
          </a:xfrm>
          <a:custGeom>
            <a:avLst/>
            <a:gdLst/>
            <a:ahLst/>
            <a:cxnLst/>
            <a:rect l="l" t="t" r="r" b="b"/>
            <a:pathLst>
              <a:path w="6687820" h="5273040">
                <a:moveTo>
                  <a:pt x="0" y="5273040"/>
                </a:moveTo>
                <a:lnTo>
                  <a:pt x="6687820" y="5273040"/>
                </a:lnTo>
                <a:lnTo>
                  <a:pt x="6687820" y="0"/>
                </a:lnTo>
                <a:lnTo>
                  <a:pt x="0" y="0"/>
                </a:lnTo>
                <a:lnTo>
                  <a:pt x="0" y="527304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1640" y="1029970"/>
            <a:ext cx="43338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IVCC </a:t>
            </a:r>
            <a:r>
              <a:rPr dirty="0" sz="1800" b="1">
                <a:latin typeface="Calibri"/>
                <a:cs typeface="Calibri"/>
              </a:rPr>
              <a:t>is a PDP </a:t>
            </a:r>
            <a:r>
              <a:rPr dirty="0" sz="1800" spc="-15" b="1">
                <a:latin typeface="Calibri"/>
                <a:cs typeface="Calibri"/>
              </a:rPr>
              <a:t>investing </a:t>
            </a:r>
            <a:r>
              <a:rPr dirty="0" sz="1800" spc="-10" b="1">
                <a:latin typeface="Calibri"/>
                <a:cs typeface="Calibri"/>
              </a:rPr>
              <a:t>donor funds </a:t>
            </a:r>
            <a:r>
              <a:rPr dirty="0" sz="1800" b="1">
                <a:latin typeface="Calibri"/>
                <a:cs typeface="Calibri"/>
              </a:rPr>
              <a:t>in </a:t>
            </a:r>
            <a:r>
              <a:rPr dirty="0" sz="1800" spc="-5" b="1">
                <a:latin typeface="Calibri"/>
                <a:cs typeface="Calibri"/>
              </a:rPr>
              <a:t>R&amp;D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5" b="1">
                <a:latin typeface="Calibri"/>
                <a:cs typeface="Calibri"/>
              </a:rPr>
              <a:t>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0979" y="1179576"/>
            <a:ext cx="4733290" cy="77279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dirty="0" sz="1800" spc="-10" b="1">
                <a:latin typeface="Calibri"/>
                <a:cs typeface="Calibri"/>
              </a:rPr>
              <a:t>overcome barriers </a:t>
            </a:r>
            <a:r>
              <a:rPr dirty="0" sz="1800" spc="-15" b="1">
                <a:latin typeface="Calibri"/>
                <a:cs typeface="Calibri"/>
              </a:rPr>
              <a:t>to </a:t>
            </a:r>
            <a:r>
              <a:rPr dirty="0" sz="1800" spc="-10" b="1">
                <a:latin typeface="Calibri"/>
                <a:cs typeface="Calibri"/>
              </a:rPr>
              <a:t>innovation </a:t>
            </a:r>
            <a:r>
              <a:rPr dirty="0" sz="1800" b="1">
                <a:latin typeface="Calibri"/>
                <a:cs typeface="Calibri"/>
              </a:rPr>
              <a:t>in </a:t>
            </a:r>
            <a:r>
              <a:rPr dirty="0" sz="1800" spc="-10" b="1">
                <a:latin typeface="Calibri"/>
                <a:cs typeface="Calibri"/>
              </a:rPr>
              <a:t>vector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control.</a:t>
            </a:r>
            <a:endParaRPr sz="1800">
              <a:latin typeface="Calibri"/>
              <a:cs typeface="Calibri"/>
            </a:endParaRPr>
          </a:p>
          <a:p>
            <a:pPr marL="203200">
              <a:lnSpc>
                <a:spcPct val="100000"/>
              </a:lnSpc>
              <a:spcBef>
                <a:spcPts val="780"/>
              </a:spcBef>
            </a:pPr>
            <a:r>
              <a:rPr dirty="0" sz="1800" spc="-30" b="1">
                <a:latin typeface="Calibri"/>
                <a:cs typeface="Calibri"/>
              </a:rPr>
              <a:t>We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facilita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3679" y="1899030"/>
            <a:ext cx="1210310" cy="79311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algn="r" marL="12700" marR="5080" indent="248920">
              <a:lnSpc>
                <a:spcPts val="1939"/>
              </a:lnSpc>
              <a:spcBef>
                <a:spcPts val="345"/>
              </a:spcBef>
            </a:pPr>
            <a:r>
              <a:rPr dirty="0" sz="1800" spc="-10" b="1">
                <a:latin typeface="Calibri"/>
                <a:cs typeface="Calibri"/>
              </a:rPr>
              <a:t>novel</a:t>
            </a:r>
            <a:r>
              <a:rPr dirty="0" sz="1800" spc="-9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and </a:t>
            </a:r>
            <a:r>
              <a:rPr dirty="0" sz="18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solutions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  </a:t>
            </a:r>
            <a:r>
              <a:rPr dirty="0" sz="1800" spc="-15" b="1">
                <a:latin typeface="Calibri"/>
                <a:cs typeface="Calibri"/>
              </a:rPr>
              <a:t>rapidly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grow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8600" y="2767965"/>
            <a:ext cx="12325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Started </a:t>
            </a:r>
            <a:r>
              <a:rPr dirty="0" sz="1800" b="1">
                <a:latin typeface="Calibri"/>
                <a:cs typeface="Calibri"/>
              </a:rPr>
              <a:t>in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8000" y="4828540"/>
            <a:ext cx="2175510" cy="1068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03580" y="5024120"/>
            <a:ext cx="1597659" cy="490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0380" y="4130090"/>
            <a:ext cx="2175510" cy="1068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95959" y="4325620"/>
            <a:ext cx="1597660" cy="4902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27960" y="3408705"/>
            <a:ext cx="2175510" cy="1065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23539" y="3604259"/>
            <a:ext cx="1597660" cy="487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7840" y="3408705"/>
            <a:ext cx="2175510" cy="1065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3419" y="3604259"/>
            <a:ext cx="1597660" cy="4876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760979" y="4089374"/>
            <a:ext cx="1979930" cy="11519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56560" y="4284979"/>
            <a:ext cx="1402080" cy="574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393690" y="1197610"/>
            <a:ext cx="1369060" cy="1330960"/>
          </a:xfrm>
          <a:custGeom>
            <a:avLst/>
            <a:gdLst/>
            <a:ahLst/>
            <a:cxnLst/>
            <a:rect l="l" t="t" r="r" b="b"/>
            <a:pathLst>
              <a:path w="1369059" h="1330960">
                <a:moveTo>
                  <a:pt x="0" y="1330960"/>
                </a:moveTo>
                <a:lnTo>
                  <a:pt x="1369060" y="1330960"/>
                </a:lnTo>
                <a:lnTo>
                  <a:pt x="1369060" y="0"/>
                </a:lnTo>
                <a:lnTo>
                  <a:pt x="0" y="0"/>
                </a:lnTo>
                <a:lnTo>
                  <a:pt x="0" y="133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93690" y="1197610"/>
            <a:ext cx="1369060" cy="1330960"/>
          </a:xfrm>
          <a:custGeom>
            <a:avLst/>
            <a:gdLst/>
            <a:ahLst/>
            <a:cxnLst/>
            <a:rect l="l" t="t" r="r" b="b"/>
            <a:pathLst>
              <a:path w="1369059" h="1330960">
                <a:moveTo>
                  <a:pt x="0" y="1330960"/>
                </a:moveTo>
                <a:lnTo>
                  <a:pt x="1369060" y="1330960"/>
                </a:lnTo>
                <a:lnTo>
                  <a:pt x="1369060" y="0"/>
                </a:lnTo>
                <a:lnTo>
                  <a:pt x="0" y="0"/>
                </a:lnTo>
                <a:lnTo>
                  <a:pt x="0" y="1330960"/>
                </a:lnTo>
                <a:close/>
              </a:path>
            </a:pathLst>
          </a:custGeom>
          <a:ln w="2794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392420" y="1386839"/>
            <a:ext cx="1369059" cy="10998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960869" y="1374140"/>
            <a:ext cx="10706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Addressing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73242" y="2908300"/>
            <a:ext cx="1357757" cy="13106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386070" y="2881629"/>
            <a:ext cx="1369060" cy="1333500"/>
          </a:xfrm>
          <a:custGeom>
            <a:avLst/>
            <a:gdLst/>
            <a:ahLst/>
            <a:cxnLst/>
            <a:rect l="l" t="t" r="r" b="b"/>
            <a:pathLst>
              <a:path w="1369059" h="1333500">
                <a:moveTo>
                  <a:pt x="0" y="1333500"/>
                </a:moveTo>
                <a:lnTo>
                  <a:pt x="1369059" y="1333500"/>
                </a:lnTo>
                <a:lnTo>
                  <a:pt x="1369059" y="0"/>
                </a:lnTo>
                <a:lnTo>
                  <a:pt x="0" y="0"/>
                </a:lnTo>
                <a:lnTo>
                  <a:pt x="0" y="1333500"/>
                </a:lnTo>
                <a:close/>
              </a:path>
            </a:pathLst>
          </a:custGeom>
          <a:ln w="2794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0638790" y="2703829"/>
            <a:ext cx="67881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nical  </a:t>
            </a:r>
            <a:r>
              <a:rPr dirty="0" sz="1800" spc="-5" b="1">
                <a:latin typeface="Calibri"/>
                <a:cs typeface="Calibri"/>
              </a:rPr>
              <a:t>ct </a:t>
            </a:r>
            <a:r>
              <a:rPr dirty="0" sz="1800" spc="-10" b="1">
                <a:latin typeface="Calibri"/>
                <a:cs typeface="Calibri"/>
              </a:rPr>
              <a:t>and  </a:t>
            </a:r>
            <a:r>
              <a:rPr dirty="0" sz="1800" spc="-5" b="1">
                <a:latin typeface="Calibri"/>
                <a:cs typeface="Calibri"/>
              </a:rPr>
              <a:t>uct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46739" y="3527170"/>
            <a:ext cx="8413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5885">
              <a:lnSpc>
                <a:spcPct val="100000"/>
              </a:lnSpc>
              <a:spcBef>
                <a:spcPts val="100"/>
              </a:spcBef>
            </a:pPr>
            <a:r>
              <a:rPr dirty="0" sz="1800" spc="-1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t  </a:t>
            </a:r>
            <a:r>
              <a:rPr dirty="0" sz="1800" spc="-10" b="1">
                <a:latin typeface="Calibri"/>
                <a:cs typeface="Calibri"/>
              </a:rPr>
              <a:t>orm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393690" y="4639309"/>
            <a:ext cx="1369060" cy="1333500"/>
          </a:xfrm>
          <a:custGeom>
            <a:avLst/>
            <a:gdLst/>
            <a:ahLst/>
            <a:cxnLst/>
            <a:rect l="l" t="t" r="r" b="b"/>
            <a:pathLst>
              <a:path w="1369059" h="1333500">
                <a:moveTo>
                  <a:pt x="0" y="1333499"/>
                </a:moveTo>
                <a:lnTo>
                  <a:pt x="1369060" y="1333499"/>
                </a:lnTo>
                <a:lnTo>
                  <a:pt x="1369060" y="0"/>
                </a:lnTo>
                <a:lnTo>
                  <a:pt x="0" y="0"/>
                </a:lnTo>
                <a:lnTo>
                  <a:pt x="0" y="133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393690" y="4639309"/>
            <a:ext cx="1369060" cy="1333500"/>
          </a:xfrm>
          <a:custGeom>
            <a:avLst/>
            <a:gdLst/>
            <a:ahLst/>
            <a:cxnLst/>
            <a:rect l="l" t="t" r="r" b="b"/>
            <a:pathLst>
              <a:path w="1369059" h="1333500">
                <a:moveTo>
                  <a:pt x="0" y="1333499"/>
                </a:moveTo>
                <a:lnTo>
                  <a:pt x="1369060" y="1333499"/>
                </a:lnTo>
                <a:lnTo>
                  <a:pt x="1369060" y="0"/>
                </a:lnTo>
                <a:lnTo>
                  <a:pt x="0" y="0"/>
                </a:lnTo>
                <a:lnTo>
                  <a:pt x="0" y="1333499"/>
                </a:lnTo>
                <a:close/>
              </a:path>
            </a:pathLst>
          </a:custGeom>
          <a:ln w="2794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733415" y="4919408"/>
            <a:ext cx="738505" cy="69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R</a:t>
            </a:r>
            <a:r>
              <a:rPr dirty="0" sz="2800" spc="10">
                <a:latin typeface="Calibri"/>
                <a:cs typeface="Calibri"/>
              </a:rPr>
              <a:t>&amp;</a:t>
            </a:r>
            <a:r>
              <a:rPr dirty="0" sz="4400">
                <a:latin typeface="Calibri"/>
                <a:cs typeface="Calibri"/>
              </a:rPr>
              <a:t>D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986905" y="4879594"/>
            <a:ext cx="681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Im</a:t>
            </a:r>
            <a:r>
              <a:rPr dirty="0" sz="1800" spc="-15" b="1">
                <a:latin typeface="Calibri"/>
                <a:cs typeface="Calibri"/>
              </a:rPr>
              <a:t>p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986905" y="5154041"/>
            <a:ext cx="628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d</a:t>
            </a:r>
            <a:r>
              <a:rPr dirty="0" sz="1800" spc="-5" b="1">
                <a:latin typeface="Calibri"/>
                <a:cs typeface="Calibri"/>
              </a:rPr>
              <a:t>ri</a:t>
            </a:r>
            <a:r>
              <a:rPr dirty="0" sz="1800" spc="-15" b="1">
                <a:latin typeface="Calibri"/>
                <a:cs typeface="Calibri"/>
              </a:rPr>
              <a:t>v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b="1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653780" y="2804160"/>
            <a:ext cx="1369059" cy="1351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32190" y="2818129"/>
            <a:ext cx="1366520" cy="1303020"/>
          </a:xfrm>
          <a:custGeom>
            <a:avLst/>
            <a:gdLst/>
            <a:ahLst/>
            <a:cxnLst/>
            <a:rect l="l" t="t" r="r" b="b"/>
            <a:pathLst>
              <a:path w="1366520" h="1303020">
                <a:moveTo>
                  <a:pt x="0" y="1303020"/>
                </a:moveTo>
                <a:lnTo>
                  <a:pt x="1366520" y="1303020"/>
                </a:lnTo>
                <a:lnTo>
                  <a:pt x="1366520" y="0"/>
                </a:lnTo>
                <a:lnTo>
                  <a:pt x="0" y="0"/>
                </a:lnTo>
                <a:lnTo>
                  <a:pt x="0" y="1303020"/>
                </a:lnTo>
                <a:close/>
              </a:path>
            </a:pathLst>
          </a:custGeom>
          <a:ln w="2794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75369" y="4639309"/>
            <a:ext cx="1369060" cy="1333500"/>
          </a:xfrm>
          <a:custGeom>
            <a:avLst/>
            <a:gdLst/>
            <a:ahLst/>
            <a:cxnLst/>
            <a:rect l="l" t="t" r="r" b="b"/>
            <a:pathLst>
              <a:path w="1369059" h="1333500">
                <a:moveTo>
                  <a:pt x="0" y="1333499"/>
                </a:moveTo>
                <a:lnTo>
                  <a:pt x="1369059" y="1333499"/>
                </a:lnTo>
                <a:lnTo>
                  <a:pt x="1369059" y="0"/>
                </a:lnTo>
                <a:lnTo>
                  <a:pt x="0" y="0"/>
                </a:lnTo>
                <a:lnTo>
                  <a:pt x="0" y="1333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75369" y="4639309"/>
            <a:ext cx="1369060" cy="1333500"/>
          </a:xfrm>
          <a:custGeom>
            <a:avLst/>
            <a:gdLst/>
            <a:ahLst/>
            <a:cxnLst/>
            <a:rect l="l" t="t" r="r" b="b"/>
            <a:pathLst>
              <a:path w="1369059" h="1333500">
                <a:moveTo>
                  <a:pt x="0" y="1333499"/>
                </a:moveTo>
                <a:lnTo>
                  <a:pt x="1369059" y="1333499"/>
                </a:lnTo>
                <a:lnTo>
                  <a:pt x="1369059" y="0"/>
                </a:lnTo>
                <a:lnTo>
                  <a:pt x="0" y="0"/>
                </a:lnTo>
                <a:lnTo>
                  <a:pt x="0" y="1333499"/>
                </a:lnTo>
                <a:close/>
              </a:path>
            </a:pathLst>
          </a:custGeom>
          <a:ln w="27939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747759" y="4701540"/>
            <a:ext cx="1226820" cy="1226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0799368" y="4721479"/>
            <a:ext cx="4629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ion</a:t>
            </a:r>
            <a:r>
              <a:rPr dirty="0" sz="1800" b="1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43184" y="4995926"/>
            <a:ext cx="119697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advocacy  and  en</a:t>
            </a:r>
            <a:r>
              <a:rPr dirty="0" sz="1800" spc="-3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a</a:t>
            </a:r>
            <a:r>
              <a:rPr dirty="0" sz="1800" spc="-15" b="1">
                <a:latin typeface="Calibri"/>
                <a:cs typeface="Calibri"/>
              </a:rPr>
              <a:t>g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5" b="1">
                <a:latin typeface="Calibri"/>
                <a:cs typeface="Calibri"/>
              </a:rPr>
              <a:t>m</a:t>
            </a:r>
            <a:r>
              <a:rPr dirty="0" sz="1800" spc="-10" b="1">
                <a:latin typeface="Calibri"/>
                <a:cs typeface="Calibri"/>
              </a:rPr>
              <a:t>e</a:t>
            </a:r>
            <a:r>
              <a:rPr dirty="0" sz="1800" spc="-30" b="1">
                <a:latin typeface="Calibri"/>
                <a:cs typeface="Calibri"/>
              </a:rPr>
              <a:t>n</a:t>
            </a:r>
            <a:r>
              <a:rPr dirty="0" sz="1800" b="1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18159" y="5554979"/>
            <a:ext cx="2185669" cy="10783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713740" y="5750559"/>
            <a:ext cx="1607820" cy="5003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120014" y="199009"/>
            <a:ext cx="960691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IVCC: </a:t>
            </a:r>
            <a:r>
              <a:rPr dirty="0"/>
              <a:t>A </a:t>
            </a:r>
            <a:r>
              <a:rPr dirty="0" spc="-5"/>
              <a:t>Product Development </a:t>
            </a:r>
            <a:r>
              <a:rPr dirty="0" spc="-10"/>
              <a:t>Partnership </a:t>
            </a:r>
            <a:r>
              <a:rPr dirty="0" spc="-5"/>
              <a:t>(PDP) </a:t>
            </a:r>
            <a:r>
              <a:rPr dirty="0" spc="-20"/>
              <a:t>for </a:t>
            </a:r>
            <a:r>
              <a:rPr dirty="0" spc="-30"/>
              <a:t>Vector</a:t>
            </a:r>
            <a:r>
              <a:rPr dirty="0" spc="-85"/>
              <a:t> </a:t>
            </a:r>
            <a:r>
              <a:rPr dirty="0" spc="-10"/>
              <a:t>Control</a:t>
            </a:r>
          </a:p>
        </p:txBody>
      </p:sp>
      <p:sp>
        <p:nvSpPr>
          <p:cNvPr id="43" name="object 43"/>
          <p:cNvSpPr/>
          <p:nvPr/>
        </p:nvSpPr>
        <p:spPr>
          <a:xfrm>
            <a:off x="8647430" y="1187450"/>
            <a:ext cx="1369060" cy="1330960"/>
          </a:xfrm>
          <a:custGeom>
            <a:avLst/>
            <a:gdLst/>
            <a:ahLst/>
            <a:cxnLst/>
            <a:rect l="l" t="t" r="r" b="b"/>
            <a:pathLst>
              <a:path w="1369059" h="1330960">
                <a:moveTo>
                  <a:pt x="0" y="1330960"/>
                </a:moveTo>
                <a:lnTo>
                  <a:pt x="1369059" y="1330960"/>
                </a:lnTo>
                <a:lnTo>
                  <a:pt x="1369059" y="0"/>
                </a:lnTo>
                <a:lnTo>
                  <a:pt x="0" y="0"/>
                </a:lnTo>
                <a:lnTo>
                  <a:pt x="0" y="1330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8647430" y="1187450"/>
            <a:ext cx="1369060" cy="1330960"/>
          </a:xfrm>
          <a:custGeom>
            <a:avLst/>
            <a:gdLst/>
            <a:ahLst/>
            <a:cxnLst/>
            <a:rect l="l" t="t" r="r" b="b"/>
            <a:pathLst>
              <a:path w="1369059" h="1330960">
                <a:moveTo>
                  <a:pt x="0" y="1330960"/>
                </a:moveTo>
                <a:lnTo>
                  <a:pt x="1369059" y="1330960"/>
                </a:lnTo>
                <a:lnTo>
                  <a:pt x="1369059" y="0"/>
                </a:lnTo>
                <a:lnTo>
                  <a:pt x="0" y="0"/>
                </a:lnTo>
                <a:lnTo>
                  <a:pt x="0" y="1330960"/>
                </a:lnTo>
                <a:close/>
              </a:path>
            </a:pathLst>
          </a:custGeom>
          <a:ln w="27940">
            <a:solidFill>
              <a:srgbClr val="B125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8671559" y="1671535"/>
            <a:ext cx="843279" cy="3147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387840" y="1358900"/>
            <a:ext cx="538479" cy="165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669019" y="1351280"/>
            <a:ext cx="688340" cy="2108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373992" y="1711705"/>
            <a:ext cx="9441815" cy="3308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20">
              <a:lnSpc>
                <a:spcPts val="1685"/>
              </a:lnSpc>
              <a:tabLst>
                <a:tab pos="5599430" algn="l"/>
                <a:tab pos="8766175" algn="l"/>
              </a:tabLst>
            </a:pPr>
            <a:r>
              <a:rPr dirty="0" sz="1800" spc="-15" b="1">
                <a:latin typeface="Calibri"/>
                <a:cs typeface="Calibri"/>
              </a:rPr>
              <a:t>te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5" b="1">
                <a:latin typeface="Calibri"/>
                <a:cs typeface="Calibri"/>
              </a:rPr>
              <a:t>development </a:t>
            </a:r>
            <a:r>
              <a:rPr dirty="0" sz="1800" spc="-10" b="1">
                <a:latin typeface="Calibri"/>
                <a:cs typeface="Calibri"/>
              </a:rPr>
              <a:t>and</a:t>
            </a:r>
            <a:r>
              <a:rPr dirty="0" sz="1800" spc="10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delivery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of	</a:t>
            </a:r>
            <a:r>
              <a:rPr dirty="0" baseline="1543" sz="2700" spc="-30" b="1">
                <a:latin typeface="Calibri"/>
                <a:cs typeface="Calibri"/>
              </a:rPr>
              <a:t>market	</a:t>
            </a:r>
            <a:r>
              <a:rPr dirty="0" baseline="3086" sz="2700" spc="-15" b="1">
                <a:latin typeface="Calibri"/>
                <a:cs typeface="Calibri"/>
              </a:rPr>
              <a:t>innov</a:t>
            </a:r>
            <a:endParaRPr baseline="3086" sz="2700">
              <a:latin typeface="Calibri"/>
              <a:cs typeface="Calibri"/>
            </a:endParaRPr>
          </a:p>
          <a:p>
            <a:pPr marL="100965">
              <a:lnSpc>
                <a:spcPts val="1939"/>
              </a:lnSpc>
              <a:tabLst>
                <a:tab pos="5599430" algn="l"/>
              </a:tabLst>
            </a:pPr>
            <a:r>
              <a:rPr dirty="0" sz="1800" spc="-10" b="1">
                <a:latin typeface="Calibri"/>
                <a:cs typeface="Calibri"/>
              </a:rPr>
              <a:t>improved vector </a:t>
            </a:r>
            <a:r>
              <a:rPr dirty="0" sz="1800" spc="-15" b="1">
                <a:latin typeface="Calibri"/>
                <a:cs typeface="Calibri"/>
              </a:rPr>
              <a:t>control</a:t>
            </a:r>
            <a:r>
              <a:rPr dirty="0" sz="1800" spc="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tools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and	</a:t>
            </a:r>
            <a:r>
              <a:rPr dirty="0" baseline="-6172" sz="2700" spc="-15" b="1">
                <a:latin typeface="Calibri"/>
                <a:cs typeface="Calibri"/>
              </a:rPr>
              <a:t>challenges</a:t>
            </a:r>
            <a:endParaRPr baseline="-6172" sz="2700">
              <a:latin typeface="Calibri"/>
              <a:cs typeface="Calibri"/>
            </a:endParaRPr>
          </a:p>
          <a:p>
            <a:pPr>
              <a:lnSpc>
                <a:spcPts val="1939"/>
              </a:lnSpc>
            </a:pPr>
            <a:r>
              <a:rPr dirty="0" sz="1800" b="1">
                <a:latin typeface="Calibri"/>
                <a:cs typeface="Calibri"/>
              </a:rPr>
              <a:t>n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challenged </a:t>
            </a:r>
            <a:r>
              <a:rPr dirty="0" sz="1800" spc="-15" b="1">
                <a:solidFill>
                  <a:srgbClr val="C00000"/>
                </a:solidFill>
                <a:latin typeface="Calibri"/>
                <a:cs typeface="Calibri"/>
              </a:rPr>
              <a:t>markets </a:t>
            </a:r>
            <a:r>
              <a:rPr dirty="0" sz="1800" spc="-15" b="1">
                <a:latin typeface="Calibri"/>
                <a:cs typeface="Calibri"/>
              </a:rPr>
              <a:t>to </a:t>
            </a:r>
            <a:r>
              <a:rPr dirty="0" sz="1800" spc="-10" b="1">
                <a:latin typeface="Calibri"/>
                <a:cs typeface="Calibri"/>
              </a:rPr>
              <a:t>combat</a:t>
            </a:r>
            <a:r>
              <a:rPr dirty="0" sz="1800" spc="1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56515">
              <a:lnSpc>
                <a:spcPts val="2050"/>
              </a:lnSpc>
            </a:pPr>
            <a:r>
              <a:rPr dirty="0" sz="1800" spc="-10" b="1">
                <a:latin typeface="Calibri"/>
                <a:cs typeface="Calibri"/>
              </a:rPr>
              <a:t>ing problem </a:t>
            </a:r>
            <a:r>
              <a:rPr dirty="0" sz="1800" spc="-5" b="1">
                <a:latin typeface="Calibri"/>
                <a:cs typeface="Calibri"/>
              </a:rPr>
              <a:t>of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insecticide</a:t>
            </a:r>
            <a:r>
              <a:rPr dirty="0" sz="18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C00000"/>
                </a:solidFill>
                <a:latin typeface="Calibri"/>
                <a:cs typeface="Calibri"/>
              </a:rPr>
              <a:t>resistance</a:t>
            </a:r>
            <a:r>
              <a:rPr dirty="0" sz="1800" spc="-10" b="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74295">
              <a:lnSpc>
                <a:spcPts val="2065"/>
              </a:lnSpc>
              <a:spcBef>
                <a:spcPts val="800"/>
              </a:spcBef>
              <a:tabLst>
                <a:tab pos="8850630" algn="l"/>
              </a:tabLst>
            </a:pPr>
            <a:r>
              <a:rPr dirty="0" sz="1800" b="1">
                <a:latin typeface="Calibri"/>
                <a:cs typeface="Calibri"/>
              </a:rPr>
              <a:t>05 </a:t>
            </a:r>
            <a:r>
              <a:rPr dirty="0" sz="1800" spc="-15" b="1">
                <a:latin typeface="Calibri"/>
                <a:cs typeface="Calibri"/>
              </a:rPr>
              <a:t>at </a:t>
            </a:r>
            <a:r>
              <a:rPr dirty="0" sz="1800" spc="-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Liverpool </a:t>
            </a:r>
            <a:r>
              <a:rPr dirty="0" sz="1800" spc="-5" b="1">
                <a:latin typeface="Calibri"/>
                <a:cs typeface="Calibri"/>
              </a:rPr>
              <a:t>School</a:t>
            </a:r>
            <a:r>
              <a:rPr dirty="0" sz="1800" spc="45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of</a:t>
            </a:r>
            <a:r>
              <a:rPr dirty="0" sz="1800" spc="1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Tropical	</a:t>
            </a:r>
            <a:r>
              <a:rPr dirty="0" baseline="15432" sz="2700" spc="-67" b="1">
                <a:latin typeface="Calibri"/>
                <a:cs typeface="Calibri"/>
              </a:rPr>
              <a:t>Tech</a:t>
            </a:r>
            <a:endParaRPr baseline="15432" sz="2700">
              <a:latin typeface="Calibri"/>
              <a:cs typeface="Calibri"/>
            </a:endParaRPr>
          </a:p>
          <a:p>
            <a:pPr marL="774700">
              <a:lnSpc>
                <a:spcPts val="2065"/>
              </a:lnSpc>
              <a:tabLst>
                <a:tab pos="5664200" algn="l"/>
                <a:tab pos="8850630" algn="l"/>
              </a:tabLst>
            </a:pPr>
            <a:r>
              <a:rPr dirty="0" baseline="1543" sz="2700" spc="-7" b="1">
                <a:latin typeface="Calibri"/>
                <a:cs typeface="Calibri"/>
              </a:rPr>
              <a:t>Medicine	</a:t>
            </a:r>
            <a:r>
              <a:rPr dirty="0" sz="1800" spc="-15" b="1">
                <a:latin typeface="Calibri"/>
                <a:cs typeface="Calibri"/>
              </a:rPr>
              <a:t>Innovator	</a:t>
            </a:r>
            <a:r>
              <a:rPr dirty="0" baseline="9259" sz="2700" spc="-22" b="1">
                <a:latin typeface="Calibri"/>
                <a:cs typeface="Calibri"/>
              </a:rPr>
              <a:t>proje</a:t>
            </a:r>
            <a:endParaRPr baseline="9259" sz="2700">
              <a:latin typeface="Calibri"/>
              <a:cs typeface="Calibri"/>
            </a:endParaRPr>
          </a:p>
          <a:p>
            <a:pPr marL="5664200">
              <a:lnSpc>
                <a:spcPct val="100000"/>
              </a:lnSpc>
              <a:tabLst>
                <a:tab pos="8850630" algn="l"/>
              </a:tabLst>
            </a:pPr>
            <a:r>
              <a:rPr dirty="0" sz="1800" spc="-10" b="1">
                <a:latin typeface="Calibri"/>
                <a:cs typeface="Calibri"/>
              </a:rPr>
              <a:t>community	</a:t>
            </a:r>
            <a:r>
              <a:rPr dirty="0" baseline="9259" sz="2700" spc="-22" b="1">
                <a:latin typeface="Calibri"/>
                <a:cs typeface="Calibri"/>
              </a:rPr>
              <a:t>prod</a:t>
            </a:r>
            <a:endParaRPr baseline="9259" sz="2700">
              <a:latin typeface="Calibri"/>
              <a:cs typeface="Calibri"/>
            </a:endParaRPr>
          </a:p>
          <a:p>
            <a:pPr marL="5664200">
              <a:lnSpc>
                <a:spcPct val="100000"/>
              </a:lnSpc>
              <a:tabLst>
                <a:tab pos="8850630" algn="l"/>
              </a:tabLst>
            </a:pPr>
            <a:r>
              <a:rPr dirty="0" sz="1800" spc="-10" b="1">
                <a:latin typeface="Calibri"/>
                <a:cs typeface="Calibri"/>
              </a:rPr>
              <a:t>expert	</a:t>
            </a:r>
            <a:r>
              <a:rPr dirty="0" baseline="9259" sz="2700" spc="-15" b="1">
                <a:latin typeface="Calibri"/>
                <a:cs typeface="Calibri"/>
              </a:rPr>
              <a:t>mana</a:t>
            </a:r>
            <a:endParaRPr baseline="9259" sz="2700">
              <a:latin typeface="Calibri"/>
              <a:cs typeface="Calibri"/>
            </a:endParaRPr>
          </a:p>
          <a:p>
            <a:pPr marL="5664200">
              <a:lnSpc>
                <a:spcPct val="100000"/>
              </a:lnSpc>
              <a:spcBef>
                <a:spcPts val="5"/>
              </a:spcBef>
              <a:tabLst>
                <a:tab pos="8850630" algn="l"/>
              </a:tabLst>
            </a:pPr>
            <a:r>
              <a:rPr dirty="0" sz="1800" spc="-10" b="1">
                <a:latin typeface="Calibri"/>
                <a:cs typeface="Calibri"/>
              </a:rPr>
              <a:t>support	</a:t>
            </a:r>
            <a:r>
              <a:rPr dirty="0" baseline="9259" sz="2700" spc="-15" b="1">
                <a:latin typeface="Calibri"/>
                <a:cs typeface="Calibri"/>
              </a:rPr>
              <a:t>platf</a:t>
            </a:r>
            <a:endParaRPr baseline="9259"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dirty="0" sz="1800" spc="-20" b="1">
                <a:latin typeface="Calibri"/>
                <a:cs typeface="Calibri"/>
              </a:rPr>
              <a:t>E</a:t>
            </a:r>
            <a:r>
              <a:rPr dirty="0" sz="1800" spc="-10" b="1">
                <a:latin typeface="Calibri"/>
                <a:cs typeface="Calibri"/>
              </a:rPr>
              <a:t>du</a:t>
            </a:r>
            <a:r>
              <a:rPr dirty="0" sz="1800" spc="-15" b="1">
                <a:latin typeface="Calibri"/>
                <a:cs typeface="Calibri"/>
              </a:rPr>
              <a:t>c</a:t>
            </a:r>
            <a:r>
              <a:rPr dirty="0" sz="1800" b="1"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27615" y="1367409"/>
            <a:ext cx="104266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Calibri"/>
                <a:cs typeface="Calibri"/>
              </a:rPr>
              <a:t>De-risking</a:t>
            </a:r>
            <a:endParaRPr sz="1800">
              <a:latin typeface="Calibri"/>
              <a:cs typeface="Calibri"/>
            </a:endParaRPr>
          </a:p>
          <a:p>
            <a:pPr marL="540385">
              <a:lnSpc>
                <a:spcPct val="100000"/>
              </a:lnSpc>
            </a:pPr>
            <a:r>
              <a:rPr dirty="0" sz="1800" spc="-30" b="1">
                <a:latin typeface="Calibri"/>
                <a:cs typeface="Calibri"/>
              </a:rPr>
              <a:t>a</a:t>
            </a:r>
            <a:r>
              <a:rPr dirty="0" sz="1800" b="1">
                <a:latin typeface="Calibri"/>
                <a:cs typeface="Calibri"/>
              </a:rPr>
              <a:t>t</a:t>
            </a:r>
            <a:r>
              <a:rPr dirty="0" sz="1800" spc="-10" b="1">
                <a:latin typeface="Calibri"/>
                <a:cs typeface="Calibri"/>
              </a:rPr>
              <a:t>io</a:t>
            </a:r>
            <a:r>
              <a:rPr dirty="0" sz="1800" b="1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174480" y="1681479"/>
            <a:ext cx="810259" cy="2489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8450580" y="1950669"/>
            <a:ext cx="1161973" cy="81653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8646159" y="2146300"/>
            <a:ext cx="584200" cy="238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067800" y="1955787"/>
            <a:ext cx="1210208" cy="77331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263380" y="2151379"/>
            <a:ext cx="632459" cy="1955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750820" y="4828540"/>
            <a:ext cx="2175510" cy="107579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946400" y="5024120"/>
            <a:ext cx="1597660" cy="4978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11580" y="1600200"/>
            <a:ext cx="9914890" cy="38366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417319" y="1805939"/>
            <a:ext cx="9316720" cy="32385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412239" y="1800860"/>
            <a:ext cx="9326880" cy="3248660"/>
          </a:xfrm>
          <a:custGeom>
            <a:avLst/>
            <a:gdLst/>
            <a:ahLst/>
            <a:cxnLst/>
            <a:rect l="l" t="t" r="r" b="b"/>
            <a:pathLst>
              <a:path w="9326880" h="3248660">
                <a:moveTo>
                  <a:pt x="0" y="3248660"/>
                </a:moveTo>
                <a:lnTo>
                  <a:pt x="9326880" y="3248660"/>
                </a:lnTo>
                <a:lnTo>
                  <a:pt x="9326880" y="0"/>
                </a:lnTo>
                <a:lnTo>
                  <a:pt x="0" y="0"/>
                </a:lnTo>
                <a:lnTo>
                  <a:pt x="0" y="324866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881380"/>
            <a:ext cx="11340465" cy="0"/>
          </a:xfrm>
          <a:custGeom>
            <a:avLst/>
            <a:gdLst/>
            <a:ahLst/>
            <a:cxnLst/>
            <a:rect l="l" t="t" r="r" b="b"/>
            <a:pathLst>
              <a:path w="11340465" h="0">
                <a:moveTo>
                  <a:pt x="0" y="0"/>
                </a:moveTo>
                <a:lnTo>
                  <a:pt x="11339957" y="0"/>
                </a:lnTo>
              </a:path>
            </a:pathLst>
          </a:custGeom>
          <a:ln w="25400">
            <a:solidFill>
              <a:srgbClr val="AE252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206740" y="6480175"/>
            <a:ext cx="350012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solidFill>
                  <a:srgbClr val="00AFEF"/>
                </a:solidFill>
                <a:latin typeface="Arial"/>
                <a:cs typeface="Arial"/>
              </a:rPr>
              <a:t>Building Partnerships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5" b="1">
                <a:solidFill>
                  <a:srgbClr val="92D050"/>
                </a:solidFill>
                <a:latin typeface="Arial"/>
                <a:cs typeface="Arial"/>
              </a:rPr>
              <a:t>Creating Solutions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>
                <a:latin typeface="Times New Roman"/>
                <a:cs typeface="Times New Roman"/>
              </a:rPr>
              <a:t> </a:t>
            </a:r>
            <a:r>
              <a:rPr dirty="0" sz="1000" spc="-10" b="1">
                <a:solidFill>
                  <a:srgbClr val="AE2525"/>
                </a:solidFill>
                <a:latin typeface="Arial"/>
                <a:cs typeface="Arial"/>
              </a:rPr>
              <a:t>Saving</a:t>
            </a:r>
            <a:r>
              <a:rPr dirty="0" sz="1000" spc="95" b="1">
                <a:solidFill>
                  <a:srgbClr val="AE2525"/>
                </a:solidFill>
                <a:latin typeface="Arial"/>
                <a:cs typeface="Arial"/>
              </a:rPr>
              <a:t> </a:t>
            </a:r>
            <a:r>
              <a:rPr dirty="0" sz="1000" spc="-5" b="1">
                <a:solidFill>
                  <a:srgbClr val="AE2525"/>
                </a:solidFill>
                <a:latin typeface="Arial"/>
                <a:cs typeface="Arial"/>
              </a:rPr>
              <a:t>Lives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7459" y="33019"/>
            <a:ext cx="1788159" cy="76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6474777"/>
            <a:ext cx="1028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3929" y="6474777"/>
            <a:ext cx="1666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IVCC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Business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687" y="1372552"/>
            <a:ext cx="4448810" cy="421132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241300" marR="93980" indent="-228600">
              <a:lnSpc>
                <a:spcPct val="90000"/>
              </a:lnSpc>
              <a:spcBef>
                <a:spcPts val="33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5">
                <a:latin typeface="Calibri"/>
                <a:cs typeface="Calibri"/>
              </a:rPr>
              <a:t>Proven </a:t>
            </a:r>
            <a:r>
              <a:rPr dirty="0" sz="1900" spc="-10">
                <a:latin typeface="Calibri"/>
                <a:cs typeface="Calibri"/>
              </a:rPr>
              <a:t>tools </a:t>
            </a:r>
            <a:r>
              <a:rPr dirty="0" sz="1900" spc="-5">
                <a:latin typeface="Calibri"/>
                <a:cs typeface="Calibri"/>
              </a:rPr>
              <a:t>(LLINs </a:t>
            </a:r>
            <a:r>
              <a:rPr dirty="0" sz="1900">
                <a:latin typeface="Calibri"/>
                <a:cs typeface="Calibri"/>
              </a:rPr>
              <a:t>and </a:t>
            </a:r>
            <a:r>
              <a:rPr dirty="0" sz="1900" spc="-5">
                <a:latin typeface="Calibri"/>
                <a:cs typeface="Calibri"/>
              </a:rPr>
              <a:t>IRS) that </a:t>
            </a:r>
            <a:r>
              <a:rPr dirty="0" sz="1900">
                <a:latin typeface="Calibri"/>
                <a:cs typeface="Calibri"/>
              </a:rPr>
              <a:t>will </a:t>
            </a:r>
            <a:r>
              <a:rPr dirty="0" sz="1900" spc="-10">
                <a:latin typeface="Calibri"/>
                <a:cs typeface="Calibri"/>
              </a:rPr>
              <a:t>work  against </a:t>
            </a:r>
            <a:r>
              <a:rPr dirty="0" sz="1900" spc="-15">
                <a:latin typeface="Calibri"/>
                <a:cs typeface="Calibri"/>
              </a:rPr>
              <a:t>resistant </a:t>
            </a:r>
            <a:r>
              <a:rPr dirty="0" sz="1900" spc="-5">
                <a:latin typeface="Calibri"/>
                <a:cs typeface="Calibri"/>
              </a:rPr>
              <a:t>mosquitoes </a:t>
            </a:r>
            <a:r>
              <a:rPr dirty="0" sz="1900" spc="-10">
                <a:latin typeface="Calibri"/>
                <a:cs typeface="Calibri"/>
              </a:rPr>
              <a:t>through to  eradication</a:t>
            </a:r>
            <a:endParaRPr sz="1900">
              <a:latin typeface="Calibri"/>
              <a:cs typeface="Calibri"/>
            </a:endParaRPr>
          </a:p>
          <a:p>
            <a:pPr marL="241300" indent="-228600">
              <a:lnSpc>
                <a:spcPts val="2170"/>
              </a:lnSpc>
              <a:spcBef>
                <a:spcPts val="76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Disruptive </a:t>
            </a:r>
            <a:r>
              <a:rPr dirty="0" sz="1900" spc="-10">
                <a:latin typeface="Calibri"/>
                <a:cs typeface="Calibri"/>
              </a:rPr>
              <a:t>tools </a:t>
            </a:r>
            <a:r>
              <a:rPr dirty="0" sz="1900" spc="-5">
                <a:latin typeface="Calibri"/>
                <a:cs typeface="Calibri"/>
              </a:rPr>
              <a:t>such </a:t>
            </a:r>
            <a:r>
              <a:rPr dirty="0" sz="1900">
                <a:latin typeface="Calibri"/>
                <a:cs typeface="Calibri"/>
              </a:rPr>
              <a:t>as </a:t>
            </a:r>
            <a:r>
              <a:rPr dirty="0" sz="1900" spc="-40">
                <a:latin typeface="Calibri"/>
                <a:cs typeface="Calibri"/>
              </a:rPr>
              <a:t>ATSB </a:t>
            </a:r>
            <a:r>
              <a:rPr dirty="0" sz="1900" spc="-10">
                <a:latin typeface="Calibri"/>
                <a:cs typeface="Calibri"/>
              </a:rPr>
              <a:t>to</a:t>
            </a:r>
            <a:r>
              <a:rPr dirty="0" sz="1900" spc="-4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block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170"/>
              </a:lnSpc>
            </a:pPr>
            <a:r>
              <a:rPr dirty="0" sz="1900" spc="-10">
                <a:latin typeface="Calibri"/>
                <a:cs typeface="Calibri"/>
              </a:rPr>
              <a:t>outdoor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transmission</a:t>
            </a:r>
            <a:endParaRPr sz="1900">
              <a:latin typeface="Calibri"/>
              <a:cs typeface="Calibri"/>
            </a:endParaRPr>
          </a:p>
          <a:p>
            <a:pPr marL="241300" marR="5080" indent="-228600">
              <a:lnSpc>
                <a:spcPts val="2039"/>
              </a:lnSpc>
              <a:spcBef>
                <a:spcPts val="105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5">
                <a:latin typeface="Calibri"/>
                <a:cs typeface="Calibri"/>
              </a:rPr>
              <a:t>Increased </a:t>
            </a:r>
            <a:r>
              <a:rPr dirty="0" sz="1900">
                <a:latin typeface="Calibri"/>
                <a:cs typeface="Calibri"/>
              </a:rPr>
              <a:t>impact </a:t>
            </a:r>
            <a:r>
              <a:rPr dirty="0" sz="1900" spc="-10">
                <a:latin typeface="Calibri"/>
                <a:cs typeface="Calibri"/>
              </a:rPr>
              <a:t>needs </a:t>
            </a:r>
            <a:r>
              <a:rPr dirty="0" sz="1900" spc="-5">
                <a:latin typeface="Calibri"/>
                <a:cs typeface="Calibri"/>
              </a:rPr>
              <a:t>increased  </a:t>
            </a:r>
            <a:r>
              <a:rPr dirty="0" sz="1900" spc="-15">
                <a:latin typeface="Calibri"/>
                <a:cs typeface="Calibri"/>
              </a:rPr>
              <a:t>coverage </a:t>
            </a:r>
            <a:r>
              <a:rPr dirty="0" sz="1900" spc="-5">
                <a:latin typeface="Calibri"/>
                <a:cs typeface="Calibri"/>
              </a:rPr>
              <a:t>(optimize </a:t>
            </a:r>
            <a:r>
              <a:rPr dirty="0" sz="1900" spc="-10">
                <a:latin typeface="Calibri"/>
                <a:cs typeface="Calibri"/>
              </a:rPr>
              <a:t>costs, improve</a:t>
            </a:r>
            <a:r>
              <a:rPr dirty="0" sz="1900" spc="-1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efficacy)</a:t>
            </a:r>
            <a:endParaRPr sz="1900">
              <a:latin typeface="Calibri"/>
              <a:cs typeface="Calibri"/>
            </a:endParaRPr>
          </a:p>
          <a:p>
            <a:pPr marL="241300" marR="377190" indent="-228600">
              <a:lnSpc>
                <a:spcPct val="90000"/>
              </a:lnSpc>
              <a:spcBef>
                <a:spcPts val="9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Universal </a:t>
            </a:r>
            <a:r>
              <a:rPr dirty="0" sz="1900" spc="-15">
                <a:latin typeface="Calibri"/>
                <a:cs typeface="Calibri"/>
              </a:rPr>
              <a:t>coverage </a:t>
            </a:r>
            <a:r>
              <a:rPr dirty="0" sz="1900">
                <a:latin typeface="Calibri"/>
                <a:cs typeface="Calibri"/>
              </a:rPr>
              <a:t>is </a:t>
            </a:r>
            <a:r>
              <a:rPr dirty="0" sz="1900" spc="-5">
                <a:latin typeface="Calibri"/>
                <a:cs typeface="Calibri"/>
              </a:rPr>
              <a:t>not </a:t>
            </a:r>
            <a:r>
              <a:rPr dirty="0" sz="1900" spc="-10">
                <a:latin typeface="Calibri"/>
                <a:cs typeface="Calibri"/>
              </a:rPr>
              <a:t>feasible: Data  driven </a:t>
            </a:r>
            <a:r>
              <a:rPr dirty="0" sz="1900" spc="-5">
                <a:latin typeface="Calibri"/>
                <a:cs typeface="Calibri"/>
              </a:rPr>
              <a:t>decision </a:t>
            </a:r>
            <a:r>
              <a:rPr dirty="0" sz="1900">
                <a:latin typeface="Calibri"/>
                <a:cs typeface="Calibri"/>
              </a:rPr>
              <a:t>making </a:t>
            </a:r>
            <a:r>
              <a:rPr dirty="0" sz="1900" spc="-10">
                <a:latin typeface="Calibri"/>
                <a:cs typeface="Calibri"/>
              </a:rPr>
              <a:t>supported </a:t>
            </a:r>
            <a:r>
              <a:rPr dirty="0" sz="1900" spc="-5">
                <a:latin typeface="Calibri"/>
                <a:cs typeface="Calibri"/>
              </a:rPr>
              <a:t>by  surveillance </a:t>
            </a:r>
            <a:r>
              <a:rPr dirty="0" sz="1900" spc="-10">
                <a:latin typeface="Calibri"/>
                <a:cs typeface="Calibri"/>
              </a:rPr>
              <a:t>tools are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essential</a:t>
            </a:r>
            <a:endParaRPr sz="1900">
              <a:latin typeface="Calibri"/>
              <a:cs typeface="Calibri"/>
            </a:endParaRPr>
          </a:p>
          <a:p>
            <a:pPr algn="just" marL="241300" marR="194310" indent="-228600">
              <a:lnSpc>
                <a:spcPct val="89800"/>
              </a:lnSpc>
              <a:spcBef>
                <a:spcPts val="101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900" spc="-10">
                <a:latin typeface="Calibri"/>
                <a:cs typeface="Calibri"/>
              </a:rPr>
              <a:t>Last </a:t>
            </a:r>
            <a:r>
              <a:rPr dirty="0" sz="1900">
                <a:latin typeface="Calibri"/>
                <a:cs typeface="Calibri"/>
              </a:rPr>
              <a:t>mile’ </a:t>
            </a:r>
            <a:r>
              <a:rPr dirty="0" sz="1900" spc="-5">
                <a:latin typeface="Calibri"/>
                <a:cs typeface="Calibri"/>
              </a:rPr>
              <a:t>innovations </a:t>
            </a:r>
            <a:r>
              <a:rPr dirty="0" sz="1900" spc="-10">
                <a:latin typeface="Calibri"/>
                <a:cs typeface="Calibri"/>
              </a:rPr>
              <a:t>needed to </a:t>
            </a:r>
            <a:r>
              <a:rPr dirty="0" sz="1900" spc="-15">
                <a:latin typeface="Calibri"/>
                <a:cs typeface="Calibri"/>
              </a:rPr>
              <a:t>protect  </a:t>
            </a:r>
            <a:r>
              <a:rPr dirty="0" sz="1900">
                <a:latin typeface="Calibri"/>
                <a:cs typeface="Calibri"/>
              </a:rPr>
              <a:t>mobile </a:t>
            </a:r>
            <a:r>
              <a:rPr dirty="0" sz="1900" spc="-5">
                <a:latin typeface="Calibri"/>
                <a:cs typeface="Calibri"/>
              </a:rPr>
              <a:t>populations </a:t>
            </a:r>
            <a:r>
              <a:rPr dirty="0" sz="1900" spc="-10">
                <a:latin typeface="Calibri"/>
                <a:cs typeface="Calibri"/>
              </a:rPr>
              <a:t>(personal protection,  </a:t>
            </a:r>
            <a:r>
              <a:rPr dirty="0" sz="1900" spc="-20">
                <a:latin typeface="Calibri"/>
                <a:cs typeface="Calibri"/>
              </a:rPr>
              <a:t>forest </a:t>
            </a:r>
            <a:r>
              <a:rPr dirty="0" sz="1900" spc="-5">
                <a:latin typeface="Calibri"/>
                <a:cs typeface="Calibri"/>
              </a:rPr>
              <a:t>packs……) </a:t>
            </a:r>
            <a:r>
              <a:rPr dirty="0" sz="1900">
                <a:latin typeface="Calibri"/>
                <a:cs typeface="Calibri"/>
              </a:rPr>
              <a:t>and </a:t>
            </a:r>
            <a:r>
              <a:rPr dirty="0" sz="1900" spc="-10">
                <a:latin typeface="Calibri"/>
                <a:cs typeface="Calibri"/>
              </a:rPr>
              <a:t>tools </a:t>
            </a:r>
            <a:r>
              <a:rPr dirty="0" sz="1900" spc="-20">
                <a:latin typeface="Calibri"/>
                <a:cs typeface="Calibri"/>
              </a:rPr>
              <a:t>for </a:t>
            </a:r>
            <a:r>
              <a:rPr dirty="0" sz="1900" spc="-10">
                <a:latin typeface="Calibri"/>
                <a:cs typeface="Calibri"/>
              </a:rPr>
              <a:t>vulnerable  </a:t>
            </a:r>
            <a:r>
              <a:rPr dirty="0" sz="1900" spc="-5">
                <a:latin typeface="Calibri"/>
                <a:cs typeface="Calibri"/>
              </a:rPr>
              <a:t>urban </a:t>
            </a:r>
            <a:r>
              <a:rPr dirty="0" sz="1900" spc="-10">
                <a:latin typeface="Calibri"/>
                <a:cs typeface="Calibri"/>
              </a:rPr>
              <a:t>settings </a:t>
            </a:r>
            <a:r>
              <a:rPr dirty="0" sz="1900" spc="-5">
                <a:latin typeface="Calibri"/>
                <a:cs typeface="Calibri"/>
              </a:rPr>
              <a:t>(An.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stephensi)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4052" y="0"/>
            <a:ext cx="9385935" cy="8661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3310"/>
              </a:lnSpc>
              <a:spcBef>
                <a:spcPts val="100"/>
              </a:spcBef>
            </a:pPr>
            <a:r>
              <a:rPr dirty="0" sz="2900" spc="-15" b="0">
                <a:latin typeface="Calibri Light"/>
                <a:cs typeface="Calibri Light"/>
              </a:rPr>
              <a:t>Malaria</a:t>
            </a:r>
            <a:r>
              <a:rPr dirty="0" sz="2900" spc="-110" b="0">
                <a:latin typeface="Calibri Light"/>
                <a:cs typeface="Calibri Light"/>
              </a:rPr>
              <a:t> </a:t>
            </a:r>
            <a:r>
              <a:rPr dirty="0" sz="2900" spc="-30" b="0">
                <a:latin typeface="Calibri Light"/>
                <a:cs typeface="Calibri Light"/>
              </a:rPr>
              <a:t>Eradication:</a:t>
            </a:r>
            <a:endParaRPr sz="2900">
              <a:latin typeface="Calibri Light"/>
              <a:cs typeface="Calibri Light"/>
            </a:endParaRPr>
          </a:p>
          <a:p>
            <a:pPr algn="ctr">
              <a:lnSpc>
                <a:spcPts val="3310"/>
              </a:lnSpc>
            </a:pPr>
            <a:r>
              <a:rPr dirty="0" sz="2900" spc="-20" b="0">
                <a:latin typeface="Calibri Light"/>
                <a:cs typeface="Calibri Light"/>
              </a:rPr>
              <a:t>What</a:t>
            </a:r>
            <a:r>
              <a:rPr dirty="0" sz="2900" spc="-90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Modelling,</a:t>
            </a:r>
            <a:r>
              <a:rPr dirty="0" sz="2900" spc="-65" b="0">
                <a:latin typeface="Calibri Light"/>
                <a:cs typeface="Calibri Light"/>
              </a:rPr>
              <a:t> </a:t>
            </a:r>
            <a:r>
              <a:rPr dirty="0" sz="2900" spc="-10" b="0">
                <a:latin typeface="Calibri Light"/>
                <a:cs typeface="Calibri Light"/>
              </a:rPr>
              <a:t>Good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15" b="0">
                <a:latin typeface="Calibri Light"/>
                <a:cs typeface="Calibri Light"/>
              </a:rPr>
              <a:t>Science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5" b="0">
                <a:latin typeface="Calibri Light"/>
                <a:cs typeface="Calibri Light"/>
              </a:rPr>
              <a:t>and</a:t>
            </a:r>
            <a:r>
              <a:rPr dirty="0" sz="2900" spc="-85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Experience</a:t>
            </a:r>
            <a:r>
              <a:rPr dirty="0" sz="2900" spc="-105" b="0">
                <a:latin typeface="Calibri Light"/>
                <a:cs typeface="Calibri Light"/>
              </a:rPr>
              <a:t> </a:t>
            </a:r>
            <a:r>
              <a:rPr dirty="0" sz="2900" spc="-65" b="0">
                <a:latin typeface="Calibri Light"/>
                <a:cs typeface="Calibri Light"/>
              </a:rPr>
              <a:t>Tells</a:t>
            </a:r>
            <a:r>
              <a:rPr dirty="0" sz="2900" spc="-80" b="0">
                <a:latin typeface="Calibri Light"/>
                <a:cs typeface="Calibri Light"/>
              </a:rPr>
              <a:t> </a:t>
            </a:r>
            <a:r>
              <a:rPr dirty="0" sz="2900" b="0">
                <a:latin typeface="Calibri Light"/>
                <a:cs typeface="Calibri Light"/>
              </a:rPr>
              <a:t>Us</a:t>
            </a:r>
            <a:r>
              <a:rPr dirty="0" sz="2900" spc="-55" b="0">
                <a:latin typeface="Calibri Light"/>
                <a:cs typeface="Calibri Light"/>
              </a:rPr>
              <a:t> </a:t>
            </a:r>
            <a:r>
              <a:rPr dirty="0" sz="2900" spc="-60" b="0">
                <a:latin typeface="Calibri Light"/>
                <a:cs typeface="Calibri Light"/>
              </a:rPr>
              <a:t>We</a:t>
            </a:r>
            <a:r>
              <a:rPr dirty="0" sz="2900" spc="-70" b="0">
                <a:latin typeface="Calibri Light"/>
                <a:cs typeface="Calibri Light"/>
              </a:rPr>
              <a:t> </a:t>
            </a:r>
            <a:r>
              <a:rPr dirty="0" sz="2900" spc="-20" b="0">
                <a:latin typeface="Calibri Light"/>
                <a:cs typeface="Calibri Light"/>
              </a:rPr>
              <a:t>Need</a:t>
            </a:r>
            <a:endParaRPr sz="29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28540" y="792480"/>
            <a:ext cx="4057650" cy="22313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34279" y="998219"/>
            <a:ext cx="3459479" cy="16332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29200" y="993139"/>
            <a:ext cx="3469640" cy="1643380"/>
          </a:xfrm>
          <a:custGeom>
            <a:avLst/>
            <a:gdLst/>
            <a:ahLst/>
            <a:cxnLst/>
            <a:rect l="l" t="t" r="r" b="b"/>
            <a:pathLst>
              <a:path w="3469640" h="1643380">
                <a:moveTo>
                  <a:pt x="0" y="1643379"/>
                </a:moveTo>
                <a:lnTo>
                  <a:pt x="3469640" y="1643379"/>
                </a:lnTo>
                <a:lnTo>
                  <a:pt x="3469640" y="0"/>
                </a:lnTo>
                <a:lnTo>
                  <a:pt x="0" y="0"/>
                </a:lnTo>
                <a:lnTo>
                  <a:pt x="0" y="164337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645400" y="1854200"/>
            <a:ext cx="3978909" cy="24345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51140" y="2059939"/>
            <a:ext cx="3380740" cy="1836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46059" y="2054860"/>
            <a:ext cx="3390900" cy="1846580"/>
          </a:xfrm>
          <a:custGeom>
            <a:avLst/>
            <a:gdLst/>
            <a:ahLst/>
            <a:cxnLst/>
            <a:rect l="l" t="t" r="r" b="b"/>
            <a:pathLst>
              <a:path w="3390900" h="1846579">
                <a:moveTo>
                  <a:pt x="0" y="1846580"/>
                </a:moveTo>
                <a:lnTo>
                  <a:pt x="3390900" y="1846580"/>
                </a:lnTo>
                <a:lnTo>
                  <a:pt x="3390900" y="0"/>
                </a:lnTo>
                <a:lnTo>
                  <a:pt x="0" y="0"/>
                </a:lnTo>
                <a:lnTo>
                  <a:pt x="0" y="18465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52340" y="2915920"/>
            <a:ext cx="3702050" cy="23075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958079" y="3121660"/>
            <a:ext cx="3103879" cy="17094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953000" y="3116579"/>
            <a:ext cx="3114040" cy="1719580"/>
          </a:xfrm>
          <a:custGeom>
            <a:avLst/>
            <a:gdLst/>
            <a:ahLst/>
            <a:cxnLst/>
            <a:rect l="l" t="t" r="r" b="b"/>
            <a:pathLst>
              <a:path w="3114040" h="1719579">
                <a:moveTo>
                  <a:pt x="0" y="1719580"/>
                </a:moveTo>
                <a:lnTo>
                  <a:pt x="3114040" y="1719580"/>
                </a:lnTo>
                <a:lnTo>
                  <a:pt x="3114040" y="0"/>
                </a:lnTo>
                <a:lnTo>
                  <a:pt x="0" y="0"/>
                </a:lnTo>
                <a:lnTo>
                  <a:pt x="0" y="171958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645400" y="4257065"/>
            <a:ext cx="3978909" cy="23152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851140" y="4462779"/>
            <a:ext cx="3380740" cy="171703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46059" y="4457700"/>
            <a:ext cx="3390900" cy="1727200"/>
          </a:xfrm>
          <a:custGeom>
            <a:avLst/>
            <a:gdLst/>
            <a:ahLst/>
            <a:cxnLst/>
            <a:rect l="l" t="t" r="r" b="b"/>
            <a:pathLst>
              <a:path w="3390900" h="1727200">
                <a:moveTo>
                  <a:pt x="0" y="1727200"/>
                </a:moveTo>
                <a:lnTo>
                  <a:pt x="3390900" y="1727200"/>
                </a:lnTo>
                <a:lnTo>
                  <a:pt x="3390900" y="0"/>
                </a:lnTo>
                <a:lnTo>
                  <a:pt x="0" y="0"/>
                </a:lnTo>
                <a:lnTo>
                  <a:pt x="0" y="172720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Nick Hamon</dc:creator>
  <dc:title>Creating and delivering a toolbox of disruptive vector control innovations for malaria eradication….on time, on budget and with high impact’</dc:title>
  <dcterms:created xsi:type="dcterms:W3CDTF">2020-09-13T02:38:58Z</dcterms:created>
  <dcterms:modified xsi:type="dcterms:W3CDTF">2020-09-13T02:38:58Z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2020-09-13T00:00:00Z</vt:filetime>
  </property>
</Properties>
</file>