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35" r:id="rId2"/>
    <p:sldId id="312" r:id="rId3"/>
    <p:sldId id="419" r:id="rId4"/>
    <p:sldId id="338" r:id="rId5"/>
    <p:sldId id="433" r:id="rId6"/>
    <p:sldId id="316" r:id="rId7"/>
    <p:sldId id="300" r:id="rId8"/>
    <p:sldId id="432" r:id="rId9"/>
    <p:sldId id="313" r:id="rId10"/>
    <p:sldId id="430" r:id="rId11"/>
    <p:sldId id="404" r:id="rId12"/>
    <p:sldId id="362" r:id="rId13"/>
    <p:sldId id="391" r:id="rId14"/>
    <p:sldId id="394" r:id="rId15"/>
    <p:sldId id="412" r:id="rId16"/>
    <p:sldId id="402" r:id="rId17"/>
    <p:sldId id="434" r:id="rId18"/>
    <p:sldId id="369" r:id="rId19"/>
    <p:sldId id="417" r:id="rId20"/>
    <p:sldId id="429" r:id="rId21"/>
    <p:sldId id="414" r:id="rId22"/>
    <p:sldId id="295" r:id="rId23"/>
    <p:sldId id="398" r:id="rId24"/>
    <p:sldId id="425" r:id="rId25"/>
    <p:sldId id="421" r:id="rId26"/>
    <p:sldId id="406" r:id="rId27"/>
    <p:sldId id="408" r:id="rId28"/>
    <p:sldId id="309" r:id="rId29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83C4F808-D155-4AC4-B034-663EC3DECB1F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9D97531-1D28-4984-9556-B6EE7935D47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1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E94008-876A-46F0-85BA-85F88CEB5D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1737" cy="37576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“The prevention of mortality</a:t>
            </a:r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01DE8B-F114-495F-8478-90DB90F93654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1737" cy="37576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31BB5E-8EB3-417C-AC04-637A29229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84C42DE-73EF-45B5-A4B6-6B7BC4B0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A867B92-471D-48FA-9B0E-4A7CC6A73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8C58F51-0807-4484-98A6-B873A109CCE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A3F3B-50E0-4426-A21C-4666954F0DD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1737" cy="37576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D31BB5E-8EB3-417C-AC04-637A29229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84C42DE-73EF-45B5-A4B6-6B7BC4B0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A867B92-471D-48FA-9B0E-4A7CC6A73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8C58F51-0807-4484-98A6-B873A109CCE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71C506-0A8C-45D3-A882-F6D97C70AC8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1737" cy="37576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2366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DAC1F97-A33F-47B9-872B-9B3D046F8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EBD7E6A-63DF-42B4-933C-B1822E2AD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6467803-F645-4787-A67B-DA51A5B76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E9AE060-C0EC-4F57-B621-E9E660E3B20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challenges for net distributors are huge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97531-1D28-4984-9556-B6EE7935D47C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08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2798E6C-1BD3-4815-BAEB-89156D2D8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FC3F64D-81B4-4B85-BA76-BAB51746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>
                <a:solidFill>
                  <a:schemeClr val="tx2"/>
                </a:solidFill>
                <a:latin typeface="Arial Narrow" panose="020B0606020202030204" pitchFamily="34" charset="0"/>
                <a:ea typeface="ヒラギノ角ゴ Pro W3" pitchFamily="-84" charset="-128"/>
              </a:rPr>
              <a:t>ACT (Artemisinin – based combination treatment)</a:t>
            </a:r>
          </a:p>
          <a:p>
            <a:endParaRPr lang="en-AU" altLang="en-US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641EB0C-EF2B-46AE-8D79-AB6DB08A5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BFEF6FE6-7E87-4359-8A21-DB89FA902B6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4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2D10CC-0504-4DAC-98F4-BCFB5085E84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2475"/>
            <a:ext cx="5011737" cy="37576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6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4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5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99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0DFA-3FE6-43F5-B4C0-6F6B62C75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E1BEF-18F3-4A19-AB1F-E2CC1B5FC0F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949280"/>
            <a:ext cx="5501023" cy="7739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6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2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8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91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10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56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4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FAE2-2DA4-48C2-88C2-09ADD665FA87}" type="datetimeFigureOut">
              <a:rPr lang="en-AU" smtClean="0"/>
              <a:pPr/>
              <a:t>30/12/2020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1A74B-503A-4D19-A087-9DCC1DE2582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E1BEF-18F3-4A19-AB1F-E2CC1B5FC0FD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49280"/>
            <a:ext cx="5501023" cy="7739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9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file:///E:\Pictures\Publ%20Health%20Conf%20selection\P4010220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56DA-CE84-4780-95A7-EC85CF19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403648" y="147637"/>
            <a:ext cx="6120680" cy="112112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Rotarians Against Malaria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552C-8EC0-4266-8DA0-3515D9DB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412776"/>
            <a:ext cx="3810000" cy="468322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400" b="1" dirty="0"/>
              <a:t>Malaria   Elimination:</a:t>
            </a:r>
          </a:p>
          <a:p>
            <a:pPr marL="0" indent="0" algn="ctr">
              <a:buNone/>
            </a:pPr>
            <a:r>
              <a:rPr lang="en-AU" sz="4400" b="1" dirty="0"/>
              <a:t>A Work in Progress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8BFDF0-0E19-406B-993C-90014CC0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8800"/>
            <a:ext cx="43860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8115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DF03-8F21-4773-91B7-FA3C3F60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79240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RTS,S  </a:t>
            </a:r>
            <a:r>
              <a:rPr lang="en-AU" sz="4000" b="1" dirty="0" err="1">
                <a:solidFill>
                  <a:srgbClr val="0070C0"/>
                </a:solidFill>
              </a:rPr>
              <a:t>Mosquirix</a:t>
            </a:r>
            <a:endParaRPr lang="en-AU" sz="40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FB117-C932-4187-B948-F1583F096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3464" y="1700808"/>
            <a:ext cx="4429976" cy="3756992"/>
          </a:xfrm>
        </p:spPr>
        <p:txBody>
          <a:bodyPr>
            <a:normAutofit/>
          </a:bodyPr>
          <a:lstStyle/>
          <a:p>
            <a:r>
              <a:rPr lang="en-AU" sz="2800" dirty="0"/>
              <a:t>Needs 4 doses to be given</a:t>
            </a:r>
          </a:p>
          <a:p>
            <a:r>
              <a:rPr lang="en-AU" sz="2800" dirty="0"/>
              <a:t>It’s short lived</a:t>
            </a:r>
          </a:p>
          <a:p>
            <a:r>
              <a:rPr lang="en-AU" sz="2800" dirty="0"/>
              <a:t>Only gives about 30% -40% protection</a:t>
            </a:r>
          </a:p>
          <a:p>
            <a:r>
              <a:rPr lang="en-AU" sz="2800" dirty="0"/>
              <a:t>Has to be administered in conjunction with the use of  treated nets (LLINs)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B2ED1-10D5-4489-BBE4-1CBA6BB48F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04864"/>
            <a:ext cx="3709896" cy="3252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5A78B-3640-4ED0-92F2-A59B3415EC87}"/>
              </a:ext>
            </a:extLst>
          </p:cNvPr>
          <p:cNvSpPr txBox="1"/>
          <p:nvPr/>
        </p:nvSpPr>
        <p:spPr>
          <a:xfrm>
            <a:off x="323528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14572972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AU" altLang="en-US" sz="4000" b="1" dirty="0">
                <a:solidFill>
                  <a:srgbClr val="1822CD"/>
                </a:solidFill>
              </a:rPr>
              <a:t>HOPED FOR OUTCOMES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435280" cy="5289451"/>
          </a:xfrm>
        </p:spPr>
        <p:txBody>
          <a:bodyPr>
            <a:normAutofit/>
          </a:bodyPr>
          <a:lstStyle/>
          <a:p>
            <a:pPr marL="590550" indent="-5143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</a:rPr>
              <a:t>A large drop in reported malaria cases and deaths</a:t>
            </a:r>
          </a:p>
          <a:p>
            <a:pPr marL="590550" indent="-5143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</a:rPr>
              <a:t>A drop in the number of premature child births and increase in average birth weight</a:t>
            </a:r>
          </a:p>
          <a:p>
            <a:pPr marL="590550" indent="-5143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</a:rPr>
              <a:t>Huge reduction of </a:t>
            </a:r>
            <a:r>
              <a:rPr lang="en-US" altLang="en-US" sz="2800" dirty="0" err="1">
                <a:solidFill>
                  <a:srgbClr val="000000"/>
                </a:solidFill>
              </a:rPr>
              <a:t>anaemia</a:t>
            </a:r>
            <a:r>
              <a:rPr lang="en-US" altLang="en-US" sz="2800" dirty="0">
                <a:solidFill>
                  <a:srgbClr val="000000"/>
                </a:solidFill>
              </a:rPr>
              <a:t> in pregnant women and newborn children</a:t>
            </a:r>
          </a:p>
          <a:p>
            <a:pPr marL="590550" indent="-5143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</a:rPr>
              <a:t>A reduction in the number of miscarriages</a:t>
            </a:r>
          </a:p>
          <a:p>
            <a:pPr marL="590550" indent="-51435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</a:rPr>
              <a:t>Improved economy, employment &amp; education</a:t>
            </a:r>
            <a:endParaRPr lang="en-AU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7451D-8B2D-4269-824D-355AD02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098" name="Picture 2" descr="Mother Vector Baby Line Image Freeuse - Vector Mom And Baby Png ...">
            <a:extLst>
              <a:ext uri="{FF2B5EF4-FFF2-40B4-BE49-F238E27FC236}">
                <a16:creationId xmlns:a16="http://schemas.microsoft.com/office/drawing/2014/main" id="{192B2798-32F9-4485-BDCD-115045FA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-135294"/>
            <a:ext cx="4359275" cy="699329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18902-3104-4FA5-A6FC-AD64AC551470}"/>
              </a:ext>
            </a:extLst>
          </p:cNvPr>
          <p:cNvSpPr txBox="1"/>
          <p:nvPr/>
        </p:nvSpPr>
        <p:spPr>
          <a:xfrm>
            <a:off x="323528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8665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B1D9293B-6F9C-47FD-B768-1A90F56E62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47664" y="116632"/>
            <a:ext cx="6096000" cy="4873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A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goal of RAM</a:t>
            </a:r>
            <a:endParaRPr lang="en-US" alt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23" name="Picture 1">
            <a:extLst>
              <a:ext uri="{FF2B5EF4-FFF2-40B4-BE49-F238E27FC236}">
                <a16:creationId xmlns:a16="http://schemas.microsoft.com/office/drawing/2014/main" id="{D40F1FD3-98D0-4C82-855F-8F89A6CD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7038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6B16437D-2CE2-4169-AD7E-211B01F8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5157192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AU" altLang="en-US" sz="2800" b="1" dirty="0">
                <a:latin typeface="+mn-lt"/>
              </a:rPr>
              <a:t>Happy healthy kids eager to get an education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Everett Laptop\Pictures\phot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0045"/>
            <a:ext cx="8496944" cy="637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C:\Users\Everett Laptop\Pictures\ph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95" y="240043"/>
            <a:ext cx="8495877" cy="637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72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AU" altLang="en-US" b="1" dirty="0">
                <a:solidFill>
                  <a:srgbClr val="0070C0"/>
                </a:solidFill>
              </a:rPr>
              <a:t>Difficulties</a:t>
            </a:r>
            <a:br>
              <a:rPr lang="en-AU" altLang="en-US" b="1" dirty="0"/>
            </a:br>
            <a:endParaRPr lang="en-AU" altLang="en-US" b="1" dirty="0">
              <a:solidFill>
                <a:srgbClr val="000000"/>
              </a:solidFill>
            </a:endParaRPr>
          </a:p>
        </p:txBody>
      </p:sp>
      <p:pic>
        <p:nvPicPr>
          <p:cNvPr id="17412" name="Picture 6" descr="BadRoa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429000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 descr="WSP Wasangla trekin 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36" y="913024"/>
            <a:ext cx="3370868" cy="239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Tim\Documents\PNG\PNG2010\Pictures\Morobe\Morobe Pictures-Luke\Wara Markam Pix 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7111" y="3753343"/>
            <a:ext cx="3901313" cy="27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15</a:t>
            </a:r>
          </a:p>
        </p:txBody>
      </p:sp>
      <p:pic>
        <p:nvPicPr>
          <p:cNvPr id="8" name="Picture 9" descr="DSCN1191">
            <a:extLst>
              <a:ext uri="{FF2B5EF4-FFF2-40B4-BE49-F238E27FC236}">
                <a16:creationId xmlns:a16="http://schemas.microsoft.com/office/drawing/2014/main" id="{91AC0DE8-BE04-4C56-A290-9B6031A4D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984326"/>
            <a:ext cx="2864284" cy="24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7622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20FA-7077-4713-9B6D-4564A827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06" y="27463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Programs: Breaking the cycle of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5C3B-33DB-4AA0-AEFD-E00B01EE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It’s a very grass roots approach</a:t>
            </a:r>
            <a:r>
              <a:rPr lang="en-US" sz="2000" dirty="0"/>
              <a:t>:</a:t>
            </a:r>
            <a:endParaRPr lang="en-AU" sz="20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Collaboration: Other NGOs &amp; Governments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LLIN bed nets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Residual insecticidal spraying (IRS)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Education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Engineering environments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Controlling larvicide in breeding grounds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Rapid accurate diagnosis, surveillance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Effective treatment (Logistics)</a:t>
            </a:r>
            <a:endParaRPr lang="en-US" sz="20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dirty="0"/>
              <a:t>Research: PhD Scholarship, vaccines?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A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32772" name="Picture 5" descr="Child under net SI">
            <a:extLst>
              <a:ext uri="{FF2B5EF4-FFF2-40B4-BE49-F238E27FC236}">
                <a16:creationId xmlns:a16="http://schemas.microsoft.com/office/drawing/2014/main" id="{B03B5298-3BAF-46DA-B076-DE6201EC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97" y="3429000"/>
            <a:ext cx="420581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ABD7D05-F2C0-47FD-A340-578E272C3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3120447" cy="23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E5A4F-B439-4A40-8B26-721A31AB4F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9200"/>
            <a:ext cx="2952328" cy="199377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528546-74DD-42C5-A762-EA68D41C76E6}"/>
              </a:ext>
            </a:extLst>
          </p:cNvPr>
          <p:cNvSpPr txBox="1"/>
          <p:nvPr/>
        </p:nvSpPr>
        <p:spPr>
          <a:xfrm>
            <a:off x="228600" y="4046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4684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B1B7-6DA6-4C98-BE3D-C9EEB8F3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9D822-BAFD-42D7-8701-23CF365DD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7904" y="616846"/>
            <a:ext cx="4896544" cy="547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solidFill>
                  <a:srgbClr val="0070C0"/>
                </a:solidFill>
              </a:rPr>
              <a:t>Successful First Recipient of the RAM Scholarship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Edgar Pollard PhD from the Solomon Islands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u="sng" dirty="0"/>
              <a:t>Research topic:</a:t>
            </a:r>
          </a:p>
          <a:p>
            <a:pPr marL="0" indent="0">
              <a:buNone/>
            </a:pPr>
            <a:r>
              <a:rPr lang="en-AU" sz="2400" dirty="0"/>
              <a:t>Understanding mosquito flight to maximise malaria and dengue control by insecticide impregnated barriers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E9EF7-AF3F-4C3F-9C5B-C48F493414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6846"/>
            <a:ext cx="3024336" cy="5188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496566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EF10-EAA1-4465-9292-FDD47107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710"/>
            <a:ext cx="8229600" cy="10470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A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Focus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8372-AD82-49EC-8979-03F5B247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540375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800" dirty="0">
                <a:cs typeface="Times New Roman" panose="02020603050405020304" pitchFamily="18" charset="0"/>
              </a:rPr>
              <a:t>Papua New Guinea, the Solomon Islands and Timor </a:t>
            </a:r>
            <a:r>
              <a:rPr lang="en-AU" sz="2800" dirty="0" err="1">
                <a:cs typeface="Times New Roman" panose="02020603050405020304" pitchFamily="18" charset="0"/>
              </a:rPr>
              <a:t>Leste</a:t>
            </a:r>
            <a:r>
              <a:rPr lang="en-AU" sz="2800" dirty="0">
                <a:cs typeface="Times New Roman" panose="02020603050405020304" pitchFamily="18" charset="0"/>
              </a:rPr>
              <a:t> have received active and financial support from RAM for a number of years.</a:t>
            </a:r>
          </a:p>
          <a:p>
            <a:pPr>
              <a:defRPr/>
            </a:pPr>
            <a:endParaRPr lang="en-AU" sz="2800" dirty="0"/>
          </a:p>
          <a:p>
            <a:pPr marL="0" indent="0">
              <a:buNone/>
              <a:defRPr/>
            </a:pPr>
            <a:r>
              <a:rPr lang="en-AU" sz="2800" b="1" dirty="0">
                <a:cs typeface="Times New Roman" panose="02020603050405020304" pitchFamily="18" charset="0"/>
              </a:rPr>
              <a:t>West Timor </a:t>
            </a:r>
            <a:r>
              <a:rPr lang="en-AU" sz="2800" dirty="0">
                <a:cs typeface="Times New Roman" panose="02020603050405020304" pitchFamily="18" charset="0"/>
              </a:rPr>
              <a:t>and </a:t>
            </a:r>
            <a:r>
              <a:rPr lang="en-AU" sz="2800" b="1" dirty="0">
                <a:cs typeface="Times New Roman" panose="02020603050405020304" pitchFamily="18" charset="0"/>
              </a:rPr>
              <a:t>Vanuatu</a:t>
            </a:r>
            <a:r>
              <a:rPr lang="en-AU" sz="2800" dirty="0">
                <a:cs typeface="Times New Roman" panose="02020603050405020304" pitchFamily="18" charset="0"/>
              </a:rPr>
              <a:t> have also requested support from  RAM and this began in  the 2019-20 Rotary Year </a:t>
            </a:r>
          </a:p>
          <a:p>
            <a:pPr marL="0" indent="0">
              <a:buNone/>
              <a:defRPr/>
            </a:pPr>
            <a:endParaRPr lang="en-A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A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A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Distributing nets in Timor </a:t>
            </a:r>
            <a:r>
              <a:rPr lang="en-AU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Leste</a:t>
            </a:r>
            <a:endParaRPr lang="en-A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AECEE8DF-EF7D-41EA-B92D-2DEF8393E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09037"/>
            <a:ext cx="3153222" cy="23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D6A95-ECB0-4B80-A8C4-8A61E02AFD39}"/>
              </a:ext>
            </a:extLst>
          </p:cNvPr>
          <p:cNvSpPr txBox="1"/>
          <p:nvPr/>
        </p:nvSpPr>
        <p:spPr>
          <a:xfrm>
            <a:off x="228600" y="476672"/>
            <a:ext cx="5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9D29-0998-4555-9048-FF508885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2360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Adopt–A–RAM–Project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C53-0B29-4B95-8395-37EF2E0B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3000" dirty="0"/>
              <a:t>Southern Region has adopted the </a:t>
            </a:r>
            <a:r>
              <a:rPr lang="en-AU" sz="3000" b="1" dirty="0"/>
              <a:t>‘End Malaria in Vanuatu-for Good’ Program</a:t>
            </a:r>
          </a:p>
          <a:p>
            <a:r>
              <a:rPr lang="en-AU" sz="3000" dirty="0"/>
              <a:t>A RAWCS Fundraising Account was set up by D9810 and D9820 – (</a:t>
            </a:r>
            <a:r>
              <a:rPr lang="en-AU" sz="3000" dirty="0">
                <a:solidFill>
                  <a:srgbClr val="FF0000"/>
                </a:solidFill>
              </a:rPr>
              <a:t>RAWCS 104-2019-20</a:t>
            </a:r>
            <a:r>
              <a:rPr lang="en-AU" sz="3000" dirty="0"/>
              <a:t>)</a:t>
            </a:r>
          </a:p>
          <a:p>
            <a:r>
              <a:rPr lang="en-AU" sz="3000" dirty="0"/>
              <a:t>Money raised was used in an application for a Global Grant which was </a:t>
            </a:r>
          </a:p>
          <a:p>
            <a:pPr marL="0" indent="0">
              <a:buNone/>
            </a:pPr>
            <a:r>
              <a:rPr lang="en-AU" sz="3000" dirty="0"/>
              <a:t>    submitted in June 2020 </a:t>
            </a:r>
          </a:p>
          <a:p>
            <a:pPr marL="0" indent="0">
              <a:buNone/>
            </a:pPr>
            <a:r>
              <a:rPr lang="en-AU" sz="3000" dirty="0"/>
              <a:t>    and led by D9910 NZ.</a:t>
            </a:r>
          </a:p>
          <a:p>
            <a:pPr marL="0" indent="0">
              <a:buNone/>
            </a:pPr>
            <a:r>
              <a:rPr lang="en-AU" sz="4800" b="1" i="1" dirty="0">
                <a:solidFill>
                  <a:srgbClr val="0070C0"/>
                </a:solidFill>
              </a:rPr>
              <a:t>      Success!!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E99CDE-1B82-44FB-818B-8ED78B2F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170202" cy="23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888AA-9334-4127-8915-9080C1BFD9FE}"/>
              </a:ext>
            </a:extLst>
          </p:cNvPr>
          <p:cNvSpPr txBox="1"/>
          <p:nvPr/>
        </p:nvSpPr>
        <p:spPr>
          <a:xfrm>
            <a:off x="251520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629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2290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RAM?</a:t>
            </a:r>
            <a:endParaRPr lang="en-AU" sz="4000" b="1" dirty="0">
              <a:solidFill>
                <a:srgbClr val="0070C0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524000" y="2514600"/>
            <a:ext cx="310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71600" y="1268760"/>
            <a:ext cx="7467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Rotarians Against Malaria is a volunteer-run </a:t>
            </a:r>
            <a:r>
              <a:rPr lang="en-US" sz="3200" b="1" dirty="0" err="1">
                <a:solidFill>
                  <a:srgbClr val="000000"/>
                </a:solidFill>
              </a:rPr>
              <a:t>organisation</a:t>
            </a:r>
            <a:r>
              <a:rPr lang="en-US" sz="3200" b="1" dirty="0">
                <a:solidFill>
                  <a:srgbClr val="000000"/>
                </a:solidFill>
              </a:rPr>
              <a:t> working to </a:t>
            </a:r>
            <a:r>
              <a:rPr lang="en-US" sz="3200" b="1" u="sng" dirty="0">
                <a:solidFill>
                  <a:srgbClr val="000000"/>
                </a:solidFill>
              </a:rPr>
              <a:t>eliminate</a:t>
            </a:r>
            <a:r>
              <a:rPr lang="en-US" sz="3200" b="1" dirty="0">
                <a:solidFill>
                  <a:srgbClr val="000000"/>
                </a:solidFill>
              </a:rPr>
              <a:t> malaria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AU" sz="36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3165B-2CA5-473C-867F-2DF7990DF182}"/>
              </a:ext>
            </a:extLst>
          </p:cNvPr>
          <p:cNvSpPr txBox="1"/>
          <p:nvPr/>
        </p:nvSpPr>
        <p:spPr>
          <a:xfrm>
            <a:off x="865820" y="3530917"/>
            <a:ext cx="74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RAM is represented in all Rotary Districts and is governed by Rotary Australia World Community Service (RAWCS) Ltd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77E81E-DED5-4BAA-A10E-35A2F4094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r="12553" b="1"/>
          <a:stretch/>
        </p:blipFill>
        <p:spPr bwMode="auto">
          <a:xfrm>
            <a:off x="4139952" y="404664"/>
            <a:ext cx="4541154" cy="5424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2170" y="243504"/>
            <a:ext cx="3420438" cy="133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05" y="1545551"/>
            <a:ext cx="4242957" cy="515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E7D4CC-2F79-429C-B53B-3676E39F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5" y="58237"/>
            <a:ext cx="8435280" cy="79935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00FF"/>
                </a:solidFill>
              </a:rPr>
              <a:t>END </a:t>
            </a:r>
            <a:r>
              <a:rPr lang="en-AU" sz="4000" dirty="0">
                <a:solidFill>
                  <a:srgbClr val="0000FF"/>
                </a:solidFill>
              </a:rPr>
              <a:t>MALARIA</a:t>
            </a:r>
            <a:r>
              <a:rPr lang="en-AU" dirty="0">
                <a:solidFill>
                  <a:srgbClr val="0000FF"/>
                </a:solidFill>
              </a:rPr>
              <a:t> IN VANUATU - FOR GOOD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8499B7-EA2A-4FB6-8712-4D25A8B7C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68972"/>
            <a:ext cx="4038600" cy="573377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5100" dirty="0">
                <a:cs typeface="Aharoni" panose="02010803020104030203" pitchFamily="2" charset="-79"/>
              </a:rPr>
              <a:t>The objective of this Rotary Global Grant is to train and equip a National Indoor Residual Spraying team in Vanuatu  </a:t>
            </a:r>
          </a:p>
          <a:p>
            <a:pPr marL="0" indent="0">
              <a:buNone/>
            </a:pPr>
            <a:endParaRPr lang="en-AU" sz="2900" i="1" dirty="0"/>
          </a:p>
          <a:p>
            <a:pPr marL="0" indent="0">
              <a:buNone/>
            </a:pPr>
            <a:r>
              <a:rPr lang="en-AU" sz="6500" i="1" dirty="0">
                <a:solidFill>
                  <a:srgbClr val="0000FF"/>
                </a:solidFill>
              </a:rPr>
              <a:t>Help save lives …</a:t>
            </a:r>
          </a:p>
          <a:p>
            <a:pPr marL="0" lvl="0" indent="0">
              <a:buNone/>
            </a:pPr>
            <a:endParaRPr lang="en-AU" sz="3800" dirty="0"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marL="0" lvl="0" indent="0">
              <a:buNone/>
            </a:pPr>
            <a:r>
              <a:rPr lang="en-AU" sz="5100" b="1" dirty="0">
                <a:latin typeface="+mj-lt"/>
                <a:cs typeface="Aharoni" panose="020B0604020202020204" pitchFamily="2" charset="-79"/>
              </a:rPr>
              <a:t>Please continue to donate to help Vanuatu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FB852-3F91-4E81-943F-9E06369A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8B1A74B-503A-4D19-A087-9DCC1DE258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736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2607"/>
            <a:ext cx="7702625" cy="73026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1822CD"/>
                </a:solidFill>
              </a:rPr>
              <a:t>In Papua New Guinea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4683125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000000"/>
                </a:solidFill>
                <a:cs typeface="Times New Roman" pitchFamily="18" charset="0"/>
              </a:rPr>
              <a:t>2005, 2009 &amp; 2012 large Global Funds awarded</a:t>
            </a:r>
          </a:p>
          <a:p>
            <a:r>
              <a:rPr lang="en-AU" sz="2800" b="1" dirty="0">
                <a:cs typeface="Times New Roman" pitchFamily="18" charset="0"/>
              </a:rPr>
              <a:t>By June 2020, </a:t>
            </a:r>
          </a:p>
          <a:p>
            <a:pPr marL="0" indent="0">
              <a:buNone/>
            </a:pPr>
            <a:r>
              <a:rPr lang="en-AU" sz="2800" b="1" dirty="0">
                <a:cs typeface="Times New Roman" pitchFamily="18" charset="0"/>
              </a:rPr>
              <a:t>more than 12 million </a:t>
            </a:r>
          </a:p>
          <a:p>
            <a:pPr marL="0" indent="0">
              <a:buNone/>
            </a:pPr>
            <a:r>
              <a:rPr lang="en-AU" sz="2800" b="1" dirty="0">
                <a:cs typeface="Times New Roman" pitchFamily="18" charset="0"/>
              </a:rPr>
              <a:t>nets were distributed</a:t>
            </a:r>
          </a:p>
        </p:txBody>
      </p:sp>
      <p:pic>
        <p:nvPicPr>
          <p:cNvPr id="12292" name="Picture 4" descr="papua_newguinea_pol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1333"/>
            <a:ext cx="4141577" cy="2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976688" y="2452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312101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998" y="1124744"/>
            <a:ext cx="8229600" cy="504056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Global </a:t>
            </a:r>
            <a:r>
              <a:rPr lang="en-AU" altLang="en-US" sz="2800" dirty="0">
                <a:cs typeface="Times New Roman" panose="02020603050405020304" pitchFamily="18" charset="0"/>
              </a:rPr>
              <a:t>Fund’s</a:t>
            </a:r>
            <a:r>
              <a:rPr lang="en-AU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AU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funding has decreased, so a new initiative has been implemented:</a:t>
            </a:r>
          </a:p>
          <a:p>
            <a:pPr>
              <a:lnSpc>
                <a:spcPct val="80000"/>
              </a:lnSpc>
              <a:buNone/>
            </a:pPr>
            <a:endParaRPr lang="en-AU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AU" altLang="en-US" sz="2800" dirty="0">
                <a:cs typeface="Times New Roman" panose="02020603050405020304" pitchFamily="18" charset="0"/>
              </a:rPr>
              <a:t>In Port Moresby and Central Province, RAM has funded a program called “</a:t>
            </a:r>
            <a:r>
              <a:rPr lang="en-AU" altLang="en-US" sz="2800" b="1" dirty="0">
                <a:cs typeface="Times New Roman" panose="02020603050405020304" pitchFamily="18" charset="0"/>
              </a:rPr>
              <a:t>Chasing Malaria</a:t>
            </a:r>
            <a:r>
              <a:rPr lang="en-AU" altLang="en-US" sz="2800" dirty="0">
                <a:cs typeface="Times New Roman" panose="02020603050405020304" pitchFamily="18" charset="0"/>
              </a:rPr>
              <a:t>” to track and investigate case clusters in schools and communities </a:t>
            </a:r>
            <a:endParaRPr lang="en-AU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AU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AU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AU" altLang="en-US" sz="2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AU" alt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976688" y="2452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83188-D395-4B04-B753-357B1972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22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88E8E-28DE-4DE2-92B5-9E96E3EFE67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 bwMode="auto">
          <a:xfrm>
            <a:off x="1979712" y="3284994"/>
            <a:ext cx="5688632" cy="34511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BA45E-9DF9-4E44-ACDD-28A21A5AC396}"/>
              </a:ext>
            </a:extLst>
          </p:cNvPr>
          <p:cNvSpPr txBox="1"/>
          <p:nvPr/>
        </p:nvSpPr>
        <p:spPr>
          <a:xfrm>
            <a:off x="471998" y="287367"/>
            <a:ext cx="7916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70C0"/>
                </a:solidFill>
              </a:rPr>
              <a:t>RAM in Papua New Guinea</a:t>
            </a:r>
            <a:endParaRPr lang="en-A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A7113-C6F3-4F46-812F-634C0C61FCD6}"/>
              </a:ext>
            </a:extLst>
          </p:cNvPr>
          <p:cNvSpPr txBox="1"/>
          <p:nvPr/>
        </p:nvSpPr>
        <p:spPr>
          <a:xfrm>
            <a:off x="1187624" y="0"/>
            <a:ext cx="7553952" cy="111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Resurgence of Malaria in PNG:</a:t>
            </a:r>
            <a:endParaRPr lang="en-US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6CEB8-3EB0-4D2A-A206-B3449DA7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4254" y="634753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8B1A74B-503A-4D19-A087-9DCC1DE25825}" type="slidenum">
              <a:rPr lang="en-US"/>
              <a:pPr>
                <a:spcAft>
                  <a:spcPts val="600"/>
                </a:spcAft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 descr="Maps of Papua New Guinea | Collection of maps of Papua New Guinea ...">
            <a:extLst>
              <a:ext uri="{FF2B5EF4-FFF2-40B4-BE49-F238E27FC236}">
                <a16:creationId xmlns:a16="http://schemas.microsoft.com/office/drawing/2014/main" id="{B2D69D29-C8D1-49DE-AC8A-33BA09094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31863"/>
          <a:stretch/>
        </p:blipFill>
        <p:spPr bwMode="auto">
          <a:xfrm>
            <a:off x="978084" y="876485"/>
            <a:ext cx="3974323" cy="483240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Box 3">
            <a:extLst>
              <a:ext uri="{FF2B5EF4-FFF2-40B4-BE49-F238E27FC236}">
                <a16:creationId xmlns:a16="http://schemas.microsoft.com/office/drawing/2014/main" id="{A49CCDEB-F5AA-462E-A5BD-05B8502C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08720"/>
            <a:ext cx="4379116" cy="5162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+mn-ea"/>
              </a:rPr>
              <a:t>Drug and insecticide resistance </a:t>
            </a:r>
          </a:p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+mn-ea"/>
              </a:rPr>
              <a:t>Diagnostic failure</a:t>
            </a:r>
          </a:p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+mn-ea"/>
              </a:rPr>
              <a:t>Human </a:t>
            </a:r>
            <a:r>
              <a:rPr lang="en-US" altLang="en-US" sz="2800" dirty="0" err="1">
                <a:latin typeface="+mn-lt"/>
                <a:ea typeface="+mn-ea"/>
              </a:rPr>
              <a:t>behaviour</a:t>
            </a:r>
            <a:r>
              <a:rPr lang="en-US" altLang="en-US" sz="2800" dirty="0">
                <a:latin typeface="+mn-lt"/>
                <a:ea typeface="+mn-ea"/>
              </a:rPr>
              <a:t> </a:t>
            </a:r>
          </a:p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+mn-ea"/>
              </a:rPr>
              <a:t>Mosquitoes biting earlier</a:t>
            </a:r>
          </a:p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</a:rPr>
              <a:t>Sub-optimal level of Insecticide on bed nets – lasting only 18 months instead of 3 years</a:t>
            </a:r>
          </a:p>
          <a:p>
            <a:pPr marL="971550" indent="-228600">
              <a:lnSpc>
                <a:spcPct val="90000"/>
              </a:lnSpc>
              <a:spcAft>
                <a:spcPts val="1800"/>
              </a:spcAft>
              <a:buClr>
                <a:srgbClr val="EE8D7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+mn-ea"/>
              </a:rPr>
              <a:t>Drugs and test kits not  being available at hospitals and health </a:t>
            </a:r>
            <a:r>
              <a:rPr lang="en-US" sz="2800" dirty="0" err="1">
                <a:latin typeface="+mn-lt"/>
                <a:ea typeface="+mn-ea"/>
              </a:rPr>
              <a:t>centres</a:t>
            </a:r>
            <a:endParaRPr lang="en-US" altLang="en-US" sz="1600" dirty="0">
              <a:latin typeface="+mn-lt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2C104-421E-4A61-9D18-0D3B20CE7FC8}"/>
              </a:ext>
            </a:extLst>
          </p:cNvPr>
          <p:cNvSpPr txBox="1"/>
          <p:nvPr/>
        </p:nvSpPr>
        <p:spPr>
          <a:xfrm>
            <a:off x="251520" y="320041"/>
            <a:ext cx="576064" cy="37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405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B9455-E245-4014-BAB8-4FABD4F2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" y="386678"/>
            <a:ext cx="8998476" cy="51759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A38F056-7909-48E9-A5AA-24BBF1B596B6}"/>
              </a:ext>
            </a:extLst>
          </p:cNvPr>
          <p:cNvSpPr/>
          <p:nvPr/>
        </p:nvSpPr>
        <p:spPr>
          <a:xfrm>
            <a:off x="701621" y="4956742"/>
            <a:ext cx="1403350" cy="67605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A5A8E9-A603-4955-931C-AED551D29213}"/>
              </a:ext>
            </a:extLst>
          </p:cNvPr>
          <p:cNvSpPr/>
          <p:nvPr/>
        </p:nvSpPr>
        <p:spPr>
          <a:xfrm>
            <a:off x="6767560" y="4881258"/>
            <a:ext cx="684760" cy="7615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9F92152B-F52C-4D4A-B4F4-CCB5ACA0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21" y="3149600"/>
            <a:ext cx="158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Original MEP</a:t>
            </a:r>
          </a:p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DDT spraying</a:t>
            </a:r>
            <a:endParaRPr lang="en-AU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72B95B-A46E-43D0-BCAE-B73FC8F8520A}"/>
              </a:ext>
            </a:extLst>
          </p:cNvPr>
          <p:cNvCxnSpPr/>
          <p:nvPr/>
        </p:nvCxnSpPr>
        <p:spPr>
          <a:xfrm>
            <a:off x="1452508" y="3930650"/>
            <a:ext cx="7938" cy="5476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8">
            <a:extLst>
              <a:ext uri="{FF2B5EF4-FFF2-40B4-BE49-F238E27FC236}">
                <a16:creationId xmlns:a16="http://schemas.microsoft.com/office/drawing/2014/main" id="{9A97F218-41FD-4C84-A379-68FC8C55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244" y="2661602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Intensified control &amp; elimination program</a:t>
            </a:r>
            <a:endParaRPr lang="en-AU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505BC8-7AFB-4D05-800D-15AC6043312E}"/>
              </a:ext>
            </a:extLst>
          </p:cNvPr>
          <p:cNvCxnSpPr/>
          <p:nvPr/>
        </p:nvCxnSpPr>
        <p:spPr>
          <a:xfrm flipH="1">
            <a:off x="5004048" y="2018375"/>
            <a:ext cx="287091" cy="35575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10">
            <a:extLst>
              <a:ext uri="{FF2B5EF4-FFF2-40B4-BE49-F238E27FC236}">
                <a16:creationId xmlns:a16="http://schemas.microsoft.com/office/drawing/2014/main" id="{2E5F5080-83B4-42F6-8D2C-AB522CB8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65912"/>
            <a:ext cx="1439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RAM</a:t>
            </a:r>
          </a:p>
          <a:p>
            <a:pPr algn="ctr" eaLnBrk="1" hangingPunct="1"/>
            <a:r>
              <a:rPr lang="en-AU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launched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E8F079-1CC3-4169-A306-BFAF1A2D93AD}"/>
              </a:ext>
            </a:extLst>
          </p:cNvPr>
          <p:cNvCxnSpPr>
            <a:cxnSpLocks/>
          </p:cNvCxnSpPr>
          <p:nvPr/>
        </p:nvCxnSpPr>
        <p:spPr>
          <a:xfrm flipH="1">
            <a:off x="6979926" y="3476463"/>
            <a:ext cx="260028" cy="381162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6" name="Picture 3">
            <a:extLst>
              <a:ext uri="{FF2B5EF4-FFF2-40B4-BE49-F238E27FC236}">
                <a16:creationId xmlns:a16="http://schemas.microsoft.com/office/drawing/2014/main" id="{3E9B4B72-547E-4CE8-97C4-49A1105FB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67" y="4339259"/>
            <a:ext cx="256075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D4B4F-7653-4103-A61B-71E66AD7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24</a:t>
            </a:fld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2A9D7F-B64E-4605-A3A3-09354D0290E1}"/>
              </a:ext>
            </a:extLst>
          </p:cNvPr>
          <p:cNvCxnSpPr/>
          <p:nvPr/>
        </p:nvCxnSpPr>
        <p:spPr>
          <a:xfrm flipV="1">
            <a:off x="5174433" y="4037479"/>
            <a:ext cx="328613" cy="32067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5B9EEC9-F852-4F47-9A8A-8F6ABA67B34A}"/>
              </a:ext>
            </a:extLst>
          </p:cNvPr>
          <p:cNvSpPr/>
          <p:nvPr/>
        </p:nvSpPr>
        <p:spPr>
          <a:xfrm>
            <a:off x="8344420" y="4913981"/>
            <a:ext cx="684760" cy="7615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DAA362-39E9-4BAA-9A57-27E22AB664A5}"/>
              </a:ext>
            </a:extLst>
          </p:cNvPr>
          <p:cNvCxnSpPr>
            <a:cxnSpLocks/>
          </p:cNvCxnSpPr>
          <p:nvPr/>
        </p:nvCxnSpPr>
        <p:spPr>
          <a:xfrm>
            <a:off x="8344420" y="2196252"/>
            <a:ext cx="0" cy="2008242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>
            <a:extLst>
              <a:ext uri="{FF2B5EF4-FFF2-40B4-BE49-F238E27FC236}">
                <a16:creationId xmlns:a16="http://schemas.microsoft.com/office/drawing/2014/main" id="{09E1DA35-0D6E-4DD6-9BBC-29E3A617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1441900"/>
            <a:ext cx="15120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/>
            <a:r>
              <a:rPr lang="en-AU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Less RAM</a:t>
            </a:r>
          </a:p>
          <a:p>
            <a:pPr algn="ctr" eaLnBrk="1" hangingPunct="1"/>
            <a:r>
              <a:rPr lang="en-AU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surveillance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48FF8-754D-4714-A006-5457C79EE312}"/>
              </a:ext>
            </a:extLst>
          </p:cNvPr>
          <p:cNvSpPr txBox="1"/>
          <p:nvPr/>
        </p:nvSpPr>
        <p:spPr>
          <a:xfrm>
            <a:off x="755576" y="235863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70C0"/>
                </a:solidFill>
              </a:rPr>
              <a:t>RAM in the Solomon Islands </a:t>
            </a:r>
            <a:endParaRPr lang="en-AU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F57B46-7FB6-4762-AD95-F6805916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6732"/>
            <a:ext cx="8892480" cy="33843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AU" sz="2800" dirty="0">
                <a:cs typeface="Times New Roman" panose="02020603050405020304" pitchFamily="18" charset="0"/>
              </a:rPr>
              <a:t>2012 - 2017 RAM ran the Basic Tools </a:t>
            </a:r>
            <a:r>
              <a:rPr lang="en-AU" sz="2800" b="1" dirty="0">
                <a:solidFill>
                  <a:srgbClr val="0000FF"/>
                </a:solidFill>
                <a:ea typeface="Segoe UI Black" panose="020B0A02040204020203" pitchFamily="34" charset="0"/>
                <a:cs typeface="Times New Roman" panose="02020603050405020304" pitchFamily="18" charset="0"/>
              </a:rPr>
              <a:t>Healthy Villages Program</a:t>
            </a:r>
            <a:r>
              <a:rPr lang="en-AU" sz="2800" dirty="0">
                <a:cs typeface="Times New Roman" panose="02020603050405020304" pitchFamily="18" charset="0"/>
              </a:rPr>
              <a:t>, in conjunction with the Ministry of Health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AU" sz="2800" dirty="0">
                <a:cs typeface="Times New Roman" panose="02020603050405020304" pitchFamily="18" charset="0"/>
              </a:rPr>
              <a:t>For $1,750, a village received bush knives, axes, flat files, spades, mattocks, crow bars, and wheelbarrows. </a:t>
            </a:r>
          </a:p>
          <a:p>
            <a:pPr>
              <a:buFont typeface="Arial" charset="0"/>
              <a:buChar char="•"/>
            </a:pPr>
            <a:endParaRPr lang="en-A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DSC00465">
            <a:extLst>
              <a:ext uri="{FF2B5EF4-FFF2-40B4-BE49-F238E27FC236}">
                <a16:creationId xmlns:a16="http://schemas.microsoft.com/office/drawing/2014/main" id="{7A1B1918-5E0C-44B5-A534-389F2F27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874647" cy="268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0D45D-DDCA-47CD-AB8C-9D3E5882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BBC7E-3FD2-44F6-9003-83916E1F5902}"/>
              </a:ext>
            </a:extLst>
          </p:cNvPr>
          <p:cNvSpPr txBox="1"/>
          <p:nvPr/>
        </p:nvSpPr>
        <p:spPr>
          <a:xfrm>
            <a:off x="49281" y="5301208"/>
            <a:ext cx="49547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00050" lvl="1" indent="0" algn="r">
              <a:buFont typeface="Arial" panose="020B0604020202020204" pitchFamily="34" charset="0"/>
              <a:buNone/>
              <a:defRPr/>
            </a:pPr>
            <a:r>
              <a:rPr lang="en-AU" altLang="en-US" sz="2400" i="1" dirty="0">
                <a:solidFill>
                  <a:srgbClr val="0000FF"/>
                </a:solidFill>
                <a:cs typeface="Times New Roman" panose="02020603050405020304" pitchFamily="18" charset="0"/>
              </a:rPr>
              <a:t>These tools were used to remove mosquito breeding sites and improve general drainage</a:t>
            </a:r>
            <a:endParaRPr lang="en-AU" sz="1600" i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13316-1E0A-4BC9-9D77-D1EA3C40F1AD}"/>
              </a:ext>
            </a:extLst>
          </p:cNvPr>
          <p:cNvSpPr txBox="1"/>
          <p:nvPr/>
        </p:nvSpPr>
        <p:spPr>
          <a:xfrm>
            <a:off x="251520" y="2358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n-AU" altLang="en-US" sz="4000" b="1" dirty="0">
                <a:solidFill>
                  <a:srgbClr val="0070C0"/>
                </a:solidFill>
              </a:rPr>
              <a:t>TIMOR LESTE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b="1" dirty="0">
                <a:ln w="0"/>
                <a:solidFill>
                  <a:srgbClr val="0070C0"/>
                </a:solidFill>
                <a:cs typeface="Arial" panose="020B0604020202020204" pitchFamily="34" charset="0"/>
              </a:rPr>
              <a:t>Reduction  in malaria incidence </a:t>
            </a:r>
          </a:p>
          <a:p>
            <a:r>
              <a:rPr lang="en-GB" altLang="en-US" sz="2400" b="1" dirty="0">
                <a:ln w="0"/>
                <a:cs typeface="Arial" panose="020B0604020202020204" pitchFamily="34" charset="0"/>
              </a:rPr>
              <a:t>220 per 1,000 in 2006</a:t>
            </a:r>
          </a:p>
          <a:p>
            <a:r>
              <a:rPr lang="en-GB" altLang="en-US" sz="2400" b="1" dirty="0">
                <a:ln w="0"/>
                <a:cs typeface="Arial" panose="020B0604020202020204" pitchFamily="34" charset="0"/>
              </a:rPr>
              <a:t>0.9 per 1,000  in 2013</a:t>
            </a:r>
          </a:p>
          <a:p>
            <a:r>
              <a:rPr lang="en-AU" altLang="en-US" sz="2400" b="1" u="sng" dirty="0">
                <a:solidFill>
                  <a:srgbClr val="FF0000"/>
                </a:solidFill>
                <a:cs typeface="Times New Roman" pitchFamily="18" charset="0"/>
              </a:rPr>
              <a:t>0.01 per 1,000 </a:t>
            </a:r>
            <a:r>
              <a:rPr lang="en-AU" altLang="en-US" sz="2400" b="1" dirty="0">
                <a:solidFill>
                  <a:srgbClr val="FF0000"/>
                </a:solidFill>
                <a:cs typeface="Times New Roman" pitchFamily="18" charset="0"/>
              </a:rPr>
              <a:t>in 2019 </a:t>
            </a:r>
          </a:p>
          <a:p>
            <a:pPr marL="0" indent="0">
              <a:buNone/>
            </a:pPr>
            <a:r>
              <a:rPr lang="en-AU" altLang="en-US" sz="2400" b="1" i="1" u="sng" dirty="0">
                <a:cs typeface="Times New Roman" pitchFamily="18" charset="0"/>
              </a:rPr>
              <a:t>Timor </a:t>
            </a:r>
            <a:r>
              <a:rPr lang="en-AU" altLang="en-US" sz="2400" b="1" i="1" u="sng" dirty="0" err="1">
                <a:cs typeface="Times New Roman" pitchFamily="18" charset="0"/>
              </a:rPr>
              <a:t>Leste</a:t>
            </a:r>
            <a:r>
              <a:rPr lang="en-AU" altLang="en-US" sz="2400" b="1" i="1" u="sng" dirty="0">
                <a:cs typeface="Times New Roman" pitchFamily="18" charset="0"/>
              </a:rPr>
              <a:t> is very close </a:t>
            </a:r>
          </a:p>
          <a:p>
            <a:pPr marL="0" indent="0">
              <a:buNone/>
            </a:pPr>
            <a:r>
              <a:rPr lang="en-AU" altLang="en-US" sz="2400" b="1" i="1" u="sng" dirty="0">
                <a:cs typeface="Times New Roman" pitchFamily="18" charset="0"/>
              </a:rPr>
              <a:t>to achieving their objective of zero </a:t>
            </a:r>
          </a:p>
          <a:p>
            <a:pPr marL="0" indent="0">
              <a:buNone/>
            </a:pPr>
            <a:r>
              <a:rPr lang="en-AU" altLang="en-US" sz="2400" b="1" i="1" u="sng" dirty="0">
                <a:cs typeface="Times New Roman" pitchFamily="18" charset="0"/>
              </a:rPr>
              <a:t>indigenous malaria </a:t>
            </a:r>
            <a:r>
              <a:rPr lang="en-AU" altLang="en-US" sz="2400" b="1" i="1" u="sng">
                <a:cs typeface="Times New Roman" pitchFamily="18" charset="0"/>
              </a:rPr>
              <a:t>cases in </a:t>
            </a:r>
            <a:r>
              <a:rPr lang="en-AU" altLang="en-US" sz="2400" b="1" i="1" u="sng" dirty="0">
                <a:cs typeface="Times New Roman" pitchFamily="18" charset="0"/>
              </a:rPr>
              <a:t>2021</a:t>
            </a:r>
          </a:p>
          <a:p>
            <a:pPr marL="0" indent="0">
              <a:buNone/>
            </a:pPr>
            <a:r>
              <a:rPr lang="en-AU" altLang="en-US" sz="2400" b="1" i="1" u="sng" dirty="0">
                <a:cs typeface="Times New Roman" pitchFamily="18" charset="0"/>
              </a:rPr>
              <a:t>and WHO malaria free certification </a:t>
            </a:r>
          </a:p>
          <a:p>
            <a:pPr marL="0" indent="0">
              <a:buNone/>
            </a:pPr>
            <a:r>
              <a:rPr lang="en-AU" altLang="en-US" sz="2400" b="1" i="1" u="sng" dirty="0">
                <a:cs typeface="Times New Roman" pitchFamily="18" charset="0"/>
              </a:rPr>
              <a:t>in 2024</a:t>
            </a:r>
          </a:p>
          <a:p>
            <a:pPr>
              <a:buFont typeface="Wingdings" pitchFamily="2" charset="2"/>
              <a:buChar char="v"/>
            </a:pPr>
            <a:endParaRPr lang="en-AU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A84D5-506A-47C9-A620-BEA930AF7D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68960"/>
            <a:ext cx="394149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520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63600"/>
          </a:xfrm>
        </p:spPr>
        <p:txBody>
          <a:bodyPr>
            <a:normAutofit/>
          </a:bodyPr>
          <a:lstStyle/>
          <a:p>
            <a:r>
              <a:rPr lang="en-AU" altLang="en-US" sz="4000" b="1" dirty="0">
                <a:solidFill>
                  <a:srgbClr val="0070C0"/>
                </a:solidFill>
              </a:rPr>
              <a:t>Reasons For the Malaria Reductions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134350" cy="4897437"/>
          </a:xfrm>
        </p:spPr>
        <p:txBody>
          <a:bodyPr>
            <a:normAutofit fontScale="85000" lnSpcReduction="10000"/>
          </a:bodyPr>
          <a:lstStyle/>
          <a:p>
            <a:r>
              <a:rPr lang="en-AU" altLang="en-US" sz="2400" dirty="0"/>
              <a:t>Consistent funding over more than a decade from the Global Fund</a:t>
            </a:r>
          </a:p>
          <a:p>
            <a:r>
              <a:rPr lang="en-AU" altLang="en-US" sz="2400" dirty="0"/>
              <a:t>High level of government commitment and a stable political climate.</a:t>
            </a:r>
          </a:p>
          <a:p>
            <a:r>
              <a:rPr lang="en-AU" altLang="en-US" sz="2400" dirty="0"/>
              <a:t>Consistent technical support from WHO Malaria Consultant</a:t>
            </a:r>
          </a:p>
          <a:p>
            <a:r>
              <a:rPr lang="en-AU" altLang="en-US" sz="2400" dirty="0"/>
              <a:t>A well organised NMCP with a network of trained malaria staff</a:t>
            </a:r>
          </a:p>
          <a:p>
            <a:r>
              <a:rPr lang="en-AU" altLang="en-US" sz="2400" dirty="0"/>
              <a:t>Rural outreach services by active Community Health Volunteers</a:t>
            </a:r>
          </a:p>
          <a:p>
            <a:r>
              <a:rPr lang="en-AU" altLang="en-US" sz="2400" dirty="0"/>
              <a:t>Test kits available in the hard to reach places where there are no microscopy facilities.</a:t>
            </a:r>
          </a:p>
          <a:p>
            <a:r>
              <a:rPr lang="en-AU" altLang="en-US" sz="2400" dirty="0"/>
              <a:t>Diagnostic facilities &amp; treatment available in all health institutions.</a:t>
            </a:r>
          </a:p>
          <a:p>
            <a:r>
              <a:rPr lang="en-AU" altLang="en-US" sz="2400" dirty="0"/>
              <a:t>Good surveillance and case response systems</a:t>
            </a:r>
          </a:p>
          <a:p>
            <a:r>
              <a:rPr lang="en-AU" altLang="en-US" sz="2400" dirty="0"/>
              <a:t>Ongoing training for clinicians and </a:t>
            </a:r>
          </a:p>
          <a:p>
            <a:pPr marL="0" indent="0">
              <a:buNone/>
            </a:pPr>
            <a:r>
              <a:rPr lang="en-AU" altLang="en-US" sz="2400" dirty="0"/>
              <a:t>      nurses to carry out treatment.</a:t>
            </a:r>
          </a:p>
          <a:p>
            <a:r>
              <a:rPr lang="en-AU" altLang="en-US" sz="2400" dirty="0"/>
              <a:t>Ongoing visits by teams to villages</a:t>
            </a:r>
          </a:p>
          <a:p>
            <a:pPr marL="0" indent="0">
              <a:buNone/>
            </a:pPr>
            <a:endParaRPr lang="en-AU" altLang="en-US" sz="2400" dirty="0"/>
          </a:p>
          <a:p>
            <a:pPr marL="0" indent="0">
              <a:buNone/>
            </a:pPr>
            <a:r>
              <a:rPr lang="en-AU" altLang="en-US" sz="2400" dirty="0">
                <a:solidFill>
                  <a:srgbClr val="FF0000"/>
                </a:solidFill>
              </a:rPr>
              <a:t> </a:t>
            </a:r>
          </a:p>
          <a:p>
            <a:endParaRPr lang="en-AU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42289-D987-43EB-9E69-FCC8388C0B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088232" cy="244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045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460" y="48235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0070C0"/>
                </a:solidFill>
              </a:rPr>
              <a:t>RAM</a:t>
            </a:r>
            <a:r>
              <a:rPr lang="en-AU" sz="4000" dirty="0">
                <a:solidFill>
                  <a:srgbClr val="0070C0"/>
                </a:solidFill>
              </a:rPr>
              <a:t> </a:t>
            </a:r>
            <a:r>
              <a:rPr lang="en-AU" sz="4000" b="1" dirty="0">
                <a:solidFill>
                  <a:srgbClr val="0070C0"/>
                </a:solidFill>
              </a:rPr>
              <a:t>Long-term Goals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7488832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/>
              <a:t>Increase awareness of malaria and support for our work through the following activities:</a:t>
            </a:r>
          </a:p>
          <a:p>
            <a:pPr lvl="1"/>
            <a:r>
              <a:rPr lang="en-AU" sz="2800" dirty="0"/>
              <a:t>(</a:t>
            </a:r>
            <a:r>
              <a:rPr lang="en-AU" sz="2800" dirty="0" err="1"/>
              <a:t>i</a:t>
            </a:r>
            <a:r>
              <a:rPr lang="en-AU" sz="2800" dirty="0"/>
              <a:t>) Establish a RAM District Committee in each Rotary District </a:t>
            </a:r>
          </a:p>
          <a:p>
            <a:pPr lvl="1"/>
            <a:r>
              <a:rPr lang="en-AU" sz="2800" dirty="0"/>
              <a:t>(ii) Conduct biannual RAM volunteer team visits to partner countries,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Provide strategic financial assistance, to the Government in our five (5) partner countries, in areas not funded by Global Fund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 Offer a PhD scholarship every 5 years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 Join RAM-Global in the global campaign to eradicate malaria</a:t>
            </a:r>
          </a:p>
          <a:p>
            <a:pPr>
              <a:buFont typeface="Arial" pitchFamily="34" charset="0"/>
              <a:buChar char="•"/>
            </a:pPr>
            <a:endParaRPr lang="en-AU" sz="2800" dirty="0"/>
          </a:p>
          <a:p>
            <a:pPr>
              <a:buFont typeface="Arial" pitchFamily="34" charset="0"/>
              <a:buChar char="•"/>
            </a:pPr>
            <a:endParaRPr lang="en-AU" sz="2800" dirty="0"/>
          </a:p>
          <a:p>
            <a:pPr>
              <a:buFont typeface="Arial" pitchFamily="34" charset="0"/>
              <a:buChar char="•"/>
            </a:pP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157192"/>
            <a:ext cx="8075240" cy="722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dirty="0">
                <a:solidFill>
                  <a:srgbClr val="0070C0"/>
                </a:solidFill>
              </a:rPr>
              <a:t>50%</a:t>
            </a:r>
            <a:r>
              <a:rPr lang="en-AU" sz="2800" dirty="0"/>
              <a:t> of the World was affected by Malaria in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126DE-23B2-4DE2-A3E7-B00136D2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A4569A9-52D6-46C1-A3A0-66DEB93B7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7315"/>
          <a:stretch/>
        </p:blipFill>
        <p:spPr>
          <a:xfrm>
            <a:off x="32192" y="0"/>
            <a:ext cx="9139247" cy="50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7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805D04B-4A1D-4F94-8F2D-187266F816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76470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Enemy: 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Female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Anopheles Mosquito</a:t>
            </a:r>
          </a:p>
        </p:txBody>
      </p:sp>
      <p:pic>
        <p:nvPicPr>
          <p:cNvPr id="22531" name="Picture 9" descr="Anopheles mosquito">
            <a:extLst>
              <a:ext uri="{FF2B5EF4-FFF2-40B4-BE49-F238E27FC236}">
                <a16:creationId xmlns:a16="http://schemas.microsoft.com/office/drawing/2014/main" id="{C3387AA1-627B-403A-AEAC-F3A42820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4153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04468-2A2C-4CD6-94C7-631FE55458B0}"/>
              </a:ext>
            </a:extLst>
          </p:cNvPr>
          <p:cNvSpPr txBox="1"/>
          <p:nvPr/>
        </p:nvSpPr>
        <p:spPr>
          <a:xfrm>
            <a:off x="228600" y="4648200"/>
            <a:ext cx="239918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rgbClr val="CC0000"/>
                </a:solidFill>
                <a:ea typeface="+mj-ea"/>
                <a:cs typeface="Arial" panose="020B0604020202020204" pitchFamily="34" charset="0"/>
              </a:rPr>
              <a:t>The</a:t>
            </a:r>
            <a:r>
              <a:rPr lang="en-AU" sz="2800" dirty="0">
                <a:cs typeface="Arial" panose="020B0604020202020204" pitchFamily="34" charset="0"/>
              </a:rPr>
              <a:t> </a:t>
            </a:r>
            <a:r>
              <a:rPr lang="en-AU" sz="2800" dirty="0">
                <a:solidFill>
                  <a:srgbClr val="CC0000"/>
                </a:solidFill>
                <a:ea typeface="+mj-ea"/>
                <a:cs typeface="Arial" panose="020B0604020202020204" pitchFamily="34" charset="0"/>
              </a:rPr>
              <a:t>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B80BF-1F9C-4052-B976-26F6FB4C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436" y="3925505"/>
            <a:ext cx="61139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AU" altLang="en-US" sz="2000" dirty="0">
                <a:solidFill>
                  <a:srgbClr val="FF0000"/>
                </a:solidFill>
                <a:latin typeface="+mn-lt"/>
              </a:rPr>
              <a:t>In 2019, </a:t>
            </a:r>
            <a:r>
              <a:rPr lang="en-AU" altLang="en-US" sz="2000" dirty="0">
                <a:latin typeface="+mn-lt"/>
              </a:rPr>
              <a:t>annual global infection rate</a:t>
            </a:r>
            <a:r>
              <a:rPr lang="en-AU" altLang="en-US" sz="20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AU" altLang="en-US" sz="2000" dirty="0">
                <a:solidFill>
                  <a:srgbClr val="FF0000"/>
                </a:solidFill>
                <a:latin typeface="+mn-lt"/>
              </a:rPr>
              <a:t>229</a:t>
            </a:r>
            <a:r>
              <a:rPr lang="en-AU" altLang="en-US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AU" altLang="en-US" sz="2000" dirty="0">
                <a:latin typeface="+mn-lt"/>
              </a:rPr>
              <a:t>million cases</a:t>
            </a:r>
          </a:p>
          <a:p>
            <a:pPr eaLnBrk="1" hangingPunct="1"/>
            <a:r>
              <a:rPr lang="en-AU" altLang="en-US" sz="1800" dirty="0">
                <a:solidFill>
                  <a:schemeClr val="tx2"/>
                </a:solidFill>
              </a:rPr>
              <a:t>		</a:t>
            </a:r>
          </a:p>
          <a:p>
            <a:pPr eaLnBrk="1" hangingPunct="1"/>
            <a:r>
              <a:rPr lang="en-AU" altLang="en-US" sz="1800" dirty="0"/>
              <a:t>Annual deaths</a:t>
            </a:r>
            <a:r>
              <a:rPr lang="en-AU" altLang="en-US" sz="1800" dirty="0">
                <a:solidFill>
                  <a:schemeClr val="tx2"/>
                </a:solidFill>
              </a:rPr>
              <a:t>:        	   </a:t>
            </a:r>
            <a:r>
              <a:rPr lang="en-AU" altLang="en-US" sz="1800" dirty="0"/>
              <a:t>409,000</a:t>
            </a:r>
          </a:p>
          <a:p>
            <a:pPr eaLnBrk="1" hangingPunct="1"/>
            <a:r>
              <a:rPr lang="en-AU" altLang="en-US" sz="1800" dirty="0">
                <a:solidFill>
                  <a:schemeClr val="tx2"/>
                </a:solidFill>
              </a:rPr>
              <a:t>		</a:t>
            </a:r>
          </a:p>
          <a:p>
            <a:pPr eaLnBrk="1" hangingPunct="1"/>
            <a:r>
              <a:rPr lang="en-AU" altLang="en-US" sz="1800" dirty="0"/>
              <a:t>67% of deaths are children under 5</a:t>
            </a:r>
          </a:p>
          <a:p>
            <a:pPr eaLnBrk="1" hangingPunct="1"/>
            <a:endParaRPr lang="en-AU" alt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AU" altLang="en-US" sz="1800" dirty="0"/>
              <a:t>(Humans at risk:     	   3  billion)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524484-D6AB-46E8-82F1-CFCC2C3C2E14}"/>
              </a:ext>
            </a:extLst>
          </p:cNvPr>
          <p:cNvSpPr/>
          <p:nvPr/>
        </p:nvSpPr>
        <p:spPr>
          <a:xfrm>
            <a:off x="5724128" y="4509120"/>
            <a:ext cx="1512888" cy="363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C79623-CFAB-47E3-B264-BC68C63BD7AE}"/>
              </a:ext>
            </a:extLst>
          </p:cNvPr>
          <p:cNvSpPr/>
          <p:nvPr/>
        </p:nvSpPr>
        <p:spPr>
          <a:xfrm>
            <a:off x="2771800" y="4941168"/>
            <a:ext cx="4608512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dirty="0"/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CB35A1F-BC0F-4E77-8754-58E829DE5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53211"/>
              </p:ext>
            </p:extLst>
          </p:nvPr>
        </p:nvGraphicFramePr>
        <p:xfrm>
          <a:off x="5004048" y="692696"/>
          <a:ext cx="2410870" cy="321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6228571" imgH="21638095" progId="MSPhotoEd.3">
                  <p:link updateAutomatic="1"/>
                </p:oleObj>
              </mc:Choice>
              <mc:Fallback>
                <p:oleObj name="Photo Editor Photo" r:id="rId4" imgW="16228571" imgH="21638095" progId="MSPhotoEd.3">
                  <p:link updateAutomatic="1"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CB35A1F-BC0F-4E77-8754-58E829DE5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692696"/>
                        <a:ext cx="2410870" cy="321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381EB1-C3FC-4984-966A-552936D0B21C}"/>
              </a:ext>
            </a:extLst>
          </p:cNvPr>
          <p:cNvSpPr txBox="1"/>
          <p:nvPr/>
        </p:nvSpPr>
        <p:spPr>
          <a:xfrm>
            <a:off x="228600" y="274638"/>
            <a:ext cx="45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E1C6-B013-459B-BF44-DB7F47F5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61834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The Malaria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CE21DC-4F0B-47BF-91EA-E2490F464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1"/>
            <a:ext cx="5883142" cy="4909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CBDDD-84E4-46AD-BD25-108B736923DE}"/>
              </a:ext>
            </a:extLst>
          </p:cNvPr>
          <p:cNvSpPr txBox="1"/>
          <p:nvPr/>
        </p:nvSpPr>
        <p:spPr>
          <a:xfrm>
            <a:off x="323528" y="4046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64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457200" y="274638"/>
            <a:ext cx="8417543" cy="6303874"/>
            <a:chOff x="383160" y="260648"/>
            <a:chExt cx="8417543" cy="63038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260648"/>
              <a:ext cx="8405166" cy="6303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Anopheles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160" y="260648"/>
              <a:ext cx="339613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7424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539552" y="1268760"/>
            <a:ext cx="76473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</a:rPr>
              <a:t>RAM was an Australian initiative founded in the early 1990s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</a:rPr>
              <a:t>It was launched in 1995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</a:rPr>
              <a:t>RAM works: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through the Governments in 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     our partner countries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with some Global </a:t>
            </a:r>
            <a:r>
              <a:rPr lang="en-US" altLang="en-US" sz="2800" dirty="0" err="1">
                <a:solidFill>
                  <a:srgbClr val="000000"/>
                </a:solidFill>
              </a:rPr>
              <a:t>organisations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     </a:t>
            </a:r>
            <a:r>
              <a:rPr lang="en-US" altLang="en-US" sz="2800" dirty="0"/>
              <a:t>&amp;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research institutions in 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     Australia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en-US" sz="2800" b="1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3976688" y="2452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DBD76-3ABB-435B-ADA3-C2F45D9F360D}"/>
              </a:ext>
            </a:extLst>
          </p:cNvPr>
          <p:cNvSpPr txBox="1"/>
          <p:nvPr/>
        </p:nvSpPr>
        <p:spPr>
          <a:xfrm flipH="1">
            <a:off x="755576" y="332656"/>
            <a:ext cx="737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rgbClr val="0070C0"/>
                </a:solidFill>
              </a:rPr>
              <a:t>About RAM</a:t>
            </a: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805D04B-4A1D-4F94-8F2D-187266F816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576" y="0"/>
            <a:ext cx="6692780" cy="75533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+mn-lt"/>
              </a:rPr>
              <a:t>Bill Gates Quote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5C4A32-B42E-40FB-A724-64BBA2A2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74B-503A-4D19-A087-9DCC1DE2582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4B978-13B3-4531-820D-BC7AF0186193}"/>
              </a:ext>
            </a:extLst>
          </p:cNvPr>
          <p:cNvSpPr txBox="1"/>
          <p:nvPr/>
        </p:nvSpPr>
        <p:spPr>
          <a:xfrm>
            <a:off x="4097044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AE9A3-02E7-40FB-92CA-C468C31FF3A5}"/>
              </a:ext>
            </a:extLst>
          </p:cNvPr>
          <p:cNvSpPr txBox="1"/>
          <p:nvPr/>
        </p:nvSpPr>
        <p:spPr>
          <a:xfrm>
            <a:off x="1403648" y="1412776"/>
            <a:ext cx="2664296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7ED5BA8-D15B-4C1B-8084-219F7BDD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1" y="968770"/>
            <a:ext cx="7768769" cy="387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99F905-66A4-42E2-AF50-ABBE7641214A}"/>
              </a:ext>
            </a:extLst>
          </p:cNvPr>
          <p:cNvSpPr txBox="1"/>
          <p:nvPr/>
        </p:nvSpPr>
        <p:spPr>
          <a:xfrm>
            <a:off x="323528" y="4869160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Malaria is deadly.</a:t>
            </a:r>
          </a:p>
          <a:p>
            <a:r>
              <a:rPr lang="en-AU" sz="2400" dirty="0"/>
              <a:t>Early treatment prevents the parasite entering the liver resulting in a lifetime of suffering</a:t>
            </a:r>
          </a:p>
        </p:txBody>
      </p:sp>
      <p:pic>
        <p:nvPicPr>
          <p:cNvPr id="1030" name="Picture 6" descr="Sharks - Free printable Coloring pages for kids">
            <a:extLst>
              <a:ext uri="{FF2B5EF4-FFF2-40B4-BE49-F238E27FC236}">
                <a16:creationId xmlns:a16="http://schemas.microsoft.com/office/drawing/2014/main" id="{7ABA4148-85A3-4CFA-BFFC-67DDA9B5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7" y="2051566"/>
            <a:ext cx="3117975" cy="22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4383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80120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Search for a Vaccine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7776864" cy="4104456"/>
          </a:xfrm>
        </p:spPr>
        <p:txBody>
          <a:bodyPr>
            <a:normAutofit/>
          </a:bodyPr>
          <a:lstStyle/>
          <a:p>
            <a:r>
              <a:rPr lang="en-AU" sz="2800" b="1" dirty="0"/>
              <a:t>RTS,S – </a:t>
            </a:r>
            <a:r>
              <a:rPr lang="en-AU" sz="2800" b="1" dirty="0" err="1"/>
              <a:t>Mosquirix</a:t>
            </a:r>
            <a:endParaRPr lang="en-AU" sz="2800" b="1" dirty="0"/>
          </a:p>
          <a:p>
            <a:pPr marL="0" indent="0">
              <a:buNone/>
            </a:pPr>
            <a:r>
              <a:rPr lang="en-AU" sz="2800" b="1" dirty="0"/>
              <a:t> Has had limited success</a:t>
            </a:r>
          </a:p>
          <a:p>
            <a:pPr>
              <a:buNone/>
            </a:pPr>
            <a:r>
              <a:rPr lang="en-AU" sz="2800" b="1" dirty="0"/>
              <a:t> Why?</a:t>
            </a:r>
          </a:p>
        </p:txBody>
      </p:sp>
      <p:pic>
        <p:nvPicPr>
          <p:cNvPr id="5" name="Picture 5" descr="Anophele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887810" cy="329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4763</TotalTime>
  <Words>1005</Words>
  <Application>Microsoft Office PowerPoint</Application>
  <PresentationFormat>On-screen Show (4:3)</PresentationFormat>
  <Paragraphs>190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Aharoni</vt:lpstr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file:///E:\Pictures\Publ%20Health%20Conf%20selection\P4010220.JPG</vt:lpstr>
      <vt:lpstr>Rotarians Against Malaria</vt:lpstr>
      <vt:lpstr>What is RAM?</vt:lpstr>
      <vt:lpstr>PowerPoint Presentation</vt:lpstr>
      <vt:lpstr>The Enemy:  Female Anopheles Mosquito</vt:lpstr>
      <vt:lpstr>The Malaria Cycle</vt:lpstr>
      <vt:lpstr>PowerPoint Presentation</vt:lpstr>
      <vt:lpstr>PowerPoint Presentation</vt:lpstr>
      <vt:lpstr>Bill Gates Quote</vt:lpstr>
      <vt:lpstr>Search for a Vaccine</vt:lpstr>
      <vt:lpstr>RTS,S  Mosquirix</vt:lpstr>
      <vt:lpstr>HOPED FOR OUTCOMES</vt:lpstr>
      <vt:lpstr>An Important goal of RAM</vt:lpstr>
      <vt:lpstr>PowerPoint Presentation</vt:lpstr>
      <vt:lpstr>PowerPoint Presentation</vt:lpstr>
      <vt:lpstr>Difficulties </vt:lpstr>
      <vt:lpstr>RAM Programs: Breaking the cycle of infection</vt:lpstr>
      <vt:lpstr>PowerPoint Presentation</vt:lpstr>
      <vt:lpstr>RAM Focus Countries</vt:lpstr>
      <vt:lpstr>Adopt–A–RAM–Project </vt:lpstr>
      <vt:lpstr>END MALARIA IN VANUATU - FOR GOOD</vt:lpstr>
      <vt:lpstr>In Papua New Guinea</vt:lpstr>
      <vt:lpstr>PowerPoint Presentation</vt:lpstr>
      <vt:lpstr>PowerPoint Presentation</vt:lpstr>
      <vt:lpstr>PowerPoint Presentation</vt:lpstr>
      <vt:lpstr>PowerPoint Presentation</vt:lpstr>
      <vt:lpstr>TIMOR LESTE</vt:lpstr>
      <vt:lpstr>Reasons For the Malaria Reductions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Everett Laptop</dc:creator>
  <cp:lastModifiedBy>Everett Hargreaves</cp:lastModifiedBy>
  <cp:revision>341</cp:revision>
  <cp:lastPrinted>2020-12-27T04:03:16Z</cp:lastPrinted>
  <dcterms:created xsi:type="dcterms:W3CDTF">2014-10-16T01:33:29Z</dcterms:created>
  <dcterms:modified xsi:type="dcterms:W3CDTF">2020-12-30T06:27:32Z</dcterms:modified>
</cp:coreProperties>
</file>