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5" r:id="rId2"/>
    <p:sldId id="260" r:id="rId3"/>
    <p:sldId id="425" r:id="rId4"/>
    <p:sldId id="426" r:id="rId5"/>
    <p:sldId id="427" r:id="rId6"/>
    <p:sldId id="429" r:id="rId7"/>
    <p:sldId id="284" r:id="rId8"/>
    <p:sldId id="430" r:id="rId9"/>
    <p:sldId id="281" r:id="rId10"/>
    <p:sldId id="431" r:id="rId11"/>
    <p:sldId id="432" r:id="rId12"/>
    <p:sldId id="291" r:id="rId13"/>
  </p:sldIdLst>
  <p:sldSz cx="9144000" cy="6858000" type="screen4x3"/>
  <p:notesSz cx="6858000" cy="9296400"/>
  <p:defaultTextStyle/>
  <p:extLst>
    <p:ext uri="{521415D9-36F7-43E2-AB2F-B90AF26B5E84}">
      <p14:sectionLst xmlns:p14="http://schemas.microsoft.com/office/powerpoint/2010/main">
        <p14:section name="Untitled Section" id="{8CF219B2-0B29-49A2-86C8-E51263F1964C}">
          <p14:sldIdLst>
            <p14:sldId id="295"/>
            <p14:sldId id="260"/>
            <p14:sldId id="425"/>
            <p14:sldId id="426"/>
            <p14:sldId id="427"/>
            <p14:sldId id="429"/>
            <p14:sldId id="284"/>
            <p14:sldId id="430"/>
            <p14:sldId id="281"/>
            <p14:sldId id="431"/>
            <p14:sldId id="43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A8579-F829-489B-8A19-A921A3557C01}" v="1" dt="2021-09-22T06:10:47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1268" autoAdjust="0"/>
  </p:normalViewPr>
  <p:slideViewPr>
    <p:cSldViewPr snapToGrid="0">
      <p:cViewPr varScale="1">
        <p:scale>
          <a:sx n="76" d="100"/>
          <a:sy n="76" d="100"/>
        </p:scale>
        <p:origin x="12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Grosvenor" userId="e6d8ea9633de7b80" providerId="LiveId" clId="{2EAA8579-F829-489B-8A19-A921A3557C01}"/>
    <pc:docChg chg="addSld delSld modSld modSection">
      <pc:chgData name="Andrea Grosvenor" userId="e6d8ea9633de7b80" providerId="LiveId" clId="{2EAA8579-F829-489B-8A19-A921A3557C01}" dt="2021-09-22T06:10:47.974" v="69"/>
      <pc:docMkLst>
        <pc:docMk/>
      </pc:docMkLst>
      <pc:sldChg chg="modSp mod">
        <pc:chgData name="Andrea Grosvenor" userId="e6d8ea9633de7b80" providerId="LiveId" clId="{2EAA8579-F829-489B-8A19-A921A3557C01}" dt="2021-09-20T00:47:27.117" v="55" actId="6549"/>
        <pc:sldMkLst>
          <pc:docMk/>
          <pc:sldMk cId="0" sldId="295"/>
        </pc:sldMkLst>
        <pc:spChg chg="mod">
          <ac:chgData name="Andrea Grosvenor" userId="e6d8ea9633de7b80" providerId="LiveId" clId="{2EAA8579-F829-489B-8A19-A921A3557C01}" dt="2021-09-20T00:47:27.117" v="55" actId="6549"/>
          <ac:spMkLst>
            <pc:docMk/>
            <pc:sldMk cId="0" sldId="295"/>
            <ac:spMk id="6" creationId="{B2D0E3F4-E606-438B-8346-F6BA97CBF52D}"/>
          </ac:spMkLst>
        </pc:spChg>
      </pc:sldChg>
      <pc:sldChg chg="modSp mod">
        <pc:chgData name="Andrea Grosvenor" userId="e6d8ea9633de7b80" providerId="LiveId" clId="{2EAA8579-F829-489B-8A19-A921A3557C01}" dt="2021-09-20T00:48:22.678" v="67" actId="20577"/>
        <pc:sldMkLst>
          <pc:docMk/>
          <pc:sldMk cId="4148577649" sldId="426"/>
        </pc:sldMkLst>
        <pc:spChg chg="mod">
          <ac:chgData name="Andrea Grosvenor" userId="e6d8ea9633de7b80" providerId="LiveId" clId="{2EAA8579-F829-489B-8A19-A921A3557C01}" dt="2021-09-20T00:48:22.678" v="67" actId="20577"/>
          <ac:spMkLst>
            <pc:docMk/>
            <pc:sldMk cId="4148577649" sldId="426"/>
            <ac:spMk id="3" creationId="{71778A46-3DBF-4FB9-9494-828FC1B2F17E}"/>
          </ac:spMkLst>
        </pc:spChg>
      </pc:sldChg>
      <pc:sldChg chg="add del">
        <pc:chgData name="Andrea Grosvenor" userId="e6d8ea9633de7b80" providerId="LiveId" clId="{2EAA8579-F829-489B-8A19-A921A3557C01}" dt="2021-09-22T06:10:47.974" v="69"/>
        <pc:sldMkLst>
          <pc:docMk/>
          <pc:sldMk cId="2400046611" sldId="4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A9980-79B2-4548-B1EF-B2090C70005C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1873A-AF94-4CF6-9F0B-F087D9811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89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67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42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84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28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6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64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66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43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04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73A-AF94-4CF6-9F0B-F087D981172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1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60375" y="520700"/>
            <a:ext cx="8064500" cy="804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325" rIns="0" bIns="0" anchor="t">
            <a:normAutofit fontScale="95000"/>
          </a:bodyPr>
          <a:lstStyle/>
          <a:p>
            <a:pPr marL="0" marR="0" indent="0" algn="ctr">
              <a:lnSpc>
                <a:spcPts val="4700"/>
              </a:lnSpc>
              <a:spcAft>
                <a:spcPts val="1095"/>
              </a:spcAft>
            </a:pPr>
            <a:r>
              <a:rPr lang="en-US" sz="4350" spc="95">
                <a:solidFill>
                  <a:srgbClr val="000000"/>
                </a:solidFill>
                <a:latin typeface="Cambria" panose="02020603050405020304" pitchFamily="1"/>
              </a:rPr>
              <a:t>Malaria – an ancient disease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200025" y="190500"/>
            <a:ext cx="8064500" cy="1125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160020" indent="0" algn="r">
              <a:lnSpc>
                <a:spcPts val="4700"/>
              </a:lnSpc>
              <a:spcAft>
                <a:spcPts val="3675"/>
              </a:spcAft>
            </a:pPr>
            <a:r>
              <a:rPr lang="en-US" sz="4300" spc="25">
                <a:solidFill>
                  <a:srgbClr val="000000"/>
                </a:solidFill>
                <a:latin typeface="Cambria" panose="02020603050405020304" pitchFamily="1"/>
              </a:rPr>
              <a:t>World Malaria Statistics 2018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00025" y="1315720"/>
            <a:ext cx="8064500" cy="4911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5415" rIns="0" bIns="0" anchor="t">
            <a:normAutofit fontScale="95000"/>
          </a:bodyPr>
          <a:lstStyle/>
          <a:p>
            <a:pPr marL="182880" marR="0" indent="365760" algn="just">
              <a:lnSpc>
                <a:spcPts val="3400"/>
              </a:lnSpc>
              <a:spcAft>
                <a:spcPts val="0"/>
              </a:spcAft>
              <a:buFont typeface="Cambria"/>
              <a:buChar char="·"/>
            </a:pPr>
            <a:r>
              <a:rPr lang="en-US" sz="2750" spc="15">
                <a:solidFill>
                  <a:srgbClr val="000000"/>
                </a:solidFill>
                <a:latin typeface="Cambria" panose="02020603050405020304" pitchFamily="1"/>
              </a:rPr>
              <a:t>228 million malaria </a:t>
            </a:r>
            <a:r>
              <a:rPr lang="en-US" sz="2750" u="sng" spc="15">
                <a:solidFill>
                  <a:srgbClr val="000000"/>
                </a:solidFill>
                <a:latin typeface="Cambria" panose="02020603050405020304" pitchFamily="1"/>
              </a:rPr>
              <a:t>new </a:t>
            </a:r>
          </a:p>
          <a:p>
            <a:pPr marL="548640" marR="0" indent="0" algn="just">
              <a:lnSpc>
                <a:spcPts val="30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750" spc="0">
                <a:solidFill>
                  <a:srgbClr val="000000"/>
                </a:solidFill>
                <a:latin typeface="Cambria" panose="02020603050405020304" pitchFamily="1"/>
              </a:rPr>
              <a:t>cases worldwide </a:t>
            </a:r>
          </a:p>
          <a:p>
            <a:pPr marL="18288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Cambria"/>
              <a:buChar char="·"/>
            </a:pPr>
            <a:r>
              <a:rPr lang="en-US" sz="2750" spc="0">
                <a:solidFill>
                  <a:srgbClr val="000000"/>
                </a:solidFill>
                <a:latin typeface="Cambria" panose="02020603050405020304" pitchFamily="1"/>
              </a:rPr>
              <a:t>405,000 deaths </a:t>
            </a:r>
          </a:p>
          <a:p>
            <a:pPr marL="182880" marR="0" indent="365760" algn="just">
              <a:lnSpc>
                <a:spcPts val="3400"/>
              </a:lnSpc>
              <a:spcBef>
                <a:spcPts val="670"/>
              </a:spcBef>
              <a:spcAft>
                <a:spcPts val="0"/>
              </a:spcAft>
              <a:buFont typeface="Cambria"/>
              <a:buChar char="·"/>
            </a:pPr>
            <a:r>
              <a:rPr lang="en-US" sz="2750" spc="10">
                <a:solidFill>
                  <a:srgbClr val="000000"/>
                </a:solidFill>
                <a:latin typeface="Cambria" panose="02020603050405020304" pitchFamily="1"/>
              </a:rPr>
              <a:t>1,109 deaths per day </a:t>
            </a:r>
          </a:p>
          <a:p>
            <a:pPr marL="182880" marR="0" indent="365760" algn="just">
              <a:lnSpc>
                <a:spcPts val="3400"/>
              </a:lnSpc>
              <a:spcBef>
                <a:spcPts val="670"/>
              </a:spcBef>
              <a:spcAft>
                <a:spcPts val="0"/>
              </a:spcAft>
              <a:buFont typeface="Cambria"/>
              <a:buChar char="·"/>
            </a:pPr>
            <a:r>
              <a:rPr lang="en-US" sz="2750" spc="0">
                <a:solidFill>
                  <a:srgbClr val="000000"/>
                </a:solidFill>
                <a:latin typeface="Cambria" panose="02020603050405020304" pitchFamily="1"/>
              </a:rPr>
              <a:t>67% children &lt; 5 years </a:t>
            </a:r>
          </a:p>
          <a:p>
            <a:pPr marL="548640" marR="0" indent="0" algn="just">
              <a:lnSpc>
                <a:spcPts val="30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750" spc="-20">
                <a:solidFill>
                  <a:srgbClr val="000000"/>
                </a:solidFill>
                <a:latin typeface="Cambria" panose="02020603050405020304" pitchFamily="1"/>
              </a:rPr>
              <a:t>(WHO, 2019) </a:t>
            </a:r>
          </a:p>
          <a:p>
            <a:pPr marL="18288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Cambria"/>
              <a:buChar char="·"/>
            </a:pPr>
            <a:r>
              <a:rPr lang="en-US" sz="2750" spc="10">
                <a:solidFill>
                  <a:srgbClr val="000000"/>
                </a:solidFill>
                <a:latin typeface="Cambria" panose="02020603050405020304" pitchFamily="1"/>
              </a:rPr>
              <a:t>93% in Sub-Sahara Africa </a:t>
            </a:r>
          </a:p>
          <a:p>
            <a:pPr marL="182880" marR="0" indent="0" algn="just">
              <a:lnSpc>
                <a:spcPts val="2000"/>
              </a:lnSpc>
              <a:spcBef>
                <a:spcPts val="6855"/>
              </a:spcBef>
              <a:spcAft>
                <a:spcPts val="0"/>
              </a:spcAft>
            </a:pPr>
            <a:r>
              <a:rPr lang="en-US" sz="1900" b="1" u="sng" spc="50">
                <a:solidFill>
                  <a:srgbClr val="0000FF"/>
                </a:solidFill>
                <a:latin typeface="Calibri" panose="02020603050405020304" pitchFamily="2"/>
              </a:rPr>
              <a:t>https://www.who.int/publications-</a:t>
            </a:r>
            <a:r>
              <a:rPr lang="en-US" sz="100">
                <a:solidFill>
                  <a:srgbClr val="000000"/>
                </a:solidFill>
                <a:latin typeface="Cambria" panose="02020603050405020304" pitchFamily="1"/>
              </a:rPr>
              <a:t> </a:t>
            </a:r>
          </a:p>
          <a:p>
            <a:pPr marL="182880" marR="0" indent="0" algn="just">
              <a:lnSpc>
                <a:spcPts val="20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1900" b="1" spc="55">
                <a:solidFill>
                  <a:srgbClr val="000000"/>
                </a:solidFill>
                <a:latin typeface="Calibri" panose="02020603050405020304" pitchFamily="2"/>
              </a:rPr>
              <a:t>detail/world-malaria-report-2019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1757680" y="81280"/>
            <a:ext cx="5638800" cy="1117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4000" b="1" spc="45">
                <a:solidFill>
                  <a:srgbClr val="000000"/>
                </a:solidFill>
                <a:latin typeface="Cambria" panose="02020603050405020304" pitchFamily="1"/>
              </a:rPr>
              <a:t>West Timor </a:t>
            </a:r>
            <a:r>
              <a:rPr lang="en-US" sz="4400" b="1" spc="45">
                <a:solidFill>
                  <a:srgbClr val="000000"/>
                </a:solidFill>
                <a:latin typeface="Garamond" panose="02020603050405020304" pitchFamily="1"/>
              </a:rPr>
              <a:t>February 2020 </a:t>
            </a:r>
          </a:p>
          <a:p>
            <a:pPr marL="0" marR="0" indent="0" algn="ctr">
              <a:lnSpc>
                <a:spcPts val="3800"/>
              </a:lnSpc>
              <a:spcBef>
                <a:spcPts val="1200"/>
              </a:spcBef>
              <a:spcAft>
                <a:spcPts val="70"/>
              </a:spcAft>
            </a:pPr>
            <a:r>
              <a:rPr lang="en-US" sz="4000" b="1" spc="70">
                <a:solidFill>
                  <a:srgbClr val="000000"/>
                </a:solidFill>
                <a:latin typeface="Cambria" panose="02020603050405020304" pitchFamily="1"/>
              </a:rPr>
              <a:t>Community Assessment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 Placeholder 241"/>
          <p:cNvSpPr>
            <a:spLocks noGrp="1"/>
          </p:cNvSpPr>
          <p:nvPr>
            <p:ph type="body" idx="10"/>
          </p:nvPr>
        </p:nvSpPr>
        <p:spPr>
          <a:xfrm>
            <a:off x="0" y="2349500"/>
            <a:ext cx="9144000" cy="1524635"/>
          </a:xfrm>
          <a:prstGeom prst="rect">
            <a:avLst/>
          </a:prstGeom>
          <a:solidFill>
            <a:srgbClr val="8EB4E2"/>
          </a:solidFill>
          <a:ln w="0" cmpd="sng">
            <a:noFill/>
            <a:prstDash val="solid"/>
          </a:ln>
        </p:spPr>
        <p:txBody>
          <a:bodyPr vert="horz" lIns="0" tIns="224790" rIns="0" bIns="0" anchor="t"/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950" spc="-10">
                <a:solidFill>
                  <a:srgbClr val="000000"/>
                </a:solidFill>
                <a:latin typeface="Cambria" panose="02020603050405020304" pitchFamily="1"/>
              </a:rPr>
              <a:t>DONATE via RAM website </a:t>
            </a:r>
          </a:p>
          <a:p>
            <a:pPr marL="0" marR="0" indent="0" algn="ctr">
              <a:lnSpc>
                <a:spcPts val="4200"/>
              </a:lnSpc>
              <a:spcBef>
                <a:spcPts val="590"/>
              </a:spcBef>
              <a:spcAft>
                <a:spcPts val="1175"/>
              </a:spcAft>
            </a:pPr>
            <a:r>
              <a:rPr lang="en-US" sz="3950" u="sng" spc="10">
                <a:solidFill>
                  <a:srgbClr val="0000FF"/>
                </a:solidFill>
                <a:latin typeface="Cambria" panose="02020603050405020304" pitchFamily="1"/>
              </a:rPr>
              <a:t>http://ram.rawcs.com.au/donations/</a:t>
            </a:r>
            <a:r>
              <a:rPr lang="en-US" sz="100" spc="10">
                <a:solidFill>
                  <a:srgbClr val="000000"/>
                </a:solidFill>
                <a:latin typeface="Cambria" panose="02020603050405020304" pitchFamily="1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02F3-93BA-4700-899C-0608F95FB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74" r:id="rId3"/>
    <p:sldLayoutId id="2147483677" r:id="rId4"/>
    <p:sldLayoutId id="2147483684" r:id="rId5"/>
    <p:sldLayoutId id="2147483689" r:id="rId6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finish-the-figh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am.rawcs.com.au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.rawcs.com.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" y="-75674"/>
            <a:ext cx="8425090" cy="262968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D0E3F4-E606-438B-8346-F6BA97CBF52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2554014"/>
            <a:ext cx="9144000" cy="3802644"/>
          </a:xfrm>
        </p:spPr>
        <p:txBody>
          <a:bodyPr/>
          <a:lstStyle/>
          <a:p>
            <a:pPr algn="ctr"/>
            <a:endParaRPr lang="en-US" sz="1100" b="1" dirty="0"/>
          </a:p>
          <a:p>
            <a:pPr algn="ctr"/>
            <a:r>
              <a:rPr lang="en-US" sz="4000" b="1" dirty="0"/>
              <a:t>ROTARY ACTION TO ELIMINATE MALARIA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Presentation to RAM Information Sessions </a:t>
            </a:r>
          </a:p>
          <a:p>
            <a:pPr algn="ctr"/>
            <a:r>
              <a:rPr lang="en-US" sz="2400" dirty="0"/>
              <a:t>20 &amp; 27 September 2021</a:t>
            </a:r>
          </a:p>
          <a:p>
            <a:pPr algn="ctr"/>
            <a:r>
              <a:rPr lang="en-US" sz="2400" b="1" dirty="0"/>
              <a:t>Andrea Grosvenor </a:t>
            </a:r>
            <a:r>
              <a:rPr lang="en-US" sz="2400" dirty="0"/>
              <a:t>PP PHF</a:t>
            </a:r>
          </a:p>
          <a:p>
            <a:pPr algn="ctr"/>
            <a:r>
              <a:rPr lang="en-US" sz="2000" dirty="0"/>
              <a:t>Governor Nominee District 9705</a:t>
            </a:r>
          </a:p>
          <a:p>
            <a:pPr algn="ctr"/>
            <a:r>
              <a:rPr lang="en-US" sz="2000" dirty="0"/>
              <a:t>Rotarians Against Malaria Eastern Region Supervisor</a:t>
            </a:r>
          </a:p>
          <a:p>
            <a:pPr algn="ctr"/>
            <a:endParaRPr lang="en-A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E8060-169A-476B-9679-410C54197D7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3600" b="1" dirty="0"/>
              <a:t>Finish the Fight</a:t>
            </a:r>
            <a:endParaRPr lang="en-AU" sz="36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3EA1A0-2837-4229-A8EC-6BBD21C1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0" y="1147730"/>
            <a:ext cx="4653192" cy="46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.jpg">
            <a:extLst>
              <a:ext uri="{FF2B5EF4-FFF2-40B4-BE49-F238E27FC236}">
                <a16:creationId xmlns:a16="http://schemas.microsoft.com/office/drawing/2014/main" id="{2CA1621A-29F5-4085-A9EE-A01667A99E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517B54-319F-4ADD-ADD9-1E8A3078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01" y="725741"/>
            <a:ext cx="1465470" cy="15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D5377-157A-4BED-81C5-5117AEBDA204}"/>
              </a:ext>
            </a:extLst>
          </p:cNvPr>
          <p:cNvSpPr txBox="1"/>
          <p:nvPr/>
        </p:nvSpPr>
        <p:spPr>
          <a:xfrm>
            <a:off x="5674523" y="2102994"/>
            <a:ext cx="344391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241F20"/>
                </a:solidFill>
                <a:effectLst/>
                <a:latin typeface="LFT Regular"/>
              </a:rPr>
              <a:t>As People of Action, we are committed to raising USD12M towards finishing the fight against malaria in the Western Pacific Rim region. </a:t>
            </a:r>
          </a:p>
          <a:p>
            <a:r>
              <a:rPr lang="en-GB" sz="2000" b="0" i="0" dirty="0">
                <a:solidFill>
                  <a:srgbClr val="241F20"/>
                </a:solidFill>
                <a:effectLst/>
                <a:latin typeface="LFT Regular"/>
              </a:rPr>
              <a:t>The lives of children, pregnant women, and the elderly are most at risk, and </a:t>
            </a:r>
            <a:r>
              <a:rPr lang="en-GB" sz="2000" b="0" i="0" u="sng" dirty="0">
                <a:effectLst/>
                <a:latin typeface="LFT Regular"/>
                <a:hlinkClick r:id="rId6"/>
              </a:rPr>
              <a:t>RAM </a:t>
            </a:r>
            <a:r>
              <a:rPr lang="en-GB" sz="2000" b="0" i="0" dirty="0">
                <a:solidFill>
                  <a:srgbClr val="241F20"/>
                </a:solidFill>
                <a:effectLst/>
                <a:latin typeface="LFT Regular"/>
              </a:rPr>
              <a:t>is dedicated to our humanitarian mission of eliminating this risk from the communities in this region.</a:t>
            </a:r>
          </a:p>
          <a:p>
            <a:endParaRPr lang="en-GB" sz="2000" dirty="0">
              <a:solidFill>
                <a:srgbClr val="241F20"/>
              </a:solidFill>
              <a:latin typeface="LFT Regular"/>
            </a:endParaRPr>
          </a:p>
          <a:p>
            <a:r>
              <a:rPr lang="en-GB" sz="2400" dirty="0">
                <a:solidFill>
                  <a:srgbClr val="241F20"/>
                </a:solidFill>
                <a:latin typeface="LFT Regular"/>
                <a:hlinkClick r:id="rId7"/>
              </a:rPr>
              <a:t>www.finish-the-fight.org</a:t>
            </a:r>
            <a:r>
              <a:rPr lang="en-GB" sz="2400" dirty="0">
                <a:solidFill>
                  <a:srgbClr val="241F20"/>
                </a:solidFill>
                <a:latin typeface="LFT Regular"/>
              </a:rPr>
              <a:t> 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2627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A0B69-1568-4968-97B6-D2538780D46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6027" y="81280"/>
            <a:ext cx="7756635" cy="1117600"/>
          </a:xfrm>
        </p:spPr>
        <p:txBody>
          <a:bodyPr>
            <a:normAutofit fontScale="97500"/>
          </a:bodyPr>
          <a:lstStyle/>
          <a:p>
            <a:pPr algn="ctr"/>
            <a:endParaRPr lang="en-US" sz="2100" b="1" dirty="0"/>
          </a:p>
          <a:p>
            <a:pPr algn="ctr"/>
            <a:r>
              <a:rPr lang="en-US" sz="3700" b="1" dirty="0"/>
              <a:t>The search for a malaria vaccine</a:t>
            </a:r>
            <a:endParaRPr lang="en-AU" sz="3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C20DC-3893-4CE5-86A3-0B87022F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8" y="1043075"/>
            <a:ext cx="4083926" cy="5243761"/>
          </a:xfrm>
          <a:prstGeom prst="rect">
            <a:avLst/>
          </a:prstGeom>
        </p:spPr>
      </p:pic>
      <p:pic>
        <p:nvPicPr>
          <p:cNvPr id="5" name="Image.jpg">
            <a:extLst>
              <a:ext uri="{FF2B5EF4-FFF2-40B4-BE49-F238E27FC236}">
                <a16:creationId xmlns:a16="http://schemas.microsoft.com/office/drawing/2014/main" id="{769603D3-DD81-40CE-A10B-3434C67508D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018C9-4486-4651-8EE4-D36BD91E0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182" y="1048248"/>
            <a:ext cx="4317254" cy="50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  <p:sp>
        <p:nvSpPr>
          <p:cNvPr id="242" name="Text Placeholder 241"/>
          <p:cNvSpPr>
            <a:spLocks noGrp="1"/>
          </p:cNvSpPr>
          <p:nvPr>
            <p:ph type="body" idx="10"/>
          </p:nvPr>
        </p:nvSpPr>
        <p:spPr>
          <a:xfrm>
            <a:off x="0" y="3928767"/>
            <a:ext cx="9144000" cy="1912905"/>
          </a:xfrm>
          <a:prstGeom prst="rect">
            <a:avLst/>
          </a:prstGeom>
          <a:solidFill>
            <a:srgbClr val="8EB4E2"/>
          </a:solidFill>
          <a:ln w="0" cmpd="sng">
            <a:noFill/>
            <a:prstDash val="solid"/>
          </a:ln>
        </p:spPr>
        <p:txBody>
          <a:bodyPr vert="horz" lIns="0" tIns="224790" rIns="0" bIns="0" anchor="t"/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2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13-14 November 2021</a:t>
            </a:r>
          </a:p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at the RAM website:</a:t>
            </a:r>
          </a:p>
          <a:p>
            <a:pPr marL="0" marR="0" indent="0" algn="ctr">
              <a:lnSpc>
                <a:spcPts val="4200"/>
              </a:lnSpc>
              <a:spcBef>
                <a:spcPts val="590"/>
              </a:spcBef>
              <a:spcAft>
                <a:spcPts val="1175"/>
              </a:spcAft>
            </a:pPr>
            <a:r>
              <a:rPr lang="en-US" sz="3200" u="sng" spc="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ram.rawcs.com.au/2021conference/</a:t>
            </a:r>
            <a:r>
              <a:rPr lang="en-US" sz="2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F69BE8-634E-4D1F-B35E-AC8E4A7F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" y="409904"/>
            <a:ext cx="7649429" cy="36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200025" y="190500"/>
            <a:ext cx="8064500" cy="1125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160020" indent="0" algn="r">
              <a:lnSpc>
                <a:spcPts val="4700"/>
              </a:lnSpc>
              <a:spcAft>
                <a:spcPts val="3675"/>
              </a:spcAft>
            </a:pPr>
            <a:r>
              <a:rPr lang="en-US" sz="43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Malaria Statistics 2019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00025" y="1315720"/>
            <a:ext cx="8064500" cy="4765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5415" rIns="0" bIns="0" anchor="t">
            <a:normAutofit fontScale="85000" lnSpcReduction="20000"/>
          </a:bodyPr>
          <a:lstStyle/>
          <a:p>
            <a:pPr algn="l"/>
            <a: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bad news…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i="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229 million </a:t>
            </a:r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new malaria infections</a:t>
            </a:r>
          </a:p>
          <a:p>
            <a:pPr algn="l"/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     in 2019</a:t>
            </a:r>
          </a:p>
          <a:p>
            <a:pPr algn="l"/>
            <a:endParaRPr lang="en-GB" sz="2400" b="1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409 000 </a:t>
            </a:r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people died of malaria</a:t>
            </a:r>
          </a:p>
          <a:p>
            <a:pPr algn="l"/>
            <a:r>
              <a:rPr lang="en-GB" sz="2400" b="1" dirty="0">
                <a:solidFill>
                  <a:srgbClr val="3C4245"/>
                </a:solidFill>
                <a:latin typeface="Arial" panose="020B0604020202020204" pitchFamily="34" charset="0"/>
              </a:rPr>
              <a:t>     </a:t>
            </a:r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in 2019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i="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sz="2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</a:rPr>
              <a:t>The good news…</a:t>
            </a:r>
            <a:endParaRPr lang="en-GB" sz="24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i="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1.5 billion </a:t>
            </a:r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malaria cases averted</a:t>
            </a:r>
          </a:p>
          <a:p>
            <a:pPr algn="l"/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     since 2000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7.6 million </a:t>
            </a:r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malaria-related deaths</a:t>
            </a:r>
          </a:p>
          <a:p>
            <a:pPr algn="l"/>
            <a:r>
              <a:rPr lang="en-GB" sz="24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     averted since 2000</a:t>
            </a:r>
          </a:p>
          <a:p>
            <a:pPr algn="l"/>
            <a:endParaRPr lang="en-GB" sz="2000" b="1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2000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en-GB" sz="2000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WHO World Malaria Report 2020</a:t>
            </a:r>
          </a:p>
          <a:p>
            <a:pPr marL="182880" marR="0" indent="0" algn="just">
              <a:lnSpc>
                <a:spcPts val="2000"/>
              </a:lnSpc>
              <a:spcBef>
                <a:spcPts val="410"/>
              </a:spcBef>
              <a:spcAft>
                <a:spcPts val="0"/>
              </a:spcAft>
            </a:pPr>
            <a:endParaRPr lang="en-US" sz="1900" b="1" spc="55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71470" y="6226810"/>
            <a:ext cx="0" cy="464185"/>
          </a:xfrm>
          <a:prstGeom prst="line">
            <a:avLst/>
          </a:prstGeom>
          <a:ln w="6350" cmpd="dbl">
            <a:solidFill>
              <a:srgbClr val="DCD9DF"/>
            </a:solidFill>
          </a:ln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C0CBF3D-872A-45A5-8644-AE8E70513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51" y="1315720"/>
            <a:ext cx="3483818" cy="4862830"/>
          </a:xfrm>
          <a:prstGeom prst="rect">
            <a:avLst/>
          </a:prstGeom>
        </p:spPr>
      </p:pic>
      <p:pic>
        <p:nvPicPr>
          <p:cNvPr id="8" name="Image.jpg">
            <a:extLst>
              <a:ext uri="{FF2B5EF4-FFF2-40B4-BE49-F238E27FC236}">
                <a16:creationId xmlns:a16="http://schemas.microsoft.com/office/drawing/2014/main" id="{2C2710C5-6D22-45CB-96C2-04BEF285DB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F9ADE0-8264-4CAA-9E22-5E45CBB9B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51"/>
            <a:ext cx="9144000" cy="58899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A0DFA-D0F7-40FC-A1B4-6A81FFDFDB85}"/>
              </a:ext>
            </a:extLst>
          </p:cNvPr>
          <p:cNvCxnSpPr/>
          <p:nvPr/>
        </p:nvCxnSpPr>
        <p:spPr>
          <a:xfrm>
            <a:off x="2871470" y="6226810"/>
            <a:ext cx="0" cy="464185"/>
          </a:xfrm>
          <a:prstGeom prst="line">
            <a:avLst/>
          </a:prstGeom>
          <a:ln w="6350" cmpd="dbl">
            <a:solidFill>
              <a:srgbClr val="DCD9DF"/>
            </a:solidFill>
          </a:ln>
        </p:spPr>
      </p:cxnSp>
      <p:pic>
        <p:nvPicPr>
          <p:cNvPr id="6" name="Image.jpg">
            <a:extLst>
              <a:ext uri="{FF2B5EF4-FFF2-40B4-BE49-F238E27FC236}">
                <a16:creationId xmlns:a16="http://schemas.microsoft.com/office/drawing/2014/main" id="{C97BC6C9-70B5-43C9-B0EE-17C6B1BCFE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299E9-AA26-479B-8F78-A770A7669E5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ctr"/>
            <a:r>
              <a:rPr lang="en-US" sz="3600" b="1" dirty="0"/>
              <a:t>Rotarians Against Malaria (RAM)</a:t>
            </a:r>
            <a:endParaRPr lang="en-AU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78A46-3DBF-4FB9-9494-828FC1B2F1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4345" y="1149804"/>
            <a:ext cx="8064500" cy="5096873"/>
          </a:xfrm>
        </p:spPr>
        <p:txBody>
          <a:bodyPr>
            <a:normAutofit fontScale="87500" lnSpcReduction="10000"/>
          </a:bodyPr>
          <a:lstStyle/>
          <a:p>
            <a:pPr marL="285750" marR="0" lvl="0" indent="-28575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stand-alone project of all of the Australian Rotary Districts under Rotary Australia World Community Service (RAWCS)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network of Rotarians with a RAM representative in each Rotary District in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4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by donations from Rotary clubs, Rotarians and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www.ram.rawcs.com.au</a:t>
            </a:r>
            <a:r>
              <a:rPr lang="en-AU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AU" dirty="0"/>
          </a:p>
        </p:txBody>
      </p:sp>
      <p:pic>
        <p:nvPicPr>
          <p:cNvPr id="4" name="Image.jpg">
            <a:extLst>
              <a:ext uri="{FF2B5EF4-FFF2-40B4-BE49-F238E27FC236}">
                <a16:creationId xmlns:a16="http://schemas.microsoft.com/office/drawing/2014/main" id="{DE2B8B45-226C-4AAC-88DD-9D2EFBE1A2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C10C8-5277-4B56-AB54-81FB368396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Papua New Guinea “Chasing Malaria”</a:t>
            </a:r>
            <a:endParaRPr lang="en-AU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7C25-9B24-45F4-B662-1C5BDCFFDCE9}"/>
              </a:ext>
            </a:extLst>
          </p:cNvPr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r="25000"/>
          <a:stretch>
            <a:fillRect/>
          </a:stretch>
        </p:blipFill>
        <p:spPr>
          <a:xfrm>
            <a:off x="499655" y="1508516"/>
            <a:ext cx="3843745" cy="4822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C44E4-0E2F-4918-890B-A5BCE162764F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r="25000"/>
          <a:stretch>
            <a:fillRect/>
          </a:stretch>
        </p:blipFill>
        <p:spPr>
          <a:xfrm>
            <a:off x="4898570" y="1501077"/>
            <a:ext cx="3517313" cy="4794703"/>
          </a:xfrm>
          <a:prstGeom prst="rect">
            <a:avLst/>
          </a:prstGeom>
        </p:spPr>
      </p:pic>
      <p:pic>
        <p:nvPicPr>
          <p:cNvPr id="5" name="Image.jpg">
            <a:extLst>
              <a:ext uri="{FF2B5EF4-FFF2-40B4-BE49-F238E27FC236}">
                <a16:creationId xmlns:a16="http://schemas.microsoft.com/office/drawing/2014/main" id="{4D8ACF0D-18B8-48E7-B740-AFE19C30ED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E40CF6-6720-464F-AA08-95B4FFCCC91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65000" lnSpcReduction="20000"/>
          </a:bodyPr>
          <a:lstStyle/>
          <a:p>
            <a:r>
              <a:rPr lang="en-US" sz="5000" b="1" dirty="0"/>
              <a:t>Timor Leste </a:t>
            </a:r>
            <a:r>
              <a:rPr lang="en-US" sz="4000" b="1" dirty="0"/>
              <a:t>– So close to </a:t>
            </a:r>
            <a:r>
              <a:rPr lang="en-US" sz="4000" b="1"/>
              <a:t>malaria elimination!</a:t>
            </a:r>
            <a:endParaRPr lang="en-AU" sz="4000" b="1" dirty="0"/>
          </a:p>
          <a:p>
            <a:endParaRPr lang="en-AU" dirty="0"/>
          </a:p>
        </p:txBody>
      </p:sp>
      <p:pic>
        <p:nvPicPr>
          <p:cNvPr id="3" name="Image.jpg">
            <a:extLst>
              <a:ext uri="{FF2B5EF4-FFF2-40B4-BE49-F238E27FC236}">
                <a16:creationId xmlns:a16="http://schemas.microsoft.com/office/drawing/2014/main" id="{71EE20D1-1341-4D10-918E-CAC29F338C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AFAEAD0-DD85-4B8D-84D7-48FC8092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1730829"/>
            <a:ext cx="5891348" cy="3847058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CCD1CB85-532E-4B4B-8F03-4B0D8789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308" y="1561011"/>
            <a:ext cx="3422469" cy="48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1757680" y="81280"/>
            <a:ext cx="5638800" cy="1117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67500" lnSpcReduction="20000"/>
          </a:bodyPr>
          <a:lstStyle/>
          <a:p>
            <a:pPr marL="0" marR="0" indent="0" algn="ctr">
              <a:lnSpc>
                <a:spcPts val="3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5300" b="1" spc="4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West Timor</a:t>
            </a:r>
          </a:p>
          <a:p>
            <a:pPr marL="0" marR="0" indent="0" algn="ctr">
              <a:lnSpc>
                <a:spcPts val="3800"/>
              </a:lnSpc>
              <a:spcBef>
                <a:spcPts val="600"/>
              </a:spcBef>
              <a:spcAft>
                <a:spcPts val="70"/>
              </a:spcAft>
            </a:pPr>
            <a:r>
              <a:rPr lang="en-US" sz="4000" b="1" spc="7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Community Assessment team </a:t>
            </a:r>
          </a:p>
        </p:txBody>
      </p:sp>
      <p:pic>
        <p:nvPicPr>
          <p:cNvPr id="4" name="Image.jpg">
            <a:extLst>
              <a:ext uri="{FF2B5EF4-FFF2-40B4-BE49-F238E27FC236}">
                <a16:creationId xmlns:a16="http://schemas.microsoft.com/office/drawing/2014/main" id="{1F5C7094-2CD7-4357-969D-D523DC36FD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F25E5A-51A1-4323-A340-E95FA31553E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75663" y="81278"/>
            <a:ext cx="7504387" cy="1583561"/>
          </a:xfrm>
        </p:spPr>
        <p:txBody>
          <a:bodyPr>
            <a:normAutofit fontScale="97500"/>
          </a:bodyPr>
          <a:lstStyle/>
          <a:p>
            <a:endParaRPr lang="en-US" sz="3200" b="1" dirty="0"/>
          </a:p>
          <a:p>
            <a:r>
              <a:rPr lang="en-US" sz="3200" b="1" dirty="0"/>
              <a:t>“End Malaria in Vanuatu – For Good!”</a:t>
            </a:r>
            <a:endParaRPr lang="en-AU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40446D-AD3D-4E0B-A728-29D4439C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1302021"/>
            <a:ext cx="7214301" cy="46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.jpg">
            <a:extLst>
              <a:ext uri="{FF2B5EF4-FFF2-40B4-BE49-F238E27FC236}">
                <a16:creationId xmlns:a16="http://schemas.microsoft.com/office/drawing/2014/main" id="{2FF44345-E409-46A5-AE09-57494D3424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.jpg"/>
          <p:cNvPicPr/>
          <p:nvPr/>
        </p:nvPicPr>
        <p:blipFill>
          <a:blip r:embed="rId3"/>
          <a:stretch>
            <a:fillRect/>
          </a:stretch>
        </p:blipFill>
        <p:spPr>
          <a:xfrm flipH="1" flipV="1">
            <a:off x="375918" y="264860"/>
            <a:ext cx="8414933" cy="5719728"/>
          </a:xfrm>
          <a:prstGeom prst="rect">
            <a:avLst/>
          </a:prstGeom>
        </p:spPr>
      </p:pic>
      <p:pic>
        <p:nvPicPr>
          <p:cNvPr id="3" name="Image.jpg">
            <a:extLst>
              <a:ext uri="{FF2B5EF4-FFF2-40B4-BE49-F238E27FC236}">
                <a16:creationId xmlns:a16="http://schemas.microsoft.com/office/drawing/2014/main" id="{CD5E7F9A-7766-4106-9315-FFDF2B0D515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6080760"/>
            <a:ext cx="4630420" cy="64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23054</TotalTime>
  <Words>271</Words>
  <Application>Microsoft Office PowerPoint</Application>
  <PresentationFormat>On-screen Show (4:3)</PresentationFormat>
  <Paragraphs>62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Garamond</vt:lpstr>
      <vt:lpstr>LFT Regular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Andrea Grosvenor</cp:lastModifiedBy>
  <cp:revision>16</cp:revision>
  <cp:lastPrinted>2021-05-27T06:03:32Z</cp:lastPrinted>
  <dcterms:modified xsi:type="dcterms:W3CDTF">2021-09-22T06:11:06Z</dcterms:modified>
</cp:coreProperties>
</file>