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9" r:id="rId5"/>
    <p:sldId id="259" r:id="rId6"/>
    <p:sldId id="270" r:id="rId7"/>
    <p:sldId id="260" r:id="rId8"/>
    <p:sldId id="262" r:id="rId9"/>
    <p:sldId id="261" r:id="rId10"/>
    <p:sldId id="273" r:id="rId11"/>
    <p:sldId id="263" r:id="rId12"/>
    <p:sldId id="264" r:id="rId13"/>
    <p:sldId id="271" r:id="rId14"/>
    <p:sldId id="265" r:id="rId15"/>
    <p:sldId id="266" r:id="rId16"/>
    <p:sldId id="267" r:id="rId17"/>
    <p:sldId id="272" r:id="rId18"/>
    <p:sldId id="26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6C5AB-383F-40DF-8DC4-3C62B303A1E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39E2-4B5D-4402-B23C-52F6D09A4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12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6C5AB-383F-40DF-8DC4-3C62B303A1E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39E2-4B5D-4402-B23C-52F6D09A4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06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6C5AB-383F-40DF-8DC4-3C62B303A1E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39E2-4B5D-4402-B23C-52F6D09A4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96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6C5AB-383F-40DF-8DC4-3C62B303A1E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39E2-4B5D-4402-B23C-52F6D09A4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05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6C5AB-383F-40DF-8DC4-3C62B303A1E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39E2-4B5D-4402-B23C-52F6D09A4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561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6C5AB-383F-40DF-8DC4-3C62B303A1E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39E2-4B5D-4402-B23C-52F6D09A4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9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6C5AB-383F-40DF-8DC4-3C62B303A1E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39E2-4B5D-4402-B23C-52F6D09A4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8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6C5AB-383F-40DF-8DC4-3C62B303A1E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39E2-4B5D-4402-B23C-52F6D09A4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01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6C5AB-383F-40DF-8DC4-3C62B303A1E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39E2-4B5D-4402-B23C-52F6D09A4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90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376C5AB-383F-40DF-8DC4-3C62B303A1E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6339E2-4B5D-4402-B23C-52F6D09A4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35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6C5AB-383F-40DF-8DC4-3C62B303A1E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339E2-4B5D-4402-B23C-52F6D09A4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55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376C5AB-383F-40DF-8DC4-3C62B303A1E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E6339E2-4B5D-4402-B23C-52F6D09A4BC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13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EA4B9-E2BF-EBF7-CEA0-38B82789A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556" y="1152938"/>
            <a:ext cx="10903225" cy="2926177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Loop-mediated isothermal amplification (LAMP):</a:t>
            </a:r>
            <a:br>
              <a:rPr lang="en-US" dirty="0"/>
            </a:br>
            <a:r>
              <a:rPr lang="en-US" sz="4800" dirty="0"/>
              <a:t>Applicability in resource limited settings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69386-0463-A54A-FB0F-6D752A383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5169" y="5271812"/>
            <a:ext cx="9144000" cy="1029596"/>
          </a:xfrm>
        </p:spPr>
        <p:txBody>
          <a:bodyPr/>
          <a:lstStyle/>
          <a:p>
            <a:r>
              <a:rPr lang="en-US" dirty="0"/>
              <a:t>Dr Leanna </a:t>
            </a:r>
            <a:r>
              <a:rPr lang="en-US" dirty="0" err="1"/>
              <a:t>Isam</a:t>
            </a:r>
            <a:endParaRPr lang="en-US" dirty="0"/>
          </a:p>
          <a:p>
            <a:r>
              <a:rPr lang="en-US" dirty="0"/>
              <a:t>ADFMIDI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A4E464-62F5-087D-3868-39341D59A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52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41C500-A6E3-0E4D-365D-3AE0EAE65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5ECB9C-75E1-EB4D-A44C-EC2B68FF9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</a:t>
            </a:r>
            <a:r>
              <a:rPr lang="en-US" dirty="0" err="1"/>
              <a:t>Eiken</a:t>
            </a:r>
            <a:r>
              <a:rPr lang="en-US" dirty="0"/>
              <a:t> kit in PNG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C660187-21BB-8689-D7D0-1B11F22585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685" y="1577147"/>
            <a:ext cx="608047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3B7A7-E00A-04B6-AE88-BC6AE0BA3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43" y="1687582"/>
            <a:ext cx="5658679" cy="42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0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118EB-99D6-9905-1098-0A34B245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Eiken</a:t>
            </a:r>
            <a:r>
              <a:rPr lang="en-US" dirty="0"/>
              <a:t> kit field performance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30608-E71D-98C4-673B-F4F92A846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acceptability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Easy to set up and maintain </a:t>
            </a:r>
          </a:p>
          <a:p>
            <a:endParaRPr lang="en-US" dirty="0"/>
          </a:p>
          <a:p>
            <a:r>
              <a:rPr lang="en-US" dirty="0"/>
              <a:t>Undiagnosed asymptomatic reservoir present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DBA80-4A36-A447-46AB-E1A2D6A82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66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8B04B-AA12-0F3E-BD41-25B2BDA39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</a:t>
            </a:r>
            <a:r>
              <a:rPr lang="en-US" dirty="0" err="1"/>
              <a:t>Eiken</a:t>
            </a:r>
            <a:r>
              <a:rPr lang="en-US" dirty="0"/>
              <a:t> kits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C1F6C-61A2-9EFC-3C6D-20A5B14BF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Power</a:t>
            </a:r>
          </a:p>
          <a:p>
            <a:endParaRPr lang="en-US" dirty="0"/>
          </a:p>
          <a:p>
            <a:r>
              <a:rPr lang="en-US" dirty="0"/>
              <a:t>Space </a:t>
            </a:r>
          </a:p>
          <a:p>
            <a:endParaRPr lang="en-US" dirty="0"/>
          </a:p>
          <a:p>
            <a:r>
              <a:rPr lang="en-US" dirty="0"/>
              <a:t>Cleanliness</a:t>
            </a:r>
          </a:p>
          <a:p>
            <a:endParaRPr lang="en-US" dirty="0"/>
          </a:p>
          <a:p>
            <a:r>
              <a:rPr lang="en-US" dirty="0"/>
              <a:t>Lighting issues for visual detection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B3FEA-7963-0E1B-2D27-8FE2F0725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37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4F6C4-EFF3-23E1-0CE6-8E462B4EC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Commercial LAMP kits: Meridian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04D93-F347-6BA3-1036-8F9622429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BA07F-6EFC-32B4-953E-3887EE2DA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32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DDAF1A-F900-704D-EBE7-167E68965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2B5F4C-1C61-E44E-F623-8264A0DC7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Meridian’s Alethia LAMP platform</a:t>
            </a:r>
          </a:p>
        </p:txBody>
      </p:sp>
      <p:pic>
        <p:nvPicPr>
          <p:cNvPr id="9" name="Content Placeholder 8" descr="Calendar&#10;&#10;Description automatically generated">
            <a:extLst>
              <a:ext uri="{FF2B5EF4-FFF2-40B4-BE49-F238E27FC236}">
                <a16:creationId xmlns:a16="http://schemas.microsoft.com/office/drawing/2014/main" id="{A3819A8F-0B8B-650D-A9A1-3DC825AF3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2268" r="2525" b="72460"/>
          <a:stretch/>
        </p:blipFill>
        <p:spPr>
          <a:xfrm>
            <a:off x="838200" y="2196547"/>
            <a:ext cx="11161133" cy="2699269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5EE635-F7A1-FDED-EB6D-BEE6AC00458B}"/>
              </a:ext>
            </a:extLst>
          </p:cNvPr>
          <p:cNvSpPr/>
          <p:nvPr/>
        </p:nvSpPr>
        <p:spPr>
          <a:xfrm>
            <a:off x="2862470" y="2196547"/>
            <a:ext cx="1789043" cy="269926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218C4B-830A-F462-EDF2-24103A656819}"/>
              </a:ext>
            </a:extLst>
          </p:cNvPr>
          <p:cNvSpPr/>
          <p:nvPr/>
        </p:nvSpPr>
        <p:spPr>
          <a:xfrm>
            <a:off x="4629723" y="2196546"/>
            <a:ext cx="1789043" cy="269926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D0D013-FD03-5F0B-B071-AA3C8FDF1819}"/>
              </a:ext>
            </a:extLst>
          </p:cNvPr>
          <p:cNvSpPr/>
          <p:nvPr/>
        </p:nvSpPr>
        <p:spPr>
          <a:xfrm>
            <a:off x="6429865" y="2196546"/>
            <a:ext cx="1789043" cy="269926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AF758F-B486-AD58-76F5-D9C9BF2FC225}"/>
              </a:ext>
            </a:extLst>
          </p:cNvPr>
          <p:cNvSpPr/>
          <p:nvPr/>
        </p:nvSpPr>
        <p:spPr>
          <a:xfrm>
            <a:off x="8230007" y="2196546"/>
            <a:ext cx="1789043" cy="269926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E75CBC-B3E6-1561-630D-623287EB0849}"/>
              </a:ext>
            </a:extLst>
          </p:cNvPr>
          <p:cNvSpPr/>
          <p:nvPr/>
        </p:nvSpPr>
        <p:spPr>
          <a:xfrm>
            <a:off x="10028989" y="2196546"/>
            <a:ext cx="1789043" cy="269926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6A4333-6C03-9547-0080-9C70FFEF621E}"/>
              </a:ext>
            </a:extLst>
          </p:cNvPr>
          <p:cNvSpPr/>
          <p:nvPr/>
        </p:nvSpPr>
        <p:spPr>
          <a:xfrm>
            <a:off x="1103811" y="2196546"/>
            <a:ext cx="1789043" cy="269926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Alethia Molecular Diagnostic Platform | Meridian Bioscience">
            <a:extLst>
              <a:ext uri="{FF2B5EF4-FFF2-40B4-BE49-F238E27FC236}">
                <a16:creationId xmlns:a16="http://schemas.microsoft.com/office/drawing/2014/main" id="{3D22AEF7-FE3A-A6A0-1226-AAD300EE2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29" y="1690688"/>
            <a:ext cx="5915151" cy="46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34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2D6415-4394-63E2-C4EB-FFEA65661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50C15-160C-C2AD-3186-71319D55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Alethia instrument at ADFMIDI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56A750-8F81-DFE0-F218-87A2D5AF8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LOD of </a:t>
            </a:r>
            <a:r>
              <a:rPr lang="en-US" dirty="0" err="1"/>
              <a:t>Pf</a:t>
            </a:r>
            <a:r>
              <a:rPr lang="en-US" dirty="0"/>
              <a:t> samples</a:t>
            </a:r>
          </a:p>
          <a:p>
            <a:endParaRPr lang="en-US" dirty="0"/>
          </a:p>
          <a:p>
            <a:r>
              <a:rPr lang="en-US" dirty="0"/>
              <a:t>False positive rate </a:t>
            </a:r>
          </a:p>
          <a:p>
            <a:endParaRPr lang="en-US" dirty="0"/>
          </a:p>
          <a:p>
            <a:r>
              <a:rPr lang="en-US" dirty="0"/>
              <a:t>Compared to PCR </a:t>
            </a:r>
          </a:p>
          <a:p>
            <a:endParaRPr lang="en-US" dirty="0"/>
          </a:p>
          <a:p>
            <a:r>
              <a:rPr lang="en-US" dirty="0"/>
              <a:t>Pilot field study in PNG on DF and families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FCFA76-A9A8-8BFF-776F-575A43C7F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652" y="1544085"/>
            <a:ext cx="4848225" cy="2676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697D4-4A2C-C8C1-64C8-6243B8E08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414" y="3407809"/>
            <a:ext cx="7639050" cy="1895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DECBF6-5B8D-D940-15B1-61828F54D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417" y="938212"/>
            <a:ext cx="5648739" cy="57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7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57F74-EB20-1952-145B-132700426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Future of LAMP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A81F8-E6B2-E93A-B7D4-9EE1F0001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AD391E-9D7A-D01B-74A1-96A542434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36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2CDA8-8DBF-F476-848B-AFE6E453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 most suitable for LAMP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ACADF-B44D-2286-0E0D-569581EB4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Highly sensitive and specific </a:t>
            </a:r>
          </a:p>
          <a:p>
            <a:endParaRPr lang="en-US" dirty="0"/>
          </a:p>
          <a:p>
            <a:r>
              <a:rPr lang="en-US" dirty="0"/>
              <a:t>Can’t replace RDTs and microscopy for management in endemic areas</a:t>
            </a:r>
          </a:p>
          <a:p>
            <a:endParaRPr lang="en-US" dirty="0"/>
          </a:p>
          <a:p>
            <a:r>
              <a:rPr lang="en-US" dirty="0"/>
              <a:t>Use at hospital level for screening of returned </a:t>
            </a:r>
            <a:r>
              <a:rPr lang="en-US" dirty="0" err="1"/>
              <a:t>travellers</a:t>
            </a:r>
            <a:endParaRPr lang="en-US" dirty="0"/>
          </a:p>
          <a:p>
            <a:endParaRPr lang="en-US" dirty="0"/>
          </a:p>
          <a:p>
            <a:r>
              <a:rPr lang="en-US" dirty="0"/>
              <a:t>During intensified surveillance in elimination settings  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925A5-FB88-A0CB-2375-8A54708B0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38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8BFAD-106A-6D57-CD92-588B97F47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91AF0-69E5-3956-B545-FEC2F00C9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91E97-7F55-EF23-691F-EE9470A35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49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EDFE8-DBB0-2F61-900B-5594A17F4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3550C-63A4-B43F-F029-B5C4606B6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LAMP</a:t>
            </a:r>
          </a:p>
          <a:p>
            <a:r>
              <a:rPr lang="en-US" dirty="0"/>
              <a:t>LAMP compared to other diagnostic tools</a:t>
            </a:r>
          </a:p>
          <a:p>
            <a:r>
              <a:rPr lang="en-US" dirty="0"/>
              <a:t>Commercial kits:</a:t>
            </a:r>
          </a:p>
          <a:p>
            <a:pPr lvl="1"/>
            <a:r>
              <a:rPr lang="en-US" dirty="0"/>
              <a:t>Experience with </a:t>
            </a:r>
            <a:r>
              <a:rPr lang="en-US" dirty="0" err="1"/>
              <a:t>Eiken</a:t>
            </a:r>
            <a:r>
              <a:rPr lang="en-US" dirty="0"/>
              <a:t> kit in field settings</a:t>
            </a:r>
          </a:p>
          <a:p>
            <a:pPr lvl="1"/>
            <a:r>
              <a:rPr lang="en-US" dirty="0"/>
              <a:t>Experience with Meridian Alethia kits </a:t>
            </a:r>
          </a:p>
          <a:p>
            <a:r>
              <a:rPr lang="en-US" dirty="0"/>
              <a:t>Future of LAMP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D2AA5C-D868-E9DB-E7BB-C656A782A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51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D0C38-A631-763F-1DE5-7B3D18263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256457"/>
          </a:xfrm>
        </p:spPr>
        <p:txBody>
          <a:bodyPr/>
          <a:lstStyle/>
          <a:p>
            <a:pPr algn="ctr"/>
            <a:r>
              <a:rPr lang="en-US" dirty="0"/>
              <a:t>LAMP: an 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AEA8BA-EA6D-F17B-6658-B818DF6CD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5268-2E6D-003F-1EF1-C64CBC0B1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21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84F4E-530A-A747-5041-82E36D91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Loop-mediated isothermal amplification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F3224-AE43-A8D3-05D2-D800998E3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3F3F3F"/>
                </a:solidFill>
                <a:effectLst/>
                <a:latin typeface="Verdana" panose="020B0604030504040204" pitchFamily="34" charset="0"/>
              </a:rPr>
              <a:t>Nucleic acid amplification test (replicates target DNA fragment)</a:t>
            </a: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3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3F3F3F"/>
                </a:solidFill>
                <a:effectLst/>
                <a:latin typeface="Verdana" panose="020B0604030504040204" pitchFamily="34" charset="0"/>
              </a:rPr>
              <a:t>Polymerase action</a:t>
            </a:r>
          </a:p>
          <a:p>
            <a:pPr marL="0" indent="0" rtl="0" fontAlgn="base">
              <a:spcBef>
                <a:spcPts val="32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3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3F3F3F"/>
                </a:solidFill>
                <a:effectLst/>
                <a:latin typeface="Verdana" panose="020B0604030504040204" pitchFamily="34" charset="0"/>
              </a:rPr>
              <a:t>Constant temperature: 60-65° C</a:t>
            </a:r>
          </a:p>
          <a:p>
            <a:pPr marL="0" indent="0" rtl="0" fontAlgn="base">
              <a:spcBef>
                <a:spcPts val="32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3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3F3F3F"/>
                </a:solidFill>
                <a:effectLst/>
                <a:latin typeface="Verdana" panose="020B0604030504040204" pitchFamily="34" charset="0"/>
              </a:rPr>
              <a:t>Duration: 15-60 minutes</a:t>
            </a:r>
          </a:p>
          <a:p>
            <a:pPr marL="0" indent="0" rtl="0" fontAlgn="base">
              <a:spcBef>
                <a:spcPts val="32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3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3F3F3F"/>
                </a:solidFill>
                <a:effectLst/>
                <a:latin typeface="Verdana" panose="020B0604030504040204" pitchFamily="34" charset="0"/>
              </a:rPr>
              <a:t>DNA extraction &gt; LAMP incubation &gt; Result</a:t>
            </a:r>
          </a:p>
          <a:p>
            <a:pPr marL="0" indent="0" rtl="0" fontAlgn="base">
              <a:spcBef>
                <a:spcPts val="320"/>
              </a:spcBef>
              <a:spcAft>
                <a:spcPts val="0"/>
              </a:spcAft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F826E10E-4877-2EF4-2E34-E39C33C68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05" y="3586732"/>
            <a:ext cx="7981887" cy="29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8E761A-E223-67A5-9E2B-74615D928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4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ED09D80-B6D2-558E-0483-D0D7CFB359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821916"/>
              </p:ext>
            </p:extLst>
          </p:nvPr>
        </p:nvGraphicFramePr>
        <p:xfrm>
          <a:off x="500269" y="2531745"/>
          <a:ext cx="10929730" cy="30712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85946">
                  <a:extLst>
                    <a:ext uri="{9D8B030D-6E8A-4147-A177-3AD203B41FA5}">
                      <a16:colId xmlns:a16="http://schemas.microsoft.com/office/drawing/2014/main" val="1680954389"/>
                    </a:ext>
                  </a:extLst>
                </a:gridCol>
                <a:gridCol w="2185946">
                  <a:extLst>
                    <a:ext uri="{9D8B030D-6E8A-4147-A177-3AD203B41FA5}">
                      <a16:colId xmlns:a16="http://schemas.microsoft.com/office/drawing/2014/main" val="1810527517"/>
                    </a:ext>
                  </a:extLst>
                </a:gridCol>
                <a:gridCol w="2185946">
                  <a:extLst>
                    <a:ext uri="{9D8B030D-6E8A-4147-A177-3AD203B41FA5}">
                      <a16:colId xmlns:a16="http://schemas.microsoft.com/office/drawing/2014/main" val="2717843154"/>
                    </a:ext>
                  </a:extLst>
                </a:gridCol>
                <a:gridCol w="2185946">
                  <a:extLst>
                    <a:ext uri="{9D8B030D-6E8A-4147-A177-3AD203B41FA5}">
                      <a16:colId xmlns:a16="http://schemas.microsoft.com/office/drawing/2014/main" val="4575465"/>
                    </a:ext>
                  </a:extLst>
                </a:gridCol>
                <a:gridCol w="2185946">
                  <a:extLst>
                    <a:ext uri="{9D8B030D-6E8A-4147-A177-3AD203B41FA5}">
                      <a16:colId xmlns:a16="http://schemas.microsoft.com/office/drawing/2014/main" val="615893808"/>
                    </a:ext>
                  </a:extLst>
                </a:gridCol>
              </a:tblGrid>
              <a:tr h="486239">
                <a:tc>
                  <a:txBody>
                    <a:bodyPr/>
                    <a:lstStyle/>
                    <a:p>
                      <a:r>
                        <a:rPr lang="en-US" dirty="0"/>
                        <a:t>Attribute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RDTs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Microscopy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416950"/>
                  </a:ext>
                </a:extLst>
              </a:tr>
              <a:tr h="486239">
                <a:tc>
                  <a:txBody>
                    <a:bodyPr/>
                    <a:lstStyle/>
                    <a:p>
                      <a:r>
                        <a:rPr lang="en-US" dirty="0"/>
                        <a:t>Sensitivity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≥ 200 p/µL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≥ 50 p/µL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≥ 2-5 p/µL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≥ 2-5 p/µL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080712"/>
                  </a:ext>
                </a:extLst>
              </a:tr>
              <a:tr h="486239">
                <a:tc>
                  <a:txBody>
                    <a:bodyPr/>
                    <a:lstStyle/>
                    <a:p>
                      <a:r>
                        <a:rPr lang="en-US" dirty="0"/>
                        <a:t>Specificity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Very 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Very 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871542"/>
                  </a:ext>
                </a:extLst>
              </a:tr>
              <a:tr h="486239">
                <a:tc>
                  <a:txBody>
                    <a:bodyPr/>
                    <a:lstStyle/>
                    <a:p>
                      <a:r>
                        <a:rPr lang="en-US" dirty="0"/>
                        <a:t>Time to result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1 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1-2 </a:t>
                      </a:r>
                      <a:r>
                        <a:rPr lang="en-US" dirty="0" err="1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15-60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945613"/>
                  </a:ext>
                </a:extLst>
              </a:tr>
              <a:tr h="613355">
                <a:tc>
                  <a:txBody>
                    <a:bodyPr/>
                    <a:lstStyle/>
                    <a:p>
                      <a:r>
                        <a:rPr lang="en-US" dirty="0"/>
                        <a:t>Ease of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training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Training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Complex- training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Simple- training required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849372"/>
                  </a:ext>
                </a:extLst>
              </a:tr>
              <a:tr h="486239"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$1-2 per test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$5-10 per test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$30-40 per test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$15-30 per test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63259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FF9F431-E9C6-5297-3DEF-15701C039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BFAEF7-EE54-4CC1-611B-85D0AA27A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LAMP compared to microscopy, RDTs, and PCR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214C6D-439C-CA8C-C73A-73B32AEEECDC}"/>
              </a:ext>
            </a:extLst>
          </p:cNvPr>
          <p:cNvSpPr/>
          <p:nvPr/>
        </p:nvSpPr>
        <p:spPr>
          <a:xfrm>
            <a:off x="2723322" y="2531744"/>
            <a:ext cx="2176669" cy="304455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EE471A-3523-E628-FB20-647E66389562}"/>
              </a:ext>
            </a:extLst>
          </p:cNvPr>
          <p:cNvSpPr/>
          <p:nvPr/>
        </p:nvSpPr>
        <p:spPr>
          <a:xfrm>
            <a:off x="4899991" y="2531744"/>
            <a:ext cx="2176669" cy="304455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1C2779-A514-DFD4-BA30-5DB7078A4824}"/>
              </a:ext>
            </a:extLst>
          </p:cNvPr>
          <p:cNvSpPr/>
          <p:nvPr/>
        </p:nvSpPr>
        <p:spPr>
          <a:xfrm>
            <a:off x="7076660" y="2531744"/>
            <a:ext cx="2176669" cy="304455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F094CF-3C08-7A47-D561-EF10249B351E}"/>
              </a:ext>
            </a:extLst>
          </p:cNvPr>
          <p:cNvSpPr/>
          <p:nvPr/>
        </p:nvSpPr>
        <p:spPr>
          <a:xfrm>
            <a:off x="9253329" y="2531744"/>
            <a:ext cx="2176669" cy="304455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05DB90-9189-71AC-F2B2-1DFB9FE31689}"/>
              </a:ext>
            </a:extLst>
          </p:cNvPr>
          <p:cNvSpPr txBox="1"/>
          <p:nvPr/>
        </p:nvSpPr>
        <p:spPr>
          <a:xfrm>
            <a:off x="2903882" y="5751074"/>
            <a:ext cx="6384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RDTs and microscopy = case management, cold chain not required</a:t>
            </a:r>
          </a:p>
          <a:p>
            <a:r>
              <a:rPr lang="en-US" dirty="0"/>
              <a:t>PCR and LAMP = elimination settings, cold chain required</a:t>
            </a:r>
          </a:p>
        </p:txBody>
      </p:sp>
    </p:spTree>
    <p:extLst>
      <p:ext uri="{BB962C8B-B14F-4D97-AF65-F5344CB8AC3E}">
        <p14:creationId xmlns:p14="http://schemas.microsoft.com/office/powerpoint/2010/main" val="313079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C98DD-BDA1-6120-967E-477EDCDCC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Commercial LAMP kits: </a:t>
            </a:r>
            <a:r>
              <a:rPr lang="en-US" dirty="0" err="1"/>
              <a:t>Eiken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EF14F-A37C-92C0-4927-1A400329D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FD95C-0A9D-6918-D65A-C437ABF1E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09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57FFE7-22A2-F656-2C1A-4CC6A2D3C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F0EC0C-74D9-9462-DCCD-8B53CEEC4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Eiken</a:t>
            </a:r>
            <a:r>
              <a:rPr lang="en-US" dirty="0"/>
              <a:t> commercial LAMP kits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04B9-9A69-F402-57B7-A09F2FA14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1602"/>
            <a:ext cx="10515600" cy="4351338"/>
          </a:xfrm>
        </p:spPr>
        <p:txBody>
          <a:bodyPr/>
          <a:lstStyle/>
          <a:p>
            <a:r>
              <a:rPr lang="en-US" dirty="0"/>
              <a:t>Founded LAMP technology </a:t>
            </a:r>
          </a:p>
          <a:p>
            <a:endParaRPr lang="en-US" dirty="0"/>
          </a:p>
          <a:p>
            <a:r>
              <a:rPr lang="en-US" dirty="0"/>
              <a:t>Made the first commercial kits</a:t>
            </a:r>
          </a:p>
          <a:p>
            <a:endParaRPr lang="en-US" dirty="0"/>
          </a:p>
          <a:p>
            <a:r>
              <a:rPr lang="en-US" dirty="0"/>
              <a:t>Pan and </a:t>
            </a:r>
            <a:r>
              <a:rPr lang="en-US" dirty="0" err="1"/>
              <a:t>Pf</a:t>
            </a:r>
            <a:r>
              <a:rPr lang="en-US" dirty="0"/>
              <a:t> specific </a:t>
            </a:r>
          </a:p>
          <a:p>
            <a:endParaRPr lang="en-US" dirty="0"/>
          </a:p>
          <a:p>
            <a:r>
              <a:rPr lang="en-US" sz="2400" dirty="0"/>
              <a:t>Visual result – instrumentation not required</a:t>
            </a:r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BA08208-B87F-F5C0-AF69-4E2882FF9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1" y="4483995"/>
            <a:ext cx="1662734" cy="166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84132F8-6276-A18A-126C-FB8B95572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25764" r="18233"/>
          <a:stretch/>
        </p:blipFill>
        <p:spPr bwMode="auto">
          <a:xfrm>
            <a:off x="2500934" y="4277244"/>
            <a:ext cx="2196478" cy="20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4668EDD-FD18-C878-93E1-9E95243D5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23" y="4146066"/>
            <a:ext cx="2631825" cy="20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5A87F07-7B8A-1F74-78EE-695205E03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65" y="4839119"/>
            <a:ext cx="1989796" cy="72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62DBEB6-15AC-58CC-23BD-45B64EA04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25764" r="18233"/>
          <a:stretch/>
        </p:blipFill>
        <p:spPr bwMode="auto">
          <a:xfrm>
            <a:off x="9312733" y="4492212"/>
            <a:ext cx="2196478" cy="20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9C128-9E9E-C1B7-E68B-EBB3F1C4B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7988" y="188867"/>
            <a:ext cx="3669632" cy="43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5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CBF986-D80C-9E7B-4AF0-F6B04F0B2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8E739-F74A-DB5F-A4DE-18829F880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</a:t>
            </a:r>
            <a:r>
              <a:rPr lang="en-US" dirty="0" err="1"/>
              <a:t>Eiken</a:t>
            </a:r>
            <a:r>
              <a:rPr lang="en-US" dirty="0"/>
              <a:t> kit in Vietnam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7082E-6350-65F7-256E-6B526BBA9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2163417" cy="863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Training</a:t>
            </a:r>
            <a:r>
              <a:rPr lang="en-US" sz="4800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C65619D-B759-C9A7-4409-4162B86B8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273" y="1273245"/>
            <a:ext cx="5400605" cy="30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D687BA8-AB90-611C-9449-B208B3888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81" y="2679783"/>
            <a:ext cx="5500758" cy="30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5B9D292-5A41-CEF7-CA94-EEAD25A60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61" y="924308"/>
            <a:ext cx="3148012" cy="559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33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1CBB4-B031-9BB0-A67C-BC3D18A8F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56" y="4422913"/>
            <a:ext cx="1672444" cy="1878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5ECB9C-75E1-EB4D-A44C-EC2B68FF9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</a:t>
            </a:r>
            <a:r>
              <a:rPr lang="en-US" dirty="0" err="1"/>
              <a:t>Eiken</a:t>
            </a:r>
            <a:r>
              <a:rPr lang="en-US" dirty="0"/>
              <a:t> kit in Vietnam</a:t>
            </a:r>
            <a:r>
              <a:rPr lang="en-US" b="0" dirty="0">
                <a:effectLst/>
              </a:rPr>
              <a:t> 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D69E9-C34D-7FCD-DBF1-2C9794A0C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57730" cy="5895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Set up workstations in health care </a:t>
            </a:r>
            <a:r>
              <a:rPr lang="en-US" dirty="0" err="1"/>
              <a:t>centres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0663AF3-C5AF-05BE-1156-F2702327D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34" y="2315837"/>
            <a:ext cx="5488919" cy="411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16B1CA-0410-202B-055F-B8F7A529B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72" y="2550146"/>
            <a:ext cx="4975195" cy="37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6689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671</TotalTime>
  <Words>341</Words>
  <Application>Microsoft Office PowerPoint</Application>
  <PresentationFormat>Widescreen</PresentationFormat>
  <Paragraphs>104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Verdana</vt:lpstr>
      <vt:lpstr>Retrospect</vt:lpstr>
      <vt:lpstr>Loop-mediated isothermal amplification (LAMP): Applicability in resource limited settings</vt:lpstr>
      <vt:lpstr>Overview</vt:lpstr>
      <vt:lpstr>LAMP: an introduction</vt:lpstr>
      <vt:lpstr>Loop-mediated isothermal amplification </vt:lpstr>
      <vt:lpstr>LAMP compared to microscopy, RDTs, and PCR</vt:lpstr>
      <vt:lpstr>Commercial LAMP kits: Eiken</vt:lpstr>
      <vt:lpstr>Eiken commercial LAMP kits</vt:lpstr>
      <vt:lpstr>Using the Eiken kit in Vietnam</vt:lpstr>
      <vt:lpstr>Using the Eiken kit in Vietnam  </vt:lpstr>
      <vt:lpstr>Using the Eiken kit in PNG</vt:lpstr>
      <vt:lpstr>Eiken kit field performance </vt:lpstr>
      <vt:lpstr>Limitations of Eiken kits</vt:lpstr>
      <vt:lpstr>Commercial LAMP kits: Meridian</vt:lpstr>
      <vt:lpstr>Meridian’s Alethia LAMP platform</vt:lpstr>
      <vt:lpstr>Performance of Alethia instrument at ADFMIDI</vt:lpstr>
      <vt:lpstr>Future of LAMP</vt:lpstr>
      <vt:lpstr>Scenarios most suitable for LAMP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Loop-mediated isothermal amplification (LAMP): applicability in resource limited settings</dc:title>
  <dc:creator>Leanna Surrao</dc:creator>
  <cp:lastModifiedBy>Leanna Surrao</cp:lastModifiedBy>
  <cp:revision>9</cp:revision>
  <dcterms:created xsi:type="dcterms:W3CDTF">2022-09-22T02:21:21Z</dcterms:created>
  <dcterms:modified xsi:type="dcterms:W3CDTF">2022-10-20T04:59:07Z</dcterms:modified>
</cp:coreProperties>
</file>