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9"/>
  </p:notesMasterIdLst>
  <p:sldIdLst>
    <p:sldId id="259" r:id="rId6"/>
    <p:sldId id="414" r:id="rId7"/>
    <p:sldId id="397" r:id="rId8"/>
    <p:sldId id="256" r:id="rId9"/>
    <p:sldId id="348" r:id="rId10"/>
    <p:sldId id="354" r:id="rId11"/>
    <p:sldId id="282" r:id="rId12"/>
    <p:sldId id="379" r:id="rId13"/>
    <p:sldId id="283" r:id="rId14"/>
    <p:sldId id="403" r:id="rId15"/>
    <p:sldId id="281" r:id="rId16"/>
    <p:sldId id="415" r:id="rId17"/>
    <p:sldId id="416" r:id="rId18"/>
    <p:sldId id="417" r:id="rId19"/>
    <p:sldId id="278" r:id="rId20"/>
    <p:sldId id="418" r:id="rId21"/>
    <p:sldId id="420" r:id="rId22"/>
    <p:sldId id="277" r:id="rId23"/>
    <p:sldId id="272" r:id="rId24"/>
    <p:sldId id="422" r:id="rId25"/>
    <p:sldId id="421" r:id="rId26"/>
    <p:sldId id="279" r:id="rId27"/>
    <p:sldId id="41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gy Lord" initials="ML" lastIdx="0" clrIdx="0">
    <p:extLst>
      <p:ext uri="{19B8F6BF-5375-455C-9EA6-DF929625EA0E}">
        <p15:presenceInfo xmlns:p15="http://schemas.microsoft.com/office/powerpoint/2012/main" userId="S-1-5-21-620321403-24207062-1845911597-892264" providerId="AD"/>
      </p:ext>
    </p:extLst>
  </p:cmAuthor>
  <p:cmAuthor id="2" name="Maggy Lord" initials="ML [2]" lastIdx="1" clrIdx="1">
    <p:extLst>
      <p:ext uri="{19B8F6BF-5375-455C-9EA6-DF929625EA0E}">
        <p15:presenceInfo xmlns:p15="http://schemas.microsoft.com/office/powerpoint/2012/main" userId="S::uqmlord2@uq.edu.au::28f72a19-b07b-409e-95d6-ce1bf1e488d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93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081EB-DFB4-4F1D-9A7C-11BF4AE831C9}" type="datetimeFigureOut">
              <a:rPr lang="en-AU" smtClean="0"/>
              <a:t>20/10/2022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69097-64C8-4CBF-9F5A-BF178DF7901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9735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B27C7D-D564-445A-8026-C33811EAB1AF}" type="slidenum">
              <a:rPr lang="en-AU" altLang="en-US" smtClean="0"/>
              <a:pPr>
                <a:defRPr/>
              </a:pPr>
              <a:t>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70800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6B0E-434C-43D7-843C-44BCDACB3E11}" type="datetimeFigureOut">
              <a:rPr lang="en-AU" smtClean="0"/>
              <a:t>20/10/2022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69A3E-E3EA-4B2E-8300-3A947E6574C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6779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6B0E-434C-43D7-843C-44BCDACB3E11}" type="datetimeFigureOut">
              <a:rPr lang="en-AU" smtClean="0"/>
              <a:t>20/10/2022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69A3E-E3EA-4B2E-8300-3A947E6574C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3218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6B0E-434C-43D7-843C-44BCDACB3E11}" type="datetimeFigureOut">
              <a:rPr lang="en-AU" smtClean="0"/>
              <a:t>20/10/2022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69A3E-E3EA-4B2E-8300-3A947E6574C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35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843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3092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0225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1" y="2012950"/>
            <a:ext cx="4389967" cy="4427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36367" y="2012950"/>
            <a:ext cx="4392084" cy="4427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9180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4961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31533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267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917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6B0E-434C-43D7-843C-44BCDACB3E11}" type="datetimeFigureOut">
              <a:rPr lang="en-AU" smtClean="0"/>
              <a:t>20/10/2022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69A3E-E3EA-4B2E-8300-3A947E6574C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5633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7296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6097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91134" y="468314"/>
            <a:ext cx="2247900" cy="59721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0" y="468314"/>
            <a:ext cx="6544733" cy="5972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7704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6B0E-434C-43D7-843C-44BCDACB3E11}" type="datetimeFigureOut">
              <a:rPr lang="en-AU" smtClean="0"/>
              <a:t>20/10/2022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69A3E-E3EA-4B2E-8300-3A947E6574C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9368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6B0E-434C-43D7-843C-44BCDACB3E11}" type="datetimeFigureOut">
              <a:rPr lang="en-AU" smtClean="0"/>
              <a:t>20/10/2022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69A3E-E3EA-4B2E-8300-3A947E6574C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7256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6B0E-434C-43D7-843C-44BCDACB3E11}" type="datetimeFigureOut">
              <a:rPr lang="en-AU" smtClean="0"/>
              <a:t>20/10/2022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69A3E-E3EA-4B2E-8300-3A947E6574C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6082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6B0E-434C-43D7-843C-44BCDACB3E11}" type="datetimeFigureOut">
              <a:rPr lang="en-AU" smtClean="0"/>
              <a:t>20/10/2022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69A3E-E3EA-4B2E-8300-3A947E6574C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5493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6B0E-434C-43D7-843C-44BCDACB3E11}" type="datetimeFigureOut">
              <a:rPr lang="en-AU" smtClean="0"/>
              <a:t>20/10/2022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69A3E-E3EA-4B2E-8300-3A947E6574C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9963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6B0E-434C-43D7-843C-44BCDACB3E11}" type="datetimeFigureOut">
              <a:rPr lang="en-AU" smtClean="0"/>
              <a:t>20/10/2022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69A3E-E3EA-4B2E-8300-3A947E6574C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54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6B0E-434C-43D7-843C-44BCDACB3E11}" type="datetimeFigureOut">
              <a:rPr lang="en-AU" smtClean="0"/>
              <a:t>20/10/2022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69A3E-E3EA-4B2E-8300-3A947E6574C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7589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A6B0E-434C-43D7-843C-44BCDACB3E11}" type="datetimeFigureOut">
              <a:rPr lang="en-AU" smtClean="0"/>
              <a:t>20/10/2022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69A3E-E3EA-4B2E-8300-3A947E6574C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1687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6" descr="UQPPT_Background_Purpl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122428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3201" y="468313"/>
            <a:ext cx="8995833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3200" y="2012950"/>
            <a:ext cx="8985251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101" name="Line 9"/>
          <p:cNvSpPr>
            <a:spLocks noChangeShapeType="1"/>
          </p:cNvSpPr>
          <p:nvPr/>
        </p:nvSpPr>
        <p:spPr bwMode="auto">
          <a:xfrm>
            <a:off x="2895600" y="361950"/>
            <a:ext cx="8832851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sz="1800"/>
          </a:p>
        </p:txBody>
      </p:sp>
      <p:sp>
        <p:nvSpPr>
          <p:cNvPr id="4102" name="Line 10"/>
          <p:cNvSpPr>
            <a:spLocks noChangeShapeType="1"/>
          </p:cNvSpPr>
          <p:nvPr/>
        </p:nvSpPr>
        <p:spPr bwMode="auto">
          <a:xfrm>
            <a:off x="2895600" y="1635125"/>
            <a:ext cx="8832851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sz="1800"/>
          </a:p>
        </p:txBody>
      </p:sp>
      <p:sp>
        <p:nvSpPr>
          <p:cNvPr id="4103" name="Line 11"/>
          <p:cNvSpPr>
            <a:spLocks noChangeShapeType="1"/>
          </p:cNvSpPr>
          <p:nvPr/>
        </p:nvSpPr>
        <p:spPr bwMode="auto">
          <a:xfrm>
            <a:off x="2895600" y="6507163"/>
            <a:ext cx="8832851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sz="1800"/>
          </a:p>
        </p:txBody>
      </p:sp>
      <p:sp>
        <p:nvSpPr>
          <p:cNvPr id="4104" name="Text Box 12"/>
          <p:cNvSpPr txBox="1">
            <a:spLocks noChangeArrowheads="1"/>
          </p:cNvSpPr>
          <p:nvPr/>
        </p:nvSpPr>
        <p:spPr bwMode="auto">
          <a:xfrm>
            <a:off x="2743201" y="6524625"/>
            <a:ext cx="911436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>
              <a:defRPr/>
            </a:pPr>
            <a:r>
              <a:rPr lang="en-AU" sz="900"/>
              <a:t>Name of presentation Month 2009</a:t>
            </a:r>
          </a:p>
        </p:txBody>
      </p:sp>
    </p:spTree>
    <p:extLst>
      <p:ext uri="{BB962C8B-B14F-4D97-AF65-F5344CB8AC3E}">
        <p14:creationId xmlns:p14="http://schemas.microsoft.com/office/powerpoint/2010/main" val="136906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accent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accent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accent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accent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defRPr sz="1600">
          <a:solidFill>
            <a:schemeClr val="accent1"/>
          </a:solidFill>
          <a:latin typeface="+mn-lt"/>
          <a:ea typeface="+mn-ea"/>
          <a:cs typeface="+mn-cs"/>
        </a:defRPr>
      </a:lvl1pPr>
      <a:lvl2pPr marL="3175" indent="-1588" algn="l" rtl="0" eaLnBrk="0" fontAlgn="base" hangingPunct="0">
        <a:spcBef>
          <a:spcPct val="5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2pPr>
      <a:lvl3pPr marL="233363" indent="-228600" algn="l" rtl="0" eaLnBrk="0" fontAlgn="base" hangingPunct="0">
        <a:spcBef>
          <a:spcPct val="5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463550" indent="-228600" algn="l" rtl="0" eaLnBrk="0" fontAlgn="base" hangingPunct="0">
        <a:spcBef>
          <a:spcPct val="10000"/>
        </a:spcBef>
        <a:spcAft>
          <a:spcPct val="0"/>
        </a:spcAft>
        <a:buFont typeface="Arial" charset="0"/>
        <a:buChar char="–"/>
        <a:defRPr sz="1600">
          <a:solidFill>
            <a:schemeClr val="tx1"/>
          </a:solidFill>
          <a:latin typeface="+mn-lt"/>
        </a:defRPr>
      </a:lvl4pPr>
      <a:lvl5pPr marL="693738" indent="-228600" algn="l" rtl="0" eaLnBrk="0" fontAlgn="base" hangingPunct="0">
        <a:spcBef>
          <a:spcPct val="10000"/>
        </a:spcBef>
        <a:spcAft>
          <a:spcPct val="0"/>
        </a:spcAft>
        <a:buFont typeface="Arial" charset="0"/>
        <a:buChar char="–"/>
        <a:defRPr sz="1600">
          <a:solidFill>
            <a:schemeClr val="tx1"/>
          </a:solidFill>
          <a:latin typeface="+mn-lt"/>
        </a:defRPr>
      </a:lvl5pPr>
      <a:lvl6pPr marL="1150938" indent="-228600" algn="l" rtl="0" eaLnBrk="1" fontAlgn="base" hangingPunct="1">
        <a:spcBef>
          <a:spcPct val="10000"/>
        </a:spcBef>
        <a:spcAft>
          <a:spcPct val="0"/>
        </a:spcAft>
        <a:buFont typeface="Arial" charset="0"/>
        <a:buChar char="–"/>
        <a:defRPr sz="1600">
          <a:solidFill>
            <a:schemeClr val="tx1"/>
          </a:solidFill>
          <a:latin typeface="+mn-lt"/>
        </a:defRPr>
      </a:lvl6pPr>
      <a:lvl7pPr marL="1608138" indent="-228600" algn="l" rtl="0" eaLnBrk="1" fontAlgn="base" hangingPunct="1">
        <a:spcBef>
          <a:spcPct val="10000"/>
        </a:spcBef>
        <a:spcAft>
          <a:spcPct val="0"/>
        </a:spcAft>
        <a:buFont typeface="Arial" charset="0"/>
        <a:buChar char="–"/>
        <a:defRPr sz="1600">
          <a:solidFill>
            <a:schemeClr val="tx1"/>
          </a:solidFill>
          <a:latin typeface="+mn-lt"/>
        </a:defRPr>
      </a:lvl7pPr>
      <a:lvl8pPr marL="2065338" indent="-228600" algn="l" rtl="0" eaLnBrk="1" fontAlgn="base" hangingPunct="1">
        <a:spcBef>
          <a:spcPct val="10000"/>
        </a:spcBef>
        <a:spcAft>
          <a:spcPct val="0"/>
        </a:spcAft>
        <a:buFont typeface="Arial" charset="0"/>
        <a:buChar char="–"/>
        <a:defRPr sz="1600">
          <a:solidFill>
            <a:schemeClr val="tx1"/>
          </a:solidFill>
          <a:latin typeface="+mn-lt"/>
        </a:defRPr>
      </a:lvl8pPr>
      <a:lvl9pPr marL="2522538" indent="-228600" algn="l" rtl="0" eaLnBrk="1" fontAlgn="base" hangingPunct="1">
        <a:spcBef>
          <a:spcPct val="10000"/>
        </a:spcBef>
        <a:spcAft>
          <a:spcPct val="0"/>
        </a:spcAft>
        <a:buFont typeface="Arial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cid:92df3ee7-2cc7-4b43-b584-66238ad8292f@AUSP282.PROD.OUTLOOK.CO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3" Type="http://schemas.openxmlformats.org/officeDocument/2006/relationships/image" Target="cid:9197cef2-a002-41db-ad07-531f36d6fb72@AUSP282.PROD.OUTLOOK.COM" TargetMode="External"/><Relationship Id="rId7" Type="http://schemas.openxmlformats.org/officeDocument/2006/relationships/image" Target="../media/image33.tif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cid:92df3ee7-2cc7-4b43-b584-66238ad8292f@AUSP282.PROD.OUTLOOK.COM" TargetMode="Externa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5" Type="http://schemas.openxmlformats.org/officeDocument/2006/relationships/image" Target="../media/image6.tif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emf"/><Relationship Id="rId7" Type="http://schemas.openxmlformats.org/officeDocument/2006/relationships/image" Target="../media/image10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591" y="279952"/>
            <a:ext cx="11489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accent1">
                    <a:lumMod val="75000"/>
                  </a:schemeClr>
                </a:solidFill>
              </a:rPr>
              <a:t>Spectroscopy tools for identification of mosquitoes and diagnosis of malaria</a:t>
            </a:r>
          </a:p>
        </p:txBody>
      </p:sp>
      <p:sp>
        <p:nvSpPr>
          <p:cNvPr id="13" name="Text Placeholder 4"/>
          <p:cNvSpPr txBox="1">
            <a:spLocks/>
          </p:cNvSpPr>
          <p:nvPr/>
        </p:nvSpPr>
        <p:spPr>
          <a:xfrm>
            <a:off x="2722428" y="5898784"/>
            <a:ext cx="6397204" cy="389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Maggy Lord, PhD</a:t>
            </a:r>
          </a:p>
          <a:p>
            <a:pPr algn="ctr"/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The University of Queensland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79408550-1EB6-D134-A2C6-20E12098063C}"/>
              </a:ext>
            </a:extLst>
          </p:cNvPr>
          <p:cNvPicPr/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" t="31254" r="20600" b="14747"/>
          <a:stretch>
            <a:fillRect/>
          </a:stretch>
        </p:blipFill>
        <p:spPr bwMode="auto">
          <a:xfrm>
            <a:off x="5921031" y="1040365"/>
            <a:ext cx="5289894" cy="4303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27F876AE-AD2F-E313-1116-072A6EC28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91" y="1040365"/>
            <a:ext cx="5387439" cy="430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606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1" name="Group 23"/>
          <p:cNvGrpSpPr>
            <a:grpSpLocks/>
          </p:cNvGrpSpPr>
          <p:nvPr/>
        </p:nvGrpSpPr>
        <p:grpSpPr bwMode="auto">
          <a:xfrm>
            <a:off x="64886" y="741456"/>
            <a:ext cx="5642596" cy="3689441"/>
            <a:chOff x="380106" y="1071718"/>
            <a:chExt cx="4494454" cy="3691235"/>
          </a:xfrm>
        </p:grpSpPr>
        <p:sp>
          <p:nvSpPr>
            <p:cNvPr id="15" name="Right Arrow 14"/>
            <p:cNvSpPr>
              <a:spLocks noChangeArrowheads="1"/>
            </p:cNvSpPr>
            <p:nvPr/>
          </p:nvSpPr>
          <p:spPr bwMode="auto">
            <a:xfrm>
              <a:off x="3952135" y="2493087"/>
              <a:ext cx="922425" cy="144003"/>
            </a:xfrm>
            <a:prstGeom prst="rightArrow">
              <a:avLst>
                <a:gd name="adj1" fmla="val 50000"/>
                <a:gd name="adj2" fmla="val 49999"/>
              </a:avLst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1434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106" y="1071718"/>
              <a:ext cx="3679200" cy="3691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39" name="TextBox 6"/>
          <p:cNvSpPr>
            <a:spLocks noGrp="1" noChangeArrowheads="1"/>
          </p:cNvSpPr>
          <p:nvPr>
            <p:ph type="title"/>
          </p:nvPr>
        </p:nvSpPr>
        <p:spPr>
          <a:xfrm>
            <a:off x="863600" y="68822"/>
            <a:ext cx="10464800" cy="480131"/>
          </a:xfrm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8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Application of NIRS for surveillance</a:t>
            </a:r>
            <a:endParaRPr lang="en-AU" altLang="en-US" sz="2800" b="1" dirty="0">
              <a:solidFill>
                <a:schemeClr val="accent5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6095" y="4569777"/>
            <a:ext cx="5760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dirty="0">
                <a:cs typeface="Arial" panose="020B0604020202020204" pitchFamily="34" charset="0"/>
              </a:rPr>
              <a:t>Age, species and infection finger printing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184B0E-B73B-D9AB-1725-8C4CF3817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550" y="604654"/>
            <a:ext cx="4815836" cy="284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ED84AF-3073-DB6C-F317-30E16F995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b="16940"/>
          <a:stretch>
            <a:fillRect/>
          </a:stretch>
        </p:blipFill>
        <p:spPr bwMode="auto">
          <a:xfrm>
            <a:off x="6184667" y="3516881"/>
            <a:ext cx="3685597" cy="228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5B8E0D-2A69-0528-5D59-0A384C2A2737}"/>
              </a:ext>
            </a:extLst>
          </p:cNvPr>
          <p:cNvSpPr txBox="1"/>
          <p:nvPr/>
        </p:nvSpPr>
        <p:spPr>
          <a:xfrm>
            <a:off x="9693535" y="3758093"/>
            <a:ext cx="14144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Anopheles gambiae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81A115-BB68-3914-C4FF-848AB9F36ACB}"/>
              </a:ext>
            </a:extLst>
          </p:cNvPr>
          <p:cNvSpPr txBox="1"/>
          <p:nvPr/>
        </p:nvSpPr>
        <p:spPr>
          <a:xfrm>
            <a:off x="9734739" y="4484900"/>
            <a:ext cx="1508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i="1" dirty="0"/>
              <a:t>Anopheles </a:t>
            </a:r>
            <a:r>
              <a:rPr lang="en-AU" sz="1200" i="1" dirty="0" err="1"/>
              <a:t>arabiensis</a:t>
            </a:r>
            <a:endParaRPr lang="en-AU" sz="1200" i="1" dirty="0"/>
          </a:p>
        </p:txBody>
      </p:sp>
    </p:spTree>
    <p:extLst>
      <p:ext uri="{BB962C8B-B14F-4D97-AF65-F5344CB8AC3E}">
        <p14:creationId xmlns:p14="http://schemas.microsoft.com/office/powerpoint/2010/main" val="3488874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4" t="29308" r="53322" b="56361"/>
          <a:stretch/>
        </p:blipFill>
        <p:spPr>
          <a:xfrm>
            <a:off x="10601498" y="6051666"/>
            <a:ext cx="1504603" cy="7398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04861" y="479933"/>
            <a:ext cx="7819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>
                <a:solidFill>
                  <a:srgbClr val="0070C0"/>
                </a:solidFill>
              </a:rPr>
              <a:t>Overview of past and current work in the NIRS field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93379" y="1281784"/>
            <a:ext cx="11014841" cy="4982381"/>
          </a:xfrm>
        </p:spPr>
        <p:txBody>
          <a:bodyPr>
            <a:normAutofit fontScale="4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AU" sz="5000" dirty="0">
                <a:solidFill>
                  <a:schemeClr val="tx1"/>
                </a:solidFill>
              </a:rPr>
              <a:t>Age grading An. </a:t>
            </a:r>
            <a:r>
              <a:rPr lang="en-AU" sz="5000" dirty="0" err="1"/>
              <a:t>g</a:t>
            </a:r>
            <a:r>
              <a:rPr lang="en-AU" sz="5000" dirty="0" err="1">
                <a:solidFill>
                  <a:schemeClr val="tx1"/>
                </a:solidFill>
              </a:rPr>
              <a:t>ambiae</a:t>
            </a:r>
            <a:r>
              <a:rPr lang="en-AU" sz="5000" dirty="0">
                <a:solidFill>
                  <a:schemeClr val="tx1"/>
                </a:solidFill>
              </a:rPr>
              <a:t> and </a:t>
            </a:r>
            <a:r>
              <a:rPr lang="en-AU" sz="5000" dirty="0" err="1">
                <a:solidFill>
                  <a:schemeClr val="tx1"/>
                </a:solidFill>
              </a:rPr>
              <a:t>arabiensis</a:t>
            </a:r>
            <a:endParaRPr lang="en-AU" sz="50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AU" sz="5000" dirty="0"/>
              <a:t>S</a:t>
            </a:r>
            <a:r>
              <a:rPr lang="en-AU" sz="5000" dirty="0">
                <a:solidFill>
                  <a:schemeClr val="tx1"/>
                </a:solidFill>
              </a:rPr>
              <a:t>pecies identity of  </a:t>
            </a:r>
            <a:r>
              <a:rPr lang="en-AU" sz="5000" i="1" dirty="0">
                <a:solidFill>
                  <a:schemeClr val="tx1"/>
                </a:solidFill>
              </a:rPr>
              <a:t>Anopheles </a:t>
            </a:r>
            <a:r>
              <a:rPr lang="en-AU" sz="5000" i="1" dirty="0" err="1">
                <a:solidFill>
                  <a:schemeClr val="tx1"/>
                </a:solidFill>
              </a:rPr>
              <a:t>gambiae</a:t>
            </a:r>
            <a:r>
              <a:rPr lang="en-AU" sz="5000" i="1" dirty="0">
                <a:solidFill>
                  <a:schemeClr val="tx1"/>
                </a:solidFill>
              </a:rPr>
              <a:t> </a:t>
            </a:r>
            <a:r>
              <a:rPr lang="en-AU" sz="5000" dirty="0">
                <a:solidFill>
                  <a:schemeClr val="tx1"/>
                </a:solidFill>
              </a:rPr>
              <a:t>and </a:t>
            </a:r>
            <a:r>
              <a:rPr lang="en-AU" sz="5000" i="1" dirty="0">
                <a:solidFill>
                  <a:schemeClr val="tx1"/>
                </a:solidFill>
              </a:rPr>
              <a:t>Anopheles </a:t>
            </a:r>
            <a:r>
              <a:rPr lang="en-AU" sz="5000" i="1" dirty="0" err="1">
                <a:solidFill>
                  <a:schemeClr val="tx1"/>
                </a:solidFill>
              </a:rPr>
              <a:t>arabiensis</a:t>
            </a:r>
            <a:r>
              <a:rPr lang="en-AU" sz="5000" i="1" dirty="0">
                <a:solidFill>
                  <a:schemeClr val="tx1"/>
                </a:solidFill>
              </a:rPr>
              <a:t> </a:t>
            </a:r>
            <a:r>
              <a:rPr lang="en-AU" sz="5000" dirty="0">
                <a:solidFill>
                  <a:schemeClr val="tx1"/>
                </a:solidFill>
              </a:rPr>
              <a:t>in the Lab, semi-field and field</a:t>
            </a:r>
          </a:p>
          <a:p>
            <a:pPr marL="514350" indent="-514350">
              <a:buFont typeface="+mj-lt"/>
              <a:buAutoNum type="arabicPeriod"/>
            </a:pPr>
            <a:r>
              <a:rPr lang="en-AU" sz="5000" dirty="0">
                <a:solidFill>
                  <a:schemeClr val="tx1"/>
                </a:solidFill>
              </a:rPr>
              <a:t>Preservation techniques compatible with NIRS</a:t>
            </a:r>
          </a:p>
          <a:p>
            <a:pPr marL="514350" indent="-514350">
              <a:buFont typeface="+mj-lt"/>
              <a:buAutoNum type="arabicPeriod"/>
            </a:pPr>
            <a:r>
              <a:rPr lang="en-AU" sz="5000" dirty="0">
                <a:solidFill>
                  <a:schemeClr val="tx1"/>
                </a:solidFill>
              </a:rPr>
              <a:t>Whether exposure to insecticides affects prediction accuracy</a:t>
            </a:r>
          </a:p>
          <a:p>
            <a:pPr marL="514350" indent="-514350">
              <a:buFont typeface="+mj-lt"/>
              <a:buAutoNum type="arabicPeriod"/>
            </a:pPr>
            <a:r>
              <a:rPr lang="en-AU" sz="5000" dirty="0">
                <a:solidFill>
                  <a:schemeClr val="tx1"/>
                </a:solidFill>
              </a:rPr>
              <a:t>Detection of </a:t>
            </a:r>
            <a:r>
              <a:rPr lang="en-AU" sz="5000" i="1" dirty="0">
                <a:solidFill>
                  <a:schemeClr val="tx1"/>
                </a:solidFill>
              </a:rPr>
              <a:t>Plasmodium</a:t>
            </a:r>
            <a:r>
              <a:rPr lang="en-AU" sz="5000" dirty="0">
                <a:solidFill>
                  <a:schemeClr val="tx1"/>
                </a:solidFill>
              </a:rPr>
              <a:t> parasites in </a:t>
            </a:r>
            <a:r>
              <a:rPr lang="en-AU" sz="5000" i="1" dirty="0">
                <a:solidFill>
                  <a:schemeClr val="tx1"/>
                </a:solidFill>
              </a:rPr>
              <a:t>Anopheles</a:t>
            </a:r>
          </a:p>
          <a:p>
            <a:pPr marL="514350" indent="-514350">
              <a:buFont typeface="+mj-lt"/>
              <a:buAutoNum type="arabicPeriod"/>
            </a:pPr>
            <a:r>
              <a:rPr lang="en-AU" sz="5000" dirty="0">
                <a:solidFill>
                  <a:schemeClr val="tx1"/>
                </a:solidFill>
              </a:rPr>
              <a:t>Age grading </a:t>
            </a:r>
            <a:r>
              <a:rPr lang="en-AU" sz="5000" i="1" dirty="0">
                <a:solidFill>
                  <a:schemeClr val="tx1"/>
                </a:solidFill>
              </a:rPr>
              <a:t>Aedes aegypti </a:t>
            </a:r>
            <a:r>
              <a:rPr lang="en-AU" sz="5000" dirty="0">
                <a:solidFill>
                  <a:schemeClr val="tx1"/>
                </a:solidFill>
              </a:rPr>
              <a:t>(male and female)</a:t>
            </a:r>
          </a:p>
          <a:p>
            <a:pPr marL="514350" indent="-514350">
              <a:buFont typeface="+mj-lt"/>
              <a:buAutoNum type="arabicPeriod"/>
            </a:pPr>
            <a:r>
              <a:rPr lang="en-AU" sz="5000" dirty="0">
                <a:solidFill>
                  <a:schemeClr val="tx1"/>
                </a:solidFill>
              </a:rPr>
              <a:t>Age grading </a:t>
            </a:r>
            <a:r>
              <a:rPr lang="en-AU" sz="5000" i="1" dirty="0" err="1">
                <a:solidFill>
                  <a:schemeClr val="tx1"/>
                </a:solidFill>
              </a:rPr>
              <a:t>Aedes</a:t>
            </a:r>
            <a:r>
              <a:rPr lang="en-AU" sz="5000" i="1" dirty="0">
                <a:solidFill>
                  <a:schemeClr val="tx1"/>
                </a:solidFill>
              </a:rPr>
              <a:t> </a:t>
            </a:r>
            <a:r>
              <a:rPr lang="en-AU" sz="5000" i="1" dirty="0" err="1">
                <a:solidFill>
                  <a:schemeClr val="tx1"/>
                </a:solidFill>
              </a:rPr>
              <a:t>albopictus</a:t>
            </a:r>
            <a:endParaRPr lang="en-AU" sz="5000" i="1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AU" sz="5000" dirty="0">
                <a:solidFill>
                  <a:schemeClr val="tx1"/>
                </a:solidFill>
              </a:rPr>
              <a:t>Detection of </a:t>
            </a:r>
            <a:r>
              <a:rPr lang="en-AU" sz="5000" i="1" dirty="0">
                <a:solidFill>
                  <a:schemeClr val="tx1"/>
                </a:solidFill>
              </a:rPr>
              <a:t>Wolbachia</a:t>
            </a:r>
            <a:r>
              <a:rPr lang="en-AU" sz="5000" dirty="0">
                <a:solidFill>
                  <a:schemeClr val="tx1"/>
                </a:solidFill>
              </a:rPr>
              <a:t> in </a:t>
            </a:r>
            <a:r>
              <a:rPr lang="en-AU" sz="5000" i="1" dirty="0" err="1">
                <a:solidFill>
                  <a:schemeClr val="tx1"/>
                </a:solidFill>
              </a:rPr>
              <a:t>Aedes</a:t>
            </a:r>
            <a:r>
              <a:rPr lang="en-AU" sz="5000" i="1" dirty="0">
                <a:solidFill>
                  <a:schemeClr val="tx1"/>
                </a:solidFill>
              </a:rPr>
              <a:t> </a:t>
            </a:r>
            <a:r>
              <a:rPr lang="en-AU" sz="5000" i="1" dirty="0" err="1">
                <a:solidFill>
                  <a:schemeClr val="tx1"/>
                </a:solidFill>
              </a:rPr>
              <a:t>aegypti</a:t>
            </a:r>
            <a:endParaRPr lang="en-AU" sz="5000" i="1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AU" sz="5000" dirty="0">
                <a:solidFill>
                  <a:schemeClr val="tx1"/>
                </a:solidFill>
              </a:rPr>
              <a:t>Detection of Zika, Dengue and Chikungunya in </a:t>
            </a:r>
            <a:r>
              <a:rPr lang="en-AU" sz="5000" i="1" dirty="0" err="1">
                <a:solidFill>
                  <a:schemeClr val="tx1"/>
                </a:solidFill>
              </a:rPr>
              <a:t>Aedes</a:t>
            </a:r>
            <a:r>
              <a:rPr lang="en-AU" sz="5000" i="1" dirty="0">
                <a:solidFill>
                  <a:schemeClr val="tx1"/>
                </a:solidFill>
              </a:rPr>
              <a:t> </a:t>
            </a:r>
            <a:r>
              <a:rPr lang="en-AU" sz="5000" i="1" dirty="0" err="1">
                <a:solidFill>
                  <a:schemeClr val="tx1"/>
                </a:solidFill>
              </a:rPr>
              <a:t>aegypti</a:t>
            </a:r>
            <a:endParaRPr lang="en-AU" sz="5000" i="1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AU" sz="5000" dirty="0">
                <a:solidFill>
                  <a:schemeClr val="tx1"/>
                </a:solidFill>
              </a:rPr>
              <a:t>Detection of co-infection (Zika and Dengue)</a:t>
            </a:r>
          </a:p>
          <a:p>
            <a:pPr marL="514350" indent="-514350">
              <a:buFont typeface="+mj-lt"/>
              <a:buAutoNum type="arabicPeriod"/>
            </a:pPr>
            <a:r>
              <a:rPr lang="en-AU" sz="5000" dirty="0"/>
              <a:t>Diagnosis of arboviruses in blood</a:t>
            </a:r>
          </a:p>
          <a:p>
            <a:pPr marL="514350" indent="-514350">
              <a:buFont typeface="+mj-lt"/>
              <a:buAutoNum type="arabicPeriod"/>
            </a:pPr>
            <a:r>
              <a:rPr lang="en-AU" sz="5000" dirty="0"/>
              <a:t>Diagnosis of malaria in blood and through the skin of mice and humans</a:t>
            </a:r>
          </a:p>
          <a:p>
            <a:pPr marL="514350" indent="-514350">
              <a:buFont typeface="+mj-lt"/>
              <a:buAutoNum type="arabicPeriod"/>
            </a:pPr>
            <a:r>
              <a:rPr lang="en-AU" sz="5000" dirty="0"/>
              <a:t>Diagnosis of STH (</a:t>
            </a:r>
            <a:r>
              <a:rPr lang="en-AU" sz="5000" dirty="0" err="1"/>
              <a:t>Trichuris</a:t>
            </a:r>
            <a:r>
              <a:rPr lang="en-AU" sz="5000" dirty="0"/>
              <a:t>, hookworms) and schistosomiasis in blood, mice and faecal samples</a:t>
            </a:r>
          </a:p>
          <a:p>
            <a:pPr marL="514350" indent="-514350">
              <a:buFont typeface="+mj-lt"/>
              <a:buAutoNum type="arabicPeriod"/>
            </a:pPr>
            <a:r>
              <a:rPr lang="en-AU" sz="5000" dirty="0"/>
              <a:t>Development of smart scanners and smart traps</a:t>
            </a:r>
          </a:p>
          <a:p>
            <a:pPr marL="514350" indent="-514350">
              <a:buFont typeface="+mj-lt"/>
              <a:buAutoNum type="arabicPeriod"/>
            </a:pPr>
            <a:endParaRPr lang="en-AU" sz="5000" dirty="0"/>
          </a:p>
          <a:p>
            <a:pPr marL="514350" indent="-514350">
              <a:buFont typeface="+mj-lt"/>
              <a:buAutoNum type="arabicPeriod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51838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4" t="29308" r="53322" b="56361"/>
          <a:stretch/>
        </p:blipFill>
        <p:spPr>
          <a:xfrm>
            <a:off x="10687397" y="6118168"/>
            <a:ext cx="1504603" cy="73983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72119" y="435908"/>
            <a:ext cx="9782641" cy="502349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2800" dirty="0">
                <a:solidFill>
                  <a:srgbClr val="C00000"/>
                </a:solidFill>
              </a:rPr>
              <a:t>	</a:t>
            </a:r>
            <a:r>
              <a:rPr lang="en-US" altLang="en-US" sz="3100" b="1" dirty="0">
                <a:solidFill>
                  <a:schemeClr val="accent5"/>
                </a:solidFill>
                <a:latin typeface="+mn-lt"/>
              </a:rPr>
              <a:t>Age grading </a:t>
            </a:r>
            <a:r>
              <a:rPr lang="en-US" altLang="en-US" sz="3100" b="1" i="1" dirty="0">
                <a:solidFill>
                  <a:schemeClr val="accent5"/>
                </a:solidFill>
                <a:latin typeface="+mn-lt"/>
              </a:rPr>
              <a:t>An. gambiae </a:t>
            </a:r>
            <a:r>
              <a:rPr lang="en-US" altLang="en-US" sz="3100" b="1" dirty="0">
                <a:solidFill>
                  <a:schemeClr val="accent5"/>
                </a:solidFill>
                <a:latin typeface="+mn-lt"/>
              </a:rPr>
              <a:t>and </a:t>
            </a:r>
            <a:r>
              <a:rPr lang="en-US" altLang="en-US" sz="3100" b="1" i="1" dirty="0">
                <a:solidFill>
                  <a:schemeClr val="accent5"/>
                </a:solidFill>
                <a:latin typeface="+mn-lt"/>
              </a:rPr>
              <a:t>An. </a:t>
            </a:r>
            <a:r>
              <a:rPr lang="en-US" altLang="en-US" sz="3100" b="1" i="1" dirty="0" err="1">
                <a:solidFill>
                  <a:schemeClr val="accent5"/>
                </a:solidFill>
                <a:latin typeface="+mn-lt"/>
              </a:rPr>
              <a:t>arabiensis</a:t>
            </a:r>
            <a:r>
              <a:rPr lang="en-US" altLang="en-US" sz="3100" b="1" i="1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en-US" altLang="en-US" sz="1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(Sikulu et al 2010)</a:t>
            </a:r>
            <a:endParaRPr lang="en-AU" altLang="en-US" sz="1800" b="1" dirty="0">
              <a:solidFill>
                <a:schemeClr val="accent2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229" y="5075650"/>
            <a:ext cx="4201885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>
              <a:spcBef>
                <a:spcPts val="1100"/>
              </a:spcBef>
              <a:buClr>
                <a:schemeClr val="accent6"/>
              </a:buClr>
            </a:pPr>
            <a:r>
              <a:rPr lang="en-AU" sz="2000" dirty="0">
                <a:cs typeface="Lucida Grande"/>
              </a:rPr>
              <a:t>Age prediction accuracy into &lt; or ≥ 7 days old </a:t>
            </a:r>
          </a:p>
          <a:p>
            <a:pPr marL="285750" indent="-285750">
              <a:spcBef>
                <a:spcPts val="1100"/>
              </a:spcBef>
              <a:buClr>
                <a:schemeClr val="accent6"/>
              </a:buClr>
              <a:buFont typeface="Wingdings" pitchFamily="2" charset="2"/>
              <a:buChar char="v"/>
            </a:pPr>
            <a:r>
              <a:rPr lang="en-AU" sz="2000" dirty="0">
                <a:cs typeface="Lucida Grande"/>
              </a:rPr>
              <a:t>89% for </a:t>
            </a:r>
            <a:r>
              <a:rPr lang="en-AU" sz="2000" i="1" dirty="0">
                <a:cs typeface="Lucida Grande"/>
              </a:rPr>
              <a:t>An. </a:t>
            </a:r>
            <a:r>
              <a:rPr lang="en-AU" sz="2000" i="1" dirty="0" err="1">
                <a:cs typeface="Lucida Grande"/>
              </a:rPr>
              <a:t>arabiensis</a:t>
            </a:r>
            <a:r>
              <a:rPr lang="en-AU" sz="2000" i="1" dirty="0">
                <a:cs typeface="Lucida Grande"/>
              </a:rPr>
              <a:t> </a:t>
            </a:r>
            <a:r>
              <a:rPr lang="en-AU" sz="2000" dirty="0">
                <a:cs typeface="Lucida Grande"/>
              </a:rPr>
              <a:t>and </a:t>
            </a:r>
          </a:p>
          <a:p>
            <a:pPr marL="285750" indent="-285750">
              <a:spcBef>
                <a:spcPts val="1100"/>
              </a:spcBef>
              <a:buClr>
                <a:schemeClr val="accent6"/>
              </a:buClr>
              <a:buFont typeface="Wingdings" pitchFamily="2" charset="2"/>
              <a:buChar char="v"/>
            </a:pPr>
            <a:r>
              <a:rPr lang="en-AU" sz="2000" dirty="0">
                <a:cs typeface="Lucida Grande"/>
              </a:rPr>
              <a:t>78% for </a:t>
            </a:r>
            <a:r>
              <a:rPr lang="en-AU" sz="2000" i="1" dirty="0">
                <a:cs typeface="Lucida Grande"/>
              </a:rPr>
              <a:t>An. gambiae</a:t>
            </a:r>
          </a:p>
          <a:p>
            <a:pPr marL="285750" indent="-285750">
              <a:spcBef>
                <a:spcPts val="1100"/>
              </a:spcBef>
              <a:buClr>
                <a:schemeClr val="accent6"/>
              </a:buClr>
              <a:buFont typeface="Wingdings" pitchFamily="2" charset="2"/>
              <a:buChar char="v"/>
            </a:pPr>
            <a:r>
              <a:rPr lang="en-AU" sz="2000" dirty="0">
                <a:cs typeface="Lucida Grande"/>
              </a:rPr>
              <a:t>90% species identification in the semi-field and Field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5C48FB-1DC0-0345-B7D7-15EC1581354D}"/>
              </a:ext>
            </a:extLst>
          </p:cNvPr>
          <p:cNvGrpSpPr/>
          <p:nvPr/>
        </p:nvGrpSpPr>
        <p:grpSpPr>
          <a:xfrm>
            <a:off x="843808" y="1015618"/>
            <a:ext cx="10169238" cy="3982671"/>
            <a:chOff x="1386308" y="2631321"/>
            <a:chExt cx="8607233" cy="3488309"/>
          </a:xfrm>
        </p:grpSpPr>
        <p:graphicFrame>
          <p:nvGraphicFramePr>
            <p:cNvPr id="10" name="Object 7">
              <a:extLst>
                <a:ext uri="{FF2B5EF4-FFF2-40B4-BE49-F238E27FC236}">
                  <a16:creationId xmlns:a16="http://schemas.microsoft.com/office/drawing/2014/main" id="{79A3B5D7-26E1-C84A-9BE6-15E1DAA9977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86308" y="2631321"/>
            <a:ext cx="4502531" cy="34883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7" r:id="rId3" imgW="3721100" imgH="2882900" progId="Prism7.Document">
                    <p:embed/>
                  </p:oleObj>
                </mc:Choice>
                <mc:Fallback>
                  <p:oleObj name="Prism 7" r:id="rId3" imgW="3721100" imgH="2882900" progId="Prism7.Document">
                    <p:embed/>
                    <p:pic>
                      <p:nvPicPr>
                        <p:cNvPr id="10" name="Object 7">
                          <a:extLst>
                            <a:ext uri="{FF2B5EF4-FFF2-40B4-BE49-F238E27FC236}">
                              <a16:creationId xmlns:a16="http://schemas.microsoft.com/office/drawing/2014/main" id="{79A3B5D7-26E1-C84A-9BE6-15E1DAA9977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6308" y="2631321"/>
                          <a:ext cx="4502531" cy="34883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8">
              <a:extLst>
                <a:ext uri="{FF2B5EF4-FFF2-40B4-BE49-F238E27FC236}">
                  <a16:creationId xmlns:a16="http://schemas.microsoft.com/office/drawing/2014/main" id="{4342B7BF-64E6-9140-9E6D-50B122D7048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43993" y="2707846"/>
            <a:ext cx="4649548" cy="34117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7" r:id="rId5" imgW="3721100" imgH="2730500" progId="Prism7.Document">
                    <p:embed/>
                  </p:oleObj>
                </mc:Choice>
                <mc:Fallback>
                  <p:oleObj name="Prism 7" r:id="rId5" imgW="3721100" imgH="2730500" progId="Prism7.Document">
                    <p:embed/>
                    <p:pic>
                      <p:nvPicPr>
                        <p:cNvPr id="11" name="Object 8">
                          <a:extLst>
                            <a:ext uri="{FF2B5EF4-FFF2-40B4-BE49-F238E27FC236}">
                              <a16:creationId xmlns:a16="http://schemas.microsoft.com/office/drawing/2014/main" id="{4342B7BF-64E6-9140-9E6D-50B122D7048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43993" y="2707846"/>
                          <a:ext cx="4649548" cy="34117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19809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874342" y="469031"/>
            <a:ext cx="85004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Age grading fresh vs. preserved, 2011 </a:t>
            </a:r>
            <a:r>
              <a:rPr lang="en-US" altLang="en-US" sz="2800" b="1" dirty="0">
                <a:latin typeface="+mn-lt"/>
                <a:cs typeface="Arial" panose="020B0604020202020204" pitchFamily="34" charset="0"/>
              </a:rPr>
              <a:t>(Sikulu et al 2011)</a:t>
            </a:r>
            <a:endParaRPr lang="en-AU" altLang="en-US" sz="2800" b="1" dirty="0"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170784"/>
              </p:ext>
            </p:extLst>
          </p:nvPr>
        </p:nvGraphicFramePr>
        <p:xfrm>
          <a:off x="5705475" y="1914525"/>
          <a:ext cx="6644538" cy="3790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7" r:id="rId2" imgW="4634907" imgH="2651713" progId="Prism7.Document">
                  <p:embed/>
                </p:oleObj>
              </mc:Choice>
              <mc:Fallback>
                <p:oleObj name="Prism 7" r:id="rId2" imgW="4634907" imgH="2651713" progId="Prism7.Document">
                  <p:embed/>
                  <p:pic>
                    <p:nvPicPr>
                      <p:cNvPr id="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5475" y="1914525"/>
                        <a:ext cx="6644538" cy="37907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0492154"/>
              </p:ext>
            </p:extLst>
          </p:nvPr>
        </p:nvGraphicFramePr>
        <p:xfrm>
          <a:off x="476250" y="1639815"/>
          <a:ext cx="5734049" cy="4141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4" imgW="3732086" imgH="2698634" progId="Prism8.Document">
                  <p:embed/>
                </p:oleObj>
              </mc:Choice>
              <mc:Fallback>
                <p:oleObj name="Prism 8" r:id="rId4" imgW="3732086" imgH="2698634" progId="Prism8.Document">
                  <p:embed/>
                  <p:pic>
                    <p:nvPicPr>
                      <p:cNvPr id="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0" y="1639815"/>
                        <a:ext cx="5734049" cy="41416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4601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348" y="101661"/>
            <a:ext cx="11307330" cy="1007837"/>
          </a:xfrm>
        </p:spPr>
        <p:txBody>
          <a:bodyPr>
            <a:normAutofit/>
          </a:bodyPr>
          <a:lstStyle/>
          <a:p>
            <a:r>
              <a:rPr lang="en-AU" sz="2800" b="1" dirty="0">
                <a:solidFill>
                  <a:srgbClr val="0070C0"/>
                </a:solidFill>
                <a:latin typeface="+mn-lt"/>
              </a:rPr>
              <a:t>First evidence that NIR can be used in the field to differentiate parous from Nulliparous mosquitoes </a:t>
            </a:r>
            <a:r>
              <a:rPr lang="en-AU" sz="2800" b="1" dirty="0">
                <a:latin typeface="+mn-lt"/>
              </a:rPr>
              <a:t>(</a:t>
            </a:r>
            <a:r>
              <a:rPr lang="en-AU" sz="2800" b="1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Milali et al 2020, PLOS One</a:t>
            </a:r>
            <a:r>
              <a:rPr lang="en-AU" sz="2800" b="1" dirty="0">
                <a:latin typeface="+mn-lt"/>
              </a:rPr>
              <a:t>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CF2E42-A9FA-FF71-7DA3-F2ED52610DEE}"/>
              </a:ext>
            </a:extLst>
          </p:cNvPr>
          <p:cNvGrpSpPr/>
          <p:nvPr/>
        </p:nvGrpSpPr>
        <p:grpSpPr>
          <a:xfrm>
            <a:off x="2503055" y="1109498"/>
            <a:ext cx="7048204" cy="5775066"/>
            <a:chOff x="64655" y="1082934"/>
            <a:chExt cx="7048204" cy="5775066"/>
          </a:xfrm>
        </p:grpSpPr>
        <p:pic>
          <p:nvPicPr>
            <p:cNvPr id="5" name="Picture 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2"/>
            <a:stretch/>
          </p:blipFill>
          <p:spPr bwMode="auto">
            <a:xfrm>
              <a:off x="64655" y="1082934"/>
              <a:ext cx="7048204" cy="57750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51348" y="3028216"/>
              <a:ext cx="17984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>
                  <a:solidFill>
                    <a:schemeClr val="accent2">
                      <a:lumMod val="75000"/>
                    </a:schemeClr>
                  </a:solidFill>
                </a:rPr>
                <a:t>97% accuracy (N=274)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87457" y="3107050"/>
              <a:ext cx="17070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>
                  <a:solidFill>
                    <a:schemeClr val="accent2">
                      <a:lumMod val="75000"/>
                    </a:schemeClr>
                  </a:solidFill>
                </a:rPr>
                <a:t>89% accuracy (N=43)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1949" y="6034653"/>
              <a:ext cx="17070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>
                  <a:solidFill>
                    <a:schemeClr val="accent2">
                      <a:lumMod val="75000"/>
                    </a:schemeClr>
                  </a:solidFill>
                </a:rPr>
                <a:t>93% accuracy (N=48)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30034" y="6047197"/>
              <a:ext cx="17070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>
                  <a:solidFill>
                    <a:schemeClr val="accent2">
                      <a:lumMod val="75000"/>
                    </a:schemeClr>
                  </a:solidFill>
                </a:rPr>
                <a:t>91% accuracy (N=91)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1100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617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0537" y="1199560"/>
            <a:ext cx="9034903" cy="5082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4326" y="427987"/>
            <a:ext cx="3521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>
                <a:solidFill>
                  <a:schemeClr val="accent5"/>
                </a:solidFill>
              </a:rPr>
              <a:t>The NIRSID smart Trap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A1B84D-62A3-0E41-B7BF-366785F0E6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5" t="7527" r="21040"/>
          <a:stretch/>
        </p:blipFill>
        <p:spPr>
          <a:xfrm>
            <a:off x="109737" y="1197428"/>
            <a:ext cx="2590800" cy="50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0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7C68DB5-63A9-726C-18FA-F59B4575B154}"/>
              </a:ext>
            </a:extLst>
          </p:cNvPr>
          <p:cNvSpPr txBox="1">
            <a:spLocks/>
          </p:cNvSpPr>
          <p:nvPr/>
        </p:nvSpPr>
        <p:spPr>
          <a:xfrm>
            <a:off x="528506" y="267572"/>
            <a:ext cx="11358693" cy="916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b="1" dirty="0">
                <a:solidFill>
                  <a:srgbClr val="0070C0"/>
                </a:solidFill>
                <a:latin typeface="+mn-lt"/>
              </a:rPr>
              <a:t>NIRS for non-invasive detection of malaria </a:t>
            </a:r>
            <a:endParaRPr lang="en-AU" sz="16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3DF267-D03D-EE65-0C23-BE4A827D4F13}"/>
              </a:ext>
            </a:extLst>
          </p:cNvPr>
          <p:cNvSpPr txBox="1"/>
          <p:nvPr/>
        </p:nvSpPr>
        <p:spPr>
          <a:xfrm>
            <a:off x="79517" y="1128762"/>
            <a:ext cx="121124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2000" dirty="0"/>
              <a:t>To test the capacity of NIRS as a non-invasive detection tool for malaria in the lab using benchtop spectrometers</a:t>
            </a:r>
          </a:p>
          <a:p>
            <a:endParaRPr lang="en-AU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2000" dirty="0"/>
              <a:t>Test the ability of handheld smart NIR spectrometers  to detect malaria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AU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2000" dirty="0"/>
              <a:t>Test the sensitivity of NIRS in detecting low parasitaemia/asymptomatic malaria in the field</a:t>
            </a:r>
          </a:p>
        </p:txBody>
      </p:sp>
      <p:pic>
        <p:nvPicPr>
          <p:cNvPr id="2050" name="Picture 2" descr="ASD Labspec NIR Analyzers">
            <a:extLst>
              <a:ext uri="{FF2B5EF4-FFF2-40B4-BE49-F238E27FC236}">
                <a16:creationId xmlns:a16="http://schemas.microsoft.com/office/drawing/2014/main" id="{495BD624-DCF6-5281-4C31-1D926BD0D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4" t="9724" r="12002"/>
          <a:stretch/>
        </p:blipFill>
        <p:spPr bwMode="auto">
          <a:xfrm>
            <a:off x="1176236" y="3083291"/>
            <a:ext cx="4613946" cy="35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IRvascan Portable Smart Spectrometer">
            <a:extLst>
              <a:ext uri="{FF2B5EF4-FFF2-40B4-BE49-F238E27FC236}">
                <a16:creationId xmlns:a16="http://schemas.microsoft.com/office/drawing/2014/main" id="{40B58C0F-DA6D-3B19-BCFF-24CC45075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734" y="2684477"/>
            <a:ext cx="1952976" cy="390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7F153A-A75F-1819-A947-B5C84339F99F}"/>
              </a:ext>
            </a:extLst>
          </p:cNvPr>
          <p:cNvSpPr txBox="1"/>
          <p:nvPr/>
        </p:nvSpPr>
        <p:spPr>
          <a:xfrm>
            <a:off x="5869271" y="3605390"/>
            <a:ext cx="453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1371506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3043C7-F423-31ED-9F16-E435C759A1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t="24243" r="72080" b="49603"/>
          <a:stretch/>
        </p:blipFill>
        <p:spPr>
          <a:xfrm>
            <a:off x="422884" y="1514475"/>
            <a:ext cx="2727093" cy="22193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D8F0291-02EC-C61A-A46E-7199415F85BC}"/>
              </a:ext>
            </a:extLst>
          </p:cNvPr>
          <p:cNvSpPr txBox="1">
            <a:spLocks/>
          </p:cNvSpPr>
          <p:nvPr/>
        </p:nvSpPr>
        <p:spPr>
          <a:xfrm>
            <a:off x="422884" y="292739"/>
            <a:ext cx="11854842" cy="916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b="1" dirty="0">
                <a:solidFill>
                  <a:srgbClr val="0070C0"/>
                </a:solidFill>
                <a:latin typeface="+mn-lt"/>
              </a:rPr>
              <a:t>NIRS for non-invasive detection of malaria (In partnership with ADFMIDI)</a:t>
            </a:r>
            <a:endParaRPr lang="en-AU" sz="16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59841E-3A33-26DA-0457-DDE6F1E784BF}"/>
              </a:ext>
            </a:extLst>
          </p:cNvPr>
          <p:cNvSpPr txBox="1"/>
          <p:nvPr/>
        </p:nvSpPr>
        <p:spPr>
          <a:xfrm>
            <a:off x="6475045" y="1362075"/>
            <a:ext cx="58026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AU" kern="0" dirty="0"/>
              <a:t>Determine the ability of NIRS to detect and quantify Plasmodium parasites through the skin of mice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en-AU" kern="0" dirty="0"/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AU" kern="0" dirty="0"/>
              <a:t>Mice were assessed with rising parasitaemia from 0- 72 hrs post infection (0-28% parasitaemia)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AU" kern="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kern="0" dirty="0"/>
              <a:t>2. Determine the capacity of NIRS to detect malaria in red blood cells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kern="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kern="0" dirty="0"/>
              <a:t>3. Use machine learning algorithms to develop malaria diagnostic models</a:t>
            </a:r>
            <a:endParaRPr lang="en-AU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b="1" dirty="0">
              <a:solidFill>
                <a:srgbClr val="AB9147">
                  <a:lumMod val="75000"/>
                </a:srgbClr>
              </a:solidFill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0D6F2E-EFE7-C45F-59CA-5DE43661DE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55" b="12366"/>
          <a:stretch/>
        </p:blipFill>
        <p:spPr>
          <a:xfrm>
            <a:off x="-119391" y="3657600"/>
            <a:ext cx="4513707" cy="2994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FA95A0-61D8-F516-08CA-6FD7E8E4D1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4" t="24286" r="36389" b="48642"/>
          <a:stretch/>
        </p:blipFill>
        <p:spPr>
          <a:xfrm>
            <a:off x="3220291" y="1514475"/>
            <a:ext cx="2727093" cy="2297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2536FF-DE47-28D0-014F-19FF5D166C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2"/>
          <a:stretch/>
        </p:blipFill>
        <p:spPr>
          <a:xfrm>
            <a:off x="3989019" y="3635121"/>
            <a:ext cx="5211144" cy="341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2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2723282-5EE1-4E55-A7E1-CCB282C581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007925"/>
              </p:ext>
            </p:extLst>
          </p:nvPr>
        </p:nvGraphicFramePr>
        <p:xfrm>
          <a:off x="1161142" y="1153395"/>
          <a:ext cx="9144003" cy="4785851"/>
        </p:xfrm>
        <a:graphic>
          <a:graphicData uri="http://schemas.openxmlformats.org/drawingml/2006/table">
            <a:tbl>
              <a:tblPr firstRow="1" firstCol="1" bandRow="1"/>
              <a:tblGrid>
                <a:gridCol w="602343">
                  <a:extLst>
                    <a:ext uri="{9D8B030D-6E8A-4147-A177-3AD203B41FA5}">
                      <a16:colId xmlns:a16="http://schemas.microsoft.com/office/drawing/2014/main" val="682044589"/>
                    </a:ext>
                  </a:extLst>
                </a:gridCol>
                <a:gridCol w="903729">
                  <a:extLst>
                    <a:ext uri="{9D8B030D-6E8A-4147-A177-3AD203B41FA5}">
                      <a16:colId xmlns:a16="http://schemas.microsoft.com/office/drawing/2014/main" val="3817875043"/>
                    </a:ext>
                  </a:extLst>
                </a:gridCol>
                <a:gridCol w="837560">
                  <a:extLst>
                    <a:ext uri="{9D8B030D-6E8A-4147-A177-3AD203B41FA5}">
                      <a16:colId xmlns:a16="http://schemas.microsoft.com/office/drawing/2014/main" val="2585811676"/>
                    </a:ext>
                  </a:extLst>
                </a:gridCol>
                <a:gridCol w="981460">
                  <a:extLst>
                    <a:ext uri="{9D8B030D-6E8A-4147-A177-3AD203B41FA5}">
                      <a16:colId xmlns:a16="http://schemas.microsoft.com/office/drawing/2014/main" val="1856343857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1091213645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827992476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2434136117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1674135672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1918042398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1896288324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1872601670"/>
                    </a:ext>
                  </a:extLst>
                </a:gridCol>
              </a:tblGrid>
              <a:tr h="8696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%Par 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Scanning blood samples from the tail vein of mice</a:t>
                      </a:r>
                      <a:endParaRPr lang="en-AU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Non-invasive scanning of mice body parts</a:t>
                      </a:r>
                      <a:endParaRPr lang="en-AU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091732"/>
                  </a:ext>
                </a:extLst>
              </a:tr>
              <a:tr h="13445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AU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%Sen</a:t>
                      </a:r>
                      <a:r>
                        <a:rPr lang="en-AU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[N*]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%Spec %[N</a:t>
                      </a:r>
                      <a:r>
                        <a:rPr lang="en-US" sz="14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†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Sensitivity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(%) [N*]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Specificity</a:t>
                      </a:r>
                      <a:r>
                        <a:rPr lang="en-US" sz="1400" b="1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†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(%) [N]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729164"/>
                  </a:ext>
                </a:extLst>
              </a:tr>
              <a:tr h="277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AU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AU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AU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Ear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Foot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Groin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Tail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Ear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Foot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Groin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Tail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55028"/>
                  </a:ext>
                </a:extLst>
              </a:tr>
              <a:tr h="573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≥3%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 [38]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 [213]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94[66]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 [66]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 [66]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 [66]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 [342]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87[342]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79[342]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82[342]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2521758"/>
                  </a:ext>
                </a:extLst>
              </a:tr>
              <a:tr h="573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0.6-2%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 [36]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 [213]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 [48]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 [48]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 [48]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 [48]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 [342]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87[342]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79[342]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82[342]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1294192"/>
                  </a:ext>
                </a:extLst>
              </a:tr>
              <a:tr h="573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≤0.5%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 [38]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 [213]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 [72]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59[72]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65[72]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53[72]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 [342]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87[342]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79[342]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82[342]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5239773"/>
                  </a:ext>
                </a:extLst>
              </a:tr>
              <a:tr h="573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Overall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 [112]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 [213]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 [179]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 [179]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 [179]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 [179]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 [342]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87[342]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79[342]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82[342]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101896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9110CEAA-C348-4CF1-8C20-CDF03FD25017}"/>
              </a:ext>
            </a:extLst>
          </p:cNvPr>
          <p:cNvSpPr/>
          <p:nvPr/>
        </p:nvSpPr>
        <p:spPr>
          <a:xfrm>
            <a:off x="1515291" y="3546320"/>
            <a:ext cx="2104572" cy="106100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9E25A2-D681-4221-BA34-55D84B7C51C8}"/>
              </a:ext>
            </a:extLst>
          </p:cNvPr>
          <p:cNvSpPr/>
          <p:nvPr/>
        </p:nvSpPr>
        <p:spPr>
          <a:xfrm rot="5400000">
            <a:off x="4239620" y="3727750"/>
            <a:ext cx="1190170" cy="8273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6F7799-E2C9-4227-9391-0043F0C9C209}"/>
              </a:ext>
            </a:extLst>
          </p:cNvPr>
          <p:cNvSpPr/>
          <p:nvPr/>
        </p:nvSpPr>
        <p:spPr>
          <a:xfrm rot="5400000">
            <a:off x="7522751" y="3727749"/>
            <a:ext cx="1190170" cy="8273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7DA0E9-3875-48EC-9B05-E1462B94D9F9}"/>
              </a:ext>
            </a:extLst>
          </p:cNvPr>
          <p:cNvSpPr txBox="1"/>
          <p:nvPr/>
        </p:nvSpPr>
        <p:spPr>
          <a:xfrm>
            <a:off x="1276350" y="252482"/>
            <a:ext cx="11725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rgbClr val="0070C0"/>
                </a:solidFill>
              </a:rPr>
              <a:t>Sensitivity of NIRS for detecting infection through the skin of mice </a:t>
            </a:r>
          </a:p>
        </p:txBody>
      </p:sp>
    </p:spTree>
    <p:extLst>
      <p:ext uri="{BB962C8B-B14F-4D97-AF65-F5344CB8AC3E}">
        <p14:creationId xmlns:p14="http://schemas.microsoft.com/office/powerpoint/2010/main" val="392197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893CABCD-8971-D00A-22A5-A0C4967F1754}"/>
              </a:ext>
            </a:extLst>
          </p:cNvPr>
          <p:cNvGrpSpPr/>
          <p:nvPr/>
        </p:nvGrpSpPr>
        <p:grpSpPr>
          <a:xfrm>
            <a:off x="415633" y="658949"/>
            <a:ext cx="2254654" cy="3749040"/>
            <a:chOff x="87960" y="1072342"/>
            <a:chExt cx="2254654" cy="3749040"/>
          </a:xfrm>
        </p:grpSpPr>
        <p:pic>
          <p:nvPicPr>
            <p:cNvPr id="16" name="Picture 3"/>
            <p:cNvPicPr/>
            <p:nvPr/>
          </p:nvPicPr>
          <p:blipFill rotWithShape="1"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3" t="14603" r="19518" b="42898"/>
            <a:stretch>
              <a:fillRect/>
            </a:stretch>
          </p:blipFill>
          <p:spPr bwMode="auto">
            <a:xfrm>
              <a:off x="87961" y="1072342"/>
              <a:ext cx="2254653" cy="1874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4"/>
            <p:cNvPicPr/>
            <p:nvPr/>
          </p:nvPicPr>
          <p:blipFill rotWithShape="1"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0" t="31254" r="20600" b="14747"/>
            <a:stretch>
              <a:fillRect/>
            </a:stretch>
          </p:blipFill>
          <p:spPr bwMode="auto">
            <a:xfrm>
              <a:off x="87960" y="2946862"/>
              <a:ext cx="2254653" cy="18745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TextBox 26"/>
          <p:cNvSpPr txBox="1"/>
          <p:nvPr/>
        </p:nvSpPr>
        <p:spPr>
          <a:xfrm>
            <a:off x="342283" y="151943"/>
            <a:ext cx="12013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>
                <a:solidFill>
                  <a:srgbClr val="0070C0"/>
                </a:solidFill>
              </a:rPr>
              <a:t>Non-invasive detection of malaria in patients (In </a:t>
            </a:r>
            <a:r>
              <a:rPr lang="en-AU" sz="2800" b="1" dirty="0" err="1">
                <a:solidFill>
                  <a:srgbClr val="0070C0"/>
                </a:solidFill>
              </a:rPr>
              <a:t>partnerhip</a:t>
            </a:r>
            <a:r>
              <a:rPr lang="en-AU" sz="2800" b="1" dirty="0">
                <a:solidFill>
                  <a:srgbClr val="0070C0"/>
                </a:solidFill>
              </a:rPr>
              <a:t> with Fiocruz, Brazil)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909242-004A-21A1-B44B-F7DD520DB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786" y="558572"/>
            <a:ext cx="7208910" cy="257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4DFA93-EC83-E30B-DE90-F3EDAF1030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488" y="3875504"/>
            <a:ext cx="4721318" cy="2974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FD5368-49C6-E3DC-187C-8DAFF9D1DD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370" y="4033202"/>
            <a:ext cx="4150184" cy="275785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5352F71-0B3B-A3DE-9C1F-2BB88A81299E}"/>
              </a:ext>
            </a:extLst>
          </p:cNvPr>
          <p:cNvSpPr txBox="1"/>
          <p:nvPr/>
        </p:nvSpPr>
        <p:spPr>
          <a:xfrm>
            <a:off x="3205435" y="3463319"/>
            <a:ext cx="4925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Malaria related peaks identified in human subjects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CD52A6-98AC-AEF9-D3D5-716115EEDC26}"/>
              </a:ext>
            </a:extLst>
          </p:cNvPr>
          <p:cNvSpPr txBox="1"/>
          <p:nvPr/>
        </p:nvSpPr>
        <p:spPr>
          <a:xfrm>
            <a:off x="8464835" y="3379571"/>
            <a:ext cx="2989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i="1" dirty="0"/>
              <a:t>Plasmodium falciparum </a:t>
            </a:r>
            <a:r>
              <a:rPr lang="en-AU" dirty="0"/>
              <a:t>peaks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C5401083-66BA-35F1-CEEE-0670B2C14140}"/>
              </a:ext>
            </a:extLst>
          </p:cNvPr>
          <p:cNvSpPr/>
          <p:nvPr/>
        </p:nvSpPr>
        <p:spPr>
          <a:xfrm>
            <a:off x="2788839" y="1868096"/>
            <a:ext cx="1099497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1665E3-F72D-1A69-339E-966DC04B364E}"/>
              </a:ext>
            </a:extLst>
          </p:cNvPr>
          <p:cNvSpPr txBox="1"/>
          <p:nvPr/>
        </p:nvSpPr>
        <p:spPr>
          <a:xfrm>
            <a:off x="209550" y="4762500"/>
            <a:ext cx="29958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dirty="0"/>
              <a:t>60 subjects scanned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dirty="0"/>
              <a:t>33 malaria negative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dirty="0"/>
              <a:t>27 malaria positive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dirty="0"/>
              <a:t>74% with low parasitaemia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7DFCDA9-665C-83CB-A361-8557AFDF95EA}"/>
              </a:ext>
            </a:extLst>
          </p:cNvPr>
          <p:cNvSpPr/>
          <p:nvPr/>
        </p:nvSpPr>
        <p:spPr>
          <a:xfrm>
            <a:off x="5519115" y="4150580"/>
            <a:ext cx="570452" cy="49118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BB1F873-7D1F-346A-CA8A-0BD716D47C53}"/>
              </a:ext>
            </a:extLst>
          </p:cNvPr>
          <p:cNvSpPr/>
          <p:nvPr/>
        </p:nvSpPr>
        <p:spPr>
          <a:xfrm>
            <a:off x="9946239" y="4150580"/>
            <a:ext cx="746620" cy="42081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6B15AE5-C25E-CEF7-5CD3-2CB9C880BCBF}"/>
              </a:ext>
            </a:extLst>
          </p:cNvPr>
          <p:cNvSpPr/>
          <p:nvPr/>
        </p:nvSpPr>
        <p:spPr>
          <a:xfrm>
            <a:off x="4362275" y="4407988"/>
            <a:ext cx="570452" cy="491183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5EA0B36-F4BA-3E7F-DE49-071F5FD9D9F5}"/>
              </a:ext>
            </a:extLst>
          </p:cNvPr>
          <p:cNvSpPr/>
          <p:nvPr/>
        </p:nvSpPr>
        <p:spPr>
          <a:xfrm>
            <a:off x="9116676" y="5117072"/>
            <a:ext cx="570452" cy="491183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2C246A-145D-B04B-55D4-BD2CA4036B0E}"/>
              </a:ext>
            </a:extLst>
          </p:cNvPr>
          <p:cNvSpPr/>
          <p:nvPr/>
        </p:nvSpPr>
        <p:spPr>
          <a:xfrm>
            <a:off x="5810774" y="5850050"/>
            <a:ext cx="570452" cy="491183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A6FA43-C815-7B87-78B4-901D2357283F}"/>
              </a:ext>
            </a:extLst>
          </p:cNvPr>
          <p:cNvSpPr/>
          <p:nvPr/>
        </p:nvSpPr>
        <p:spPr>
          <a:xfrm>
            <a:off x="10318162" y="5980984"/>
            <a:ext cx="570452" cy="491183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331C418-6134-6305-CDD2-8118BDF6F4E9}"/>
              </a:ext>
            </a:extLst>
          </p:cNvPr>
          <p:cNvSpPr/>
          <p:nvPr/>
        </p:nvSpPr>
        <p:spPr>
          <a:xfrm>
            <a:off x="10617626" y="4967952"/>
            <a:ext cx="456429" cy="49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459FF2F-F937-EF01-635D-0BC8368E1E87}"/>
              </a:ext>
            </a:extLst>
          </p:cNvPr>
          <p:cNvSpPr/>
          <p:nvPr/>
        </p:nvSpPr>
        <p:spPr>
          <a:xfrm>
            <a:off x="6381225" y="4850278"/>
            <a:ext cx="429693" cy="49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579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9" grpId="0" animBg="1"/>
      <p:bldP spid="10" grpId="0" animBg="1"/>
      <p:bldP spid="15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8589"/>
            <a:ext cx="10515600" cy="712233"/>
          </a:xfrm>
        </p:spPr>
        <p:txBody>
          <a:bodyPr/>
          <a:lstStyle/>
          <a:p>
            <a:r>
              <a:rPr lang="en-AU" sz="2800" b="1" dirty="0">
                <a:solidFill>
                  <a:schemeClr val="accent5"/>
                </a:solidFill>
                <a:latin typeface="+mn-lt"/>
              </a:rPr>
              <a:t>WHO </a:t>
            </a:r>
            <a:r>
              <a:rPr lang="en-AU" sz="28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Malaria elimination framework 2016-2030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3502" y="1241980"/>
            <a:ext cx="1028792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2400" dirty="0"/>
              <a:t>Strengthen vector surveillance</a:t>
            </a:r>
          </a:p>
          <a:p>
            <a:pPr marL="457200" indent="-457200">
              <a:buFont typeface="+mj-lt"/>
              <a:buAutoNum type="arabicPeriod"/>
            </a:pPr>
            <a:endParaRPr lang="en-AU" sz="2400" dirty="0"/>
          </a:p>
          <a:p>
            <a:pPr marL="457200" indent="-457200">
              <a:buFont typeface="+mj-lt"/>
              <a:buAutoNum type="arabicPeriod"/>
            </a:pPr>
            <a:r>
              <a:rPr lang="en-AU" sz="2400" dirty="0"/>
              <a:t>Transform malaria surveillance into a core intervention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00B0F0"/>
                </a:solidFill>
              </a:rPr>
              <a:t>Test all individuals with suspected malaria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00B0F0"/>
                </a:solidFill>
              </a:rPr>
              <a:t>Quality and timelines for case reporting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00B0F0"/>
                </a:solidFill>
              </a:rPr>
              <a:t>Community case detection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>
              <a:solidFill>
                <a:srgbClr val="00B0F0"/>
              </a:solidFill>
            </a:endParaRPr>
          </a:p>
          <a:p>
            <a:r>
              <a:rPr lang="en-AU" sz="2400" dirty="0"/>
              <a:t>3. Universal access to malaria prevention, diagnosis and treatment</a:t>
            </a:r>
          </a:p>
          <a:p>
            <a:endParaRPr lang="en-AU" sz="2400" dirty="0"/>
          </a:p>
          <a:p>
            <a:r>
              <a:rPr lang="en-AU" sz="2400" dirty="0"/>
              <a:t>4. Understand the intensity of malaria transmission</a:t>
            </a:r>
          </a:p>
          <a:p>
            <a:endParaRPr lang="en-AU" sz="2400" dirty="0"/>
          </a:p>
          <a:p>
            <a:r>
              <a:rPr lang="en-AU" sz="2400" dirty="0"/>
              <a:t>5. Enhance and optimize vector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9744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3C5E4B-4AF8-172A-54E2-FF5AA2142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678634"/>
            <a:ext cx="6734175" cy="578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6BC2EB-BBEC-226C-A14C-6772F5BDC3FF}"/>
              </a:ext>
            </a:extLst>
          </p:cNvPr>
          <p:cNvSpPr txBox="1"/>
          <p:nvPr/>
        </p:nvSpPr>
        <p:spPr>
          <a:xfrm>
            <a:off x="1295400" y="62081"/>
            <a:ext cx="10078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>
                <a:solidFill>
                  <a:schemeClr val="accent5"/>
                </a:solidFill>
              </a:rPr>
              <a:t>Sensitivity for detecting malaria was best when ears were scanned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42D276-C68B-9031-5C44-8B1B44FB3FB1}"/>
              </a:ext>
            </a:extLst>
          </p:cNvPr>
          <p:cNvSpPr txBox="1"/>
          <p:nvPr/>
        </p:nvSpPr>
        <p:spPr>
          <a:xfrm>
            <a:off x="8277225" y="1332755"/>
            <a:ext cx="2752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dirty="0"/>
              <a:t>100% sensitivity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dirty="0"/>
              <a:t>85% specificity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dirty="0"/>
              <a:t>92% accuracy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9231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9A25175-E226-F60F-FABF-62CEE7115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" y="914401"/>
            <a:ext cx="12154895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7D9245-12CF-AFE5-BF9D-FA4F81333455}"/>
              </a:ext>
            </a:extLst>
          </p:cNvPr>
          <p:cNvSpPr txBox="1"/>
          <p:nvPr/>
        </p:nvSpPr>
        <p:spPr>
          <a:xfrm>
            <a:off x="1381125" y="234434"/>
            <a:ext cx="105470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rgbClr val="0070C0"/>
                </a:solidFill>
              </a:rPr>
              <a:t>Infrared peaks were observed to scale with patient parasitaemia</a:t>
            </a:r>
          </a:p>
        </p:txBody>
      </p:sp>
    </p:spTree>
    <p:extLst>
      <p:ext uri="{BB962C8B-B14F-4D97-AF65-F5344CB8AC3E}">
        <p14:creationId xmlns:p14="http://schemas.microsoft.com/office/powerpoint/2010/main" val="3205934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1662" y="333375"/>
            <a:ext cx="3015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>
                <a:solidFill>
                  <a:srgbClr val="0070C0"/>
                </a:solidFill>
              </a:rPr>
              <a:t>Where we are now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A0891A-294E-454C-8D90-682CB6CD9C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4" t="29308" r="53322" b="56361"/>
          <a:stretch/>
        </p:blipFill>
        <p:spPr>
          <a:xfrm>
            <a:off x="10655926" y="6108604"/>
            <a:ext cx="1504603" cy="7398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2129BB-CF7F-CB5D-89C1-FB0CF01535B6}"/>
              </a:ext>
            </a:extLst>
          </p:cNvPr>
          <p:cNvSpPr txBox="1"/>
          <p:nvPr/>
        </p:nvSpPr>
        <p:spPr>
          <a:xfrm>
            <a:off x="638441" y="1234288"/>
            <a:ext cx="8960210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Validating infrared tools for surveillance of malaria mosquitoes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2000" dirty="0"/>
              <a:t>Age grading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2000" dirty="0"/>
              <a:t>Species identity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2000" dirty="0"/>
              <a:t>Infection detection</a:t>
            </a:r>
          </a:p>
          <a:p>
            <a:endParaRPr lang="en-AU" dirty="0"/>
          </a:p>
          <a:p>
            <a:r>
              <a:rPr lang="en-AU" sz="2400" dirty="0"/>
              <a:t>Testing the handheld infrared spectrometers in the field with partners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2000" dirty="0"/>
              <a:t>Sensitivity/specificity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2000" dirty="0"/>
              <a:t>Identification of asymptomatic malaria carriers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AU" dirty="0"/>
          </a:p>
          <a:p>
            <a:r>
              <a:rPr lang="en-AU" sz="2400" dirty="0"/>
              <a:t>Development of Smart traps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2000" dirty="0"/>
              <a:t>Can collect mosquitoes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2000" dirty="0"/>
              <a:t>Can be remotely operated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2000" dirty="0"/>
              <a:t>Can identify age, species and infection</a:t>
            </a:r>
          </a:p>
          <a:p>
            <a:endParaRPr lang="en-AU" dirty="0"/>
          </a:p>
          <a:p>
            <a:r>
              <a:rPr lang="en-A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8168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3445F8-33F2-B05B-E314-0C09B3863EB4}"/>
              </a:ext>
            </a:extLst>
          </p:cNvPr>
          <p:cNvSpPr txBox="1"/>
          <p:nvPr/>
        </p:nvSpPr>
        <p:spPr>
          <a:xfrm>
            <a:off x="3122140" y="-33896"/>
            <a:ext cx="4374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dirty="0">
                <a:solidFill>
                  <a:schemeClr val="accent5"/>
                </a:solidFill>
              </a:rPr>
              <a:t>Acknowledgements</a:t>
            </a:r>
          </a:p>
        </p:txBody>
      </p:sp>
      <p:pic>
        <p:nvPicPr>
          <p:cNvPr id="3074" name="Picture 2" descr="The Bill &amp; Melinda Gates Foundation | Gavi, the Vaccine Alliance">
            <a:extLst>
              <a:ext uri="{FF2B5EF4-FFF2-40B4-BE49-F238E27FC236}">
                <a16:creationId xmlns:a16="http://schemas.microsoft.com/office/drawing/2014/main" id="{DD1CB8B4-9783-918A-5C0F-6D62DA586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1676"/>
            <a:ext cx="3018218" cy="60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gency for International Development USAID Stock Photo - Alamy">
            <a:extLst>
              <a:ext uri="{FF2B5EF4-FFF2-40B4-BE49-F238E27FC236}">
                <a16:creationId xmlns:a16="http://schemas.microsoft.com/office/drawing/2014/main" id="{6EAEE3EA-04B0-829D-06D3-6B99C898D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 r="6635" b="11667"/>
          <a:stretch/>
        </p:blipFill>
        <p:spPr bwMode="auto">
          <a:xfrm>
            <a:off x="309558" y="2238426"/>
            <a:ext cx="1865633" cy="202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ile | NHMRC">
            <a:extLst>
              <a:ext uri="{FF2B5EF4-FFF2-40B4-BE49-F238E27FC236}">
                <a16:creationId xmlns:a16="http://schemas.microsoft.com/office/drawing/2014/main" id="{89975724-B27E-179D-4D45-D331E1E3F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43" y="4520231"/>
            <a:ext cx="2555079" cy="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dvance Queensland Program Set to Ignite Ideas | 1015FM">
            <a:extLst>
              <a:ext uri="{FF2B5EF4-FFF2-40B4-BE49-F238E27FC236}">
                <a16:creationId xmlns:a16="http://schemas.microsoft.com/office/drawing/2014/main" id="{C44472A0-1BCB-E735-DD7A-188BBE6F4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358" y="3450077"/>
            <a:ext cx="3018218" cy="107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Grand Challenges Canada | Advancing MNCH">
            <a:extLst>
              <a:ext uri="{FF2B5EF4-FFF2-40B4-BE49-F238E27FC236}">
                <a16:creationId xmlns:a16="http://schemas.microsoft.com/office/drawing/2014/main" id="{6EAB8306-6E5B-3A7A-834D-94E23C2B3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7"/>
          <a:stretch/>
        </p:blipFill>
        <p:spPr bwMode="auto">
          <a:xfrm>
            <a:off x="0" y="5691251"/>
            <a:ext cx="2835563" cy="112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971340-E9EE-29E9-DE08-41C3BBFC153C}"/>
              </a:ext>
            </a:extLst>
          </p:cNvPr>
          <p:cNvSpPr txBox="1"/>
          <p:nvPr/>
        </p:nvSpPr>
        <p:spPr>
          <a:xfrm>
            <a:off x="1003423" y="383984"/>
            <a:ext cx="1459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>
                <a:solidFill>
                  <a:srgbClr val="FF0000"/>
                </a:solidFill>
              </a:rPr>
              <a:t>Funding</a:t>
            </a:r>
            <a:r>
              <a:rPr lang="en-AU" sz="2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086" name="Picture 14" descr="Director, Development at The University of Queensland - Jobs">
            <a:extLst>
              <a:ext uri="{FF2B5EF4-FFF2-40B4-BE49-F238E27FC236}">
                <a16:creationId xmlns:a16="http://schemas.microsoft.com/office/drawing/2014/main" id="{466FB32D-51C0-11FC-0A3C-CF5A1743B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838" y="926898"/>
            <a:ext cx="2081790" cy="202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745A0A-93D9-94C4-DD1A-F9CB0AD1AA77}"/>
              </a:ext>
            </a:extLst>
          </p:cNvPr>
          <p:cNvSpPr txBox="1"/>
          <p:nvPr/>
        </p:nvSpPr>
        <p:spPr>
          <a:xfrm>
            <a:off x="7738669" y="423246"/>
            <a:ext cx="2949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>
                <a:solidFill>
                  <a:srgbClr val="FF0000"/>
                </a:solidFill>
              </a:rPr>
              <a:t>Research Partners </a:t>
            </a:r>
          </a:p>
        </p:txBody>
      </p:sp>
      <p:pic>
        <p:nvPicPr>
          <p:cNvPr id="3088" name="Picture 16" descr="Logo - Ifakara Health Institute - IHI">
            <a:extLst>
              <a:ext uri="{FF2B5EF4-FFF2-40B4-BE49-F238E27FC236}">
                <a16:creationId xmlns:a16="http://schemas.microsoft.com/office/drawing/2014/main" id="{2BE43D62-4E4C-D8A6-5699-7BDD65306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117" y="1141144"/>
            <a:ext cx="3842327" cy="84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Australian Army Malaria Institute | Australia Conference | Allied academies">
            <a:extLst>
              <a:ext uri="{FF2B5EF4-FFF2-40B4-BE49-F238E27FC236}">
                <a16:creationId xmlns:a16="http://schemas.microsoft.com/office/drawing/2014/main" id="{D5130AA3-7E0A-A3D0-7697-8C951653A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295" y="2071244"/>
            <a:ext cx="2017991" cy="173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FioCruz reinforces the position adopted by Anvisa, EMA and WHO on vaccine  safety">
            <a:extLst>
              <a:ext uri="{FF2B5EF4-FFF2-40B4-BE49-F238E27FC236}">
                <a16:creationId xmlns:a16="http://schemas.microsoft.com/office/drawing/2014/main" id="{B447F4D4-C1C4-4568-BD72-9A72521B0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309" y="3854845"/>
            <a:ext cx="2496770" cy="187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KEMRI">
            <a:extLst>
              <a:ext uri="{FF2B5EF4-FFF2-40B4-BE49-F238E27FC236}">
                <a16:creationId xmlns:a16="http://schemas.microsoft.com/office/drawing/2014/main" id="{36096EE2-8AA1-FD77-8413-7DD55AD7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535" y="3985154"/>
            <a:ext cx="1606378" cy="161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University of Glasgow - MyGlasgow - MyGlasgow Staff - Brand Toolkit - Brand  elements - Logo - Print">
            <a:extLst>
              <a:ext uri="{FF2B5EF4-FFF2-40B4-BE49-F238E27FC236}">
                <a16:creationId xmlns:a16="http://schemas.microsoft.com/office/drawing/2014/main" id="{1F542EAF-21DC-8107-9DE6-ADE2FF3F5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3" t="19244" r="13381" b="20026"/>
          <a:stretch/>
        </p:blipFill>
        <p:spPr bwMode="auto">
          <a:xfrm>
            <a:off x="7298965" y="5613655"/>
            <a:ext cx="2496770" cy="107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Monash University Logo Png - Monash University Logo Vector, Transparent Png  , Transparent Png Image - PNGitem">
            <a:extLst>
              <a:ext uri="{FF2B5EF4-FFF2-40B4-BE49-F238E27FC236}">
                <a16:creationId xmlns:a16="http://schemas.microsoft.com/office/drawing/2014/main" id="{704527C6-0710-27E2-C713-6FD1BD958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079" y="2471304"/>
            <a:ext cx="2902855" cy="9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SDA | LinkedIn">
            <a:extLst>
              <a:ext uri="{FF2B5EF4-FFF2-40B4-BE49-F238E27FC236}">
                <a16:creationId xmlns:a16="http://schemas.microsoft.com/office/drawing/2014/main" id="{44A8444A-FB68-BE2B-791E-914B0C43B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651" y="4856693"/>
            <a:ext cx="1827116" cy="182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3D5921-32BC-E7BF-8D99-0C43584EF91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4" t="29308" r="53322" b="56361"/>
          <a:stretch/>
        </p:blipFill>
        <p:spPr>
          <a:xfrm>
            <a:off x="10233891" y="5648078"/>
            <a:ext cx="1770487" cy="87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79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760" y="259673"/>
            <a:ext cx="10234707" cy="927874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Why vector/parasite surveillance is crucial for malaria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2443" y="1187547"/>
            <a:ext cx="10515600" cy="4351338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AU" sz="9600" dirty="0">
                <a:cs typeface="Arial" panose="020B0604020202020204" pitchFamily="34" charset="0"/>
              </a:rPr>
              <a:t>Transmission hotspots</a:t>
            </a:r>
          </a:p>
          <a:p>
            <a:pPr>
              <a:buFont typeface="Wingdings" pitchFamily="2" charset="2"/>
              <a:buChar char="Ø"/>
            </a:pPr>
            <a:r>
              <a:rPr lang="en-AU" sz="9600" dirty="0">
                <a:cs typeface="Arial" panose="020B0604020202020204" pitchFamily="34" charset="0"/>
              </a:rPr>
              <a:t>Species present and their abundance</a:t>
            </a:r>
          </a:p>
          <a:p>
            <a:pPr>
              <a:buFont typeface="Wingdings" pitchFamily="2" charset="2"/>
              <a:buChar char="Ø"/>
            </a:pPr>
            <a:r>
              <a:rPr lang="en-AU" sz="9600" dirty="0">
                <a:cs typeface="Arial" panose="020B0604020202020204" pitchFamily="34" charset="0"/>
              </a:rPr>
              <a:t>Infection rates</a:t>
            </a:r>
          </a:p>
          <a:p>
            <a:pPr>
              <a:buFont typeface="Wingdings" pitchFamily="2" charset="2"/>
              <a:buChar char="Ø"/>
            </a:pPr>
            <a:r>
              <a:rPr lang="en-AU" sz="9600" dirty="0">
                <a:cs typeface="Arial" panose="020B0604020202020204" pitchFamily="34" charset="0"/>
              </a:rPr>
              <a:t>Survival(age)</a:t>
            </a:r>
          </a:p>
          <a:p>
            <a:pPr>
              <a:buFont typeface="Wingdings" pitchFamily="2" charset="2"/>
              <a:buChar char="Ø"/>
            </a:pPr>
            <a:r>
              <a:rPr lang="en-AU" sz="9600" dirty="0">
                <a:cs typeface="Arial" panose="020B0604020202020204" pitchFamily="34" charset="0"/>
              </a:rPr>
              <a:t>Insecticide resistance</a:t>
            </a:r>
          </a:p>
          <a:p>
            <a:pPr>
              <a:buFont typeface="Wingdings" pitchFamily="2" charset="2"/>
              <a:buChar char="Ø"/>
            </a:pPr>
            <a:r>
              <a:rPr lang="en-AU" sz="9600" dirty="0">
                <a:cs typeface="Arial" panose="020B0604020202020204" pitchFamily="34" charset="0"/>
              </a:rPr>
              <a:t>Assess change in mosquito behaviour</a:t>
            </a:r>
          </a:p>
          <a:p>
            <a:pPr>
              <a:buFont typeface="Wingdings" pitchFamily="2" charset="2"/>
              <a:buChar char="Ø"/>
            </a:pPr>
            <a:r>
              <a:rPr lang="en-AU" sz="9600" dirty="0">
                <a:cs typeface="Arial" panose="020B0604020202020204" pitchFamily="34" charset="0"/>
              </a:rPr>
              <a:t>Identify asymptomatic patients</a:t>
            </a:r>
          </a:p>
          <a:p>
            <a:pPr>
              <a:buFont typeface="Wingdings" pitchFamily="2" charset="2"/>
              <a:buChar char="Ø"/>
            </a:pPr>
            <a:endParaRPr lang="en-AU" sz="9600" dirty="0"/>
          </a:p>
          <a:p>
            <a:pPr marL="0" indent="0">
              <a:buNone/>
            </a:pPr>
            <a:r>
              <a:rPr lang="en-AU" sz="11200" b="1" dirty="0">
                <a:solidFill>
                  <a:schemeClr val="accent5"/>
                </a:solidFill>
              </a:rPr>
              <a:t>Our Focus is to develop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9600" dirty="0"/>
              <a:t>Faster/accurate age grading alternatives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9600" dirty="0"/>
              <a:t>More affordable species differentiation methods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9600" dirty="0"/>
              <a:t>Faster and affordable infection detection techniques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9600" dirty="0"/>
              <a:t>Faster detection tools for insecticide resistance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9600" dirty="0"/>
              <a:t>Rapid and non-invasive diagnostic tools for asymptomatic malaria patients</a:t>
            </a:r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92517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628925" y="182880"/>
            <a:ext cx="331926" cy="41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AU" altLang="en-US">
                <a:cs typeface="Times New Roman" panose="02020603050405020304" pitchFamily="18" charset="0"/>
              </a:rPr>
              <a:t> </a:t>
            </a:r>
            <a:r>
              <a:rPr lang="en-AU" altLang="en-US" sz="1100"/>
              <a:t> </a:t>
            </a:r>
            <a:endParaRPr lang="en-AU" alt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112657" y="39091"/>
            <a:ext cx="102894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AU" altLang="en-US" sz="28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Vector control and surveillance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54051" y="754349"/>
            <a:ext cx="10499664" cy="5774951"/>
            <a:chOff x="977443" y="1551014"/>
            <a:chExt cx="7768095" cy="4924587"/>
          </a:xfrm>
        </p:grpSpPr>
        <p:graphicFrame>
          <p:nvGraphicFramePr>
            <p:cNvPr id="1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7885051"/>
                </p:ext>
              </p:extLst>
            </p:nvPr>
          </p:nvGraphicFramePr>
          <p:xfrm>
            <a:off x="1143000" y="1551014"/>
            <a:ext cx="6705600" cy="472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Worksheet" r:id="rId2" imgW="8162849" imgH="5381421" progId="Excel.Sheet.8">
                    <p:embed/>
                  </p:oleObj>
                </mc:Choice>
                <mc:Fallback>
                  <p:oleObj name="Worksheet" r:id="rId2" imgW="8162849" imgH="5381421" progId="Excel.Sheet.8">
                    <p:embed/>
                    <p:pic>
                      <p:nvPicPr>
                        <p:cNvPr id="15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3000" y="1551014"/>
                          <a:ext cx="6705600" cy="472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29"/>
            <p:cNvSpPr txBox="1">
              <a:spLocks noChangeArrowheads="1"/>
            </p:cNvSpPr>
            <p:nvPr/>
          </p:nvSpPr>
          <p:spPr bwMode="auto">
            <a:xfrm>
              <a:off x="5810892" y="4689431"/>
              <a:ext cx="15716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AU" alt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Infectious stage</a:t>
              </a:r>
            </a:p>
          </p:txBody>
        </p:sp>
        <p:sp>
          <p:nvSpPr>
            <p:cNvPr id="19" name="TextBox 26"/>
            <p:cNvSpPr txBox="1">
              <a:spLocks noChangeArrowheads="1"/>
            </p:cNvSpPr>
            <p:nvPr/>
          </p:nvSpPr>
          <p:spPr bwMode="auto">
            <a:xfrm>
              <a:off x="2922919" y="5747894"/>
              <a:ext cx="12858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AU" altLang="en-US" sz="1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EIP (9-12 days)</a:t>
              </a:r>
            </a:p>
          </p:txBody>
        </p:sp>
        <p:sp>
          <p:nvSpPr>
            <p:cNvPr id="21" name="TextBox 13"/>
            <p:cNvSpPr txBox="1">
              <a:spLocks noChangeArrowheads="1"/>
            </p:cNvSpPr>
            <p:nvPr/>
          </p:nvSpPr>
          <p:spPr bwMode="auto">
            <a:xfrm>
              <a:off x="977443" y="5683444"/>
              <a:ext cx="2980651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AU" alt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Blood</a:t>
              </a:r>
            </a:p>
            <a:p>
              <a:pPr algn="ctr"/>
              <a:r>
                <a:rPr lang="en-AU" alt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seeking</a:t>
              </a:r>
            </a:p>
          </p:txBody>
        </p:sp>
        <p:pic>
          <p:nvPicPr>
            <p:cNvPr id="22" name="Picture 8" descr="mosquit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6766" y="3073390"/>
              <a:ext cx="894417" cy="671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17"/>
            <p:cNvSpPr>
              <a:spLocks noChangeArrowheads="1"/>
            </p:cNvSpPr>
            <p:nvPr/>
          </p:nvSpPr>
          <p:spPr bwMode="auto">
            <a:xfrm>
              <a:off x="4389166" y="2908631"/>
              <a:ext cx="2207538" cy="1000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AU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en-AU" alt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Transmitting</a:t>
              </a:r>
            </a:p>
            <a:p>
              <a:pPr>
                <a:spcAft>
                  <a:spcPts val="600"/>
                </a:spcAft>
              </a:pPr>
              <a:r>
                <a:rPr lang="en-AU" alt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Not transmitting</a:t>
              </a:r>
            </a:p>
          </p:txBody>
        </p:sp>
        <p:sp>
          <p:nvSpPr>
            <p:cNvPr id="24" name="Rectangle 6"/>
            <p:cNvSpPr>
              <a:spLocks noChangeAspect="1" noChangeArrowheads="1"/>
            </p:cNvSpPr>
            <p:nvPr/>
          </p:nvSpPr>
          <p:spPr bwMode="auto">
            <a:xfrm>
              <a:off x="4257860" y="3186270"/>
              <a:ext cx="150812" cy="1587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AU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7"/>
            <p:cNvSpPr>
              <a:spLocks noChangeAspect="1" noChangeArrowheads="1"/>
            </p:cNvSpPr>
            <p:nvPr/>
          </p:nvSpPr>
          <p:spPr bwMode="auto">
            <a:xfrm>
              <a:off x="4257860" y="3530757"/>
              <a:ext cx="149225" cy="15875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AU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1"/>
            <p:cNvSpPr txBox="1">
              <a:spLocks noChangeArrowheads="1"/>
            </p:cNvSpPr>
            <p:nvPr/>
          </p:nvSpPr>
          <p:spPr bwMode="auto">
            <a:xfrm>
              <a:off x="3944938" y="5756167"/>
              <a:ext cx="1231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AU" alt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Age (days)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09002" y="2008731"/>
              <a:ext cx="430887" cy="3035446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600" b="1" dirty="0">
                  <a:cs typeface="Arial" panose="020B0604020202020204" pitchFamily="34" charset="0"/>
                </a:rPr>
                <a:t>Number of female mosquitoes</a:t>
              </a:r>
            </a:p>
          </p:txBody>
        </p:sp>
        <p:sp>
          <p:nvSpPr>
            <p:cNvPr id="28" name="TextBox 25"/>
            <p:cNvSpPr txBox="1">
              <a:spLocks noChangeArrowheads="1"/>
            </p:cNvSpPr>
            <p:nvPr/>
          </p:nvSpPr>
          <p:spPr bwMode="auto">
            <a:xfrm>
              <a:off x="2268538" y="6160653"/>
              <a:ext cx="6477000" cy="314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AU" altLang="en-US" dirty="0">
                  <a:latin typeface="+mn-lt"/>
                  <a:cs typeface="Arial" panose="020B0604020202020204" pitchFamily="34" charset="0"/>
                </a:rPr>
                <a:t>Modified from Brownstein et al. 2003. J. </a:t>
              </a:r>
              <a:r>
                <a:rPr lang="en-AU" altLang="en-US" dirty="0" err="1">
                  <a:latin typeface="+mn-lt"/>
                  <a:cs typeface="Arial" panose="020B0604020202020204" pitchFamily="34" charset="0"/>
                </a:rPr>
                <a:t>Invertebr</a:t>
              </a:r>
              <a:r>
                <a:rPr lang="en-AU" altLang="en-US" dirty="0">
                  <a:latin typeface="+mn-lt"/>
                  <a:cs typeface="Arial" panose="020B0604020202020204" pitchFamily="34" charset="0"/>
                </a:rPr>
                <a:t>. </a:t>
              </a:r>
              <a:r>
                <a:rPr lang="en-AU" altLang="en-US" dirty="0" err="1">
                  <a:latin typeface="+mn-lt"/>
                  <a:cs typeface="Arial" panose="020B0604020202020204" pitchFamily="34" charset="0"/>
                </a:rPr>
                <a:t>Pathol</a:t>
              </a:r>
              <a:r>
                <a:rPr lang="en-AU" altLang="en-US" dirty="0">
                  <a:latin typeface="+mn-lt"/>
                  <a:cs typeface="Arial" panose="020B0604020202020204" pitchFamily="34" charset="0"/>
                </a:rPr>
                <a:t>. 84: 24-29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287361" y="3781714"/>
            <a:ext cx="2860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/>
              <a:t>Vector control interventions</a:t>
            </a:r>
          </a:p>
        </p:txBody>
      </p:sp>
      <p:sp>
        <p:nvSpPr>
          <p:cNvPr id="13" name="Oval 12"/>
          <p:cNvSpPr/>
          <p:nvPr/>
        </p:nvSpPr>
        <p:spPr>
          <a:xfrm rot="16200000">
            <a:off x="2127068" y="2776188"/>
            <a:ext cx="2476618" cy="29324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/>
          <p:cNvSpPr/>
          <p:nvPr/>
        </p:nvSpPr>
        <p:spPr>
          <a:xfrm>
            <a:off x="4920344" y="4746567"/>
            <a:ext cx="3936274" cy="746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4" t="29308" r="53322" b="56361"/>
          <a:stretch/>
        </p:blipFill>
        <p:spPr>
          <a:xfrm>
            <a:off x="10629629" y="5931587"/>
            <a:ext cx="1504603" cy="739832"/>
          </a:xfrm>
          <a:prstGeom prst="rect">
            <a:avLst/>
          </a:prstGeom>
        </p:spPr>
      </p:pic>
      <p:sp>
        <p:nvSpPr>
          <p:cNvPr id="2" name="Left Arrow 1"/>
          <p:cNvSpPr/>
          <p:nvPr/>
        </p:nvSpPr>
        <p:spPr>
          <a:xfrm>
            <a:off x="4903022" y="4083716"/>
            <a:ext cx="3872587" cy="287383"/>
          </a:xfrm>
          <a:prstGeom prst="lef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178FF1-8183-5868-CBF2-8BFA478F7A3D}"/>
              </a:ext>
            </a:extLst>
          </p:cNvPr>
          <p:cNvSpPr txBox="1"/>
          <p:nvPr/>
        </p:nvSpPr>
        <p:spPr>
          <a:xfrm>
            <a:off x="377824" y="572013"/>
            <a:ext cx="11529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Vector surveillance is the routine monitoring of mosquito populations to assess the impact </a:t>
            </a:r>
          </a:p>
          <a:p>
            <a:r>
              <a:rPr lang="en-AU" sz="2400" dirty="0"/>
              <a:t>of vector control interventions</a:t>
            </a:r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655B853E-BC0E-FA27-0708-5E8C8C81E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1272" y="2714492"/>
            <a:ext cx="21242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AU" alt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Non-Infectious stage</a:t>
            </a:r>
          </a:p>
        </p:txBody>
      </p:sp>
    </p:spTree>
    <p:extLst>
      <p:ext uri="{BB962C8B-B14F-4D97-AF65-F5344CB8AC3E}">
        <p14:creationId xmlns:p14="http://schemas.microsoft.com/office/powerpoint/2010/main" val="127369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6812069"/>
              </p:ext>
            </p:extLst>
          </p:nvPr>
        </p:nvGraphicFramePr>
        <p:xfrm>
          <a:off x="4923819" y="2686226"/>
          <a:ext cx="4418330" cy="2973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5600700" imgH="3771900" progId="">
                  <p:embed/>
                </p:oleObj>
              </mc:Choice>
              <mc:Fallback>
                <p:oleObj name="CorelDRAW" r:id="rId2" imgW="5600700" imgH="3771900" progId="">
                  <p:embed/>
                  <p:pic>
                    <p:nvPicPr>
                      <p:cNvPr id="1741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3819" y="2686226"/>
                        <a:ext cx="4418330" cy="29737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7043364"/>
              </p:ext>
            </p:extLst>
          </p:nvPr>
        </p:nvGraphicFramePr>
        <p:xfrm>
          <a:off x="4978826" y="2742989"/>
          <a:ext cx="2234353" cy="1502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5600700" imgH="3771900" progId="">
                  <p:embed/>
                </p:oleObj>
              </mc:Choice>
              <mc:Fallback>
                <p:oleObj name="CorelDRAW" r:id="rId4" imgW="5600700" imgH="3771900" progId="">
                  <p:embed/>
                  <p:pic>
                    <p:nvPicPr>
                      <p:cNvPr id="1741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8826" y="2742989"/>
                        <a:ext cx="2234353" cy="15024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Oval 5" descr="n_alkane"/>
          <p:cNvSpPr>
            <a:spLocks noChangeAspect="1" noChangeArrowheads="1"/>
          </p:cNvSpPr>
          <p:nvPr/>
        </p:nvSpPr>
        <p:spPr bwMode="auto">
          <a:xfrm>
            <a:off x="2760769" y="4387641"/>
            <a:ext cx="1733550" cy="1186815"/>
          </a:xfrm>
          <a:prstGeom prst="ellipse">
            <a:avLst/>
          </a:prstGeom>
          <a:blipFill dpi="0" rotWithShape="1">
            <a:blip r:embed="rId6">
              <a:grayscl/>
              <a:biLevel thresh="50000"/>
            </a:blip>
            <a:srcRect/>
            <a:stretch>
              <a:fillRect/>
            </a:stretch>
          </a:blip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AU" altLang="en-US" sz="1800">
              <a:latin typeface="+mn-lt"/>
            </a:endParaRP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7497659" y="3101554"/>
            <a:ext cx="44518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AU" altLang="en-US" sz="1800" b="1" dirty="0">
                <a:latin typeface="+mn-lt"/>
                <a:cs typeface="Arial" panose="020B0604020202020204" pitchFamily="34" charset="0"/>
              </a:rPr>
              <a:t>Molecular techniques</a:t>
            </a:r>
          </a:p>
          <a:p>
            <a:pPr algn="ctr" eaLnBrk="1" hangingPunct="1"/>
            <a:r>
              <a:rPr lang="en-AU" altLang="en-US" sz="18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AU" altLang="en-US" sz="1800" dirty="0">
                <a:latin typeface="+mn-lt"/>
                <a:cs typeface="Arial" panose="020B0604020202020204" pitchFamily="34" charset="0"/>
              </a:rPr>
              <a:t>To determine age</a:t>
            </a:r>
          </a:p>
          <a:p>
            <a:pPr algn="ctr" eaLnBrk="1" hangingPunct="1"/>
            <a:r>
              <a:rPr lang="en-AU" altLang="en-US" sz="1800" dirty="0">
                <a:latin typeface="+mn-lt"/>
                <a:cs typeface="Arial" panose="020B0604020202020204" pitchFamily="34" charset="0"/>
              </a:rPr>
              <a:t>Species, infection and insecticide resistance</a:t>
            </a:r>
            <a:endParaRPr lang="en-AU" altLang="en-US" sz="1800" b="1" dirty="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7415" name="AutoShape 8"/>
          <p:cNvCxnSpPr>
            <a:cxnSpLocks noChangeShapeType="1"/>
            <a:stCxn id="17413" idx="7"/>
            <a:endCxn id="17420" idx="32"/>
          </p:cNvCxnSpPr>
          <p:nvPr/>
        </p:nvCxnSpPr>
        <p:spPr bwMode="auto">
          <a:xfrm flipV="1">
            <a:off x="4240956" y="3640881"/>
            <a:ext cx="1010497" cy="908261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6" name="AutoShape 9"/>
          <p:cNvCxnSpPr>
            <a:cxnSpLocks noChangeShapeType="1"/>
            <a:stCxn id="17413" idx="7"/>
            <a:endCxn id="17419" idx="23"/>
          </p:cNvCxnSpPr>
          <p:nvPr/>
        </p:nvCxnSpPr>
        <p:spPr bwMode="auto">
          <a:xfrm flipV="1">
            <a:off x="4240956" y="4082417"/>
            <a:ext cx="946785" cy="466725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0"/>
          <p:cNvCxnSpPr>
            <a:cxnSpLocks noChangeShapeType="1"/>
            <a:stCxn id="17413" idx="7"/>
            <a:endCxn id="17421" idx="20"/>
          </p:cNvCxnSpPr>
          <p:nvPr/>
        </p:nvCxnSpPr>
        <p:spPr bwMode="auto">
          <a:xfrm flipV="1">
            <a:off x="4240956" y="4077970"/>
            <a:ext cx="2096559" cy="47117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8" name="AutoShape 11"/>
          <p:cNvCxnSpPr>
            <a:cxnSpLocks noChangeShapeType="1"/>
          </p:cNvCxnSpPr>
          <p:nvPr/>
        </p:nvCxnSpPr>
        <p:spPr bwMode="auto">
          <a:xfrm flipV="1">
            <a:off x="6607178" y="2452584"/>
            <a:ext cx="1638723" cy="939377"/>
          </a:xfrm>
          <a:prstGeom prst="straightConnector1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9" name="Freeform 12"/>
          <p:cNvSpPr>
            <a:spLocks noChangeAspect="1"/>
          </p:cNvSpPr>
          <p:nvPr/>
        </p:nvSpPr>
        <p:spPr bwMode="auto">
          <a:xfrm>
            <a:off x="5158105" y="3156373"/>
            <a:ext cx="1011978" cy="943822"/>
          </a:xfrm>
          <a:custGeom>
            <a:avLst/>
            <a:gdLst>
              <a:gd name="T0" fmla="*/ 2147483647 w 1068"/>
              <a:gd name="T1" fmla="*/ 2147483647 h 996"/>
              <a:gd name="T2" fmla="*/ 2147483647 w 1068"/>
              <a:gd name="T3" fmla="*/ 2147483647 h 996"/>
              <a:gd name="T4" fmla="*/ 2147483647 w 1068"/>
              <a:gd name="T5" fmla="*/ 2147483647 h 996"/>
              <a:gd name="T6" fmla="*/ 2147483647 w 1068"/>
              <a:gd name="T7" fmla="*/ 2147483647 h 996"/>
              <a:gd name="T8" fmla="*/ 2147483647 w 1068"/>
              <a:gd name="T9" fmla="*/ 2147483647 h 996"/>
              <a:gd name="T10" fmla="*/ 2147483647 w 1068"/>
              <a:gd name="T11" fmla="*/ 2147483647 h 996"/>
              <a:gd name="T12" fmla="*/ 2147483647 w 1068"/>
              <a:gd name="T13" fmla="*/ 0 h 996"/>
              <a:gd name="T14" fmla="*/ 2147483647 w 1068"/>
              <a:gd name="T15" fmla="*/ 2147483647 h 996"/>
              <a:gd name="T16" fmla="*/ 2147483647 w 1068"/>
              <a:gd name="T17" fmla="*/ 2147483647 h 996"/>
              <a:gd name="T18" fmla="*/ 2147483647 w 1068"/>
              <a:gd name="T19" fmla="*/ 2147483647 h 996"/>
              <a:gd name="T20" fmla="*/ 2147483647 w 1068"/>
              <a:gd name="T21" fmla="*/ 2147483647 h 996"/>
              <a:gd name="T22" fmla="*/ 2147483647 w 1068"/>
              <a:gd name="T23" fmla="*/ 2147483647 h 996"/>
              <a:gd name="T24" fmla="*/ 2147483647 w 1068"/>
              <a:gd name="T25" fmla="*/ 2147483647 h 996"/>
              <a:gd name="T26" fmla="*/ 2147483647 w 1068"/>
              <a:gd name="T27" fmla="*/ 2147483647 h 996"/>
              <a:gd name="T28" fmla="*/ 2147483647 w 1068"/>
              <a:gd name="T29" fmla="*/ 2147483647 h 996"/>
              <a:gd name="T30" fmla="*/ 2147483647 w 1068"/>
              <a:gd name="T31" fmla="*/ 2147483647 h 996"/>
              <a:gd name="T32" fmla="*/ 2147483647 w 1068"/>
              <a:gd name="T33" fmla="*/ 2147483647 h 996"/>
              <a:gd name="T34" fmla="*/ 2147483647 w 1068"/>
              <a:gd name="T35" fmla="*/ 2147483647 h 996"/>
              <a:gd name="T36" fmla="*/ 2147483647 w 1068"/>
              <a:gd name="T37" fmla="*/ 2147483647 h 996"/>
              <a:gd name="T38" fmla="*/ 2147483647 w 1068"/>
              <a:gd name="T39" fmla="*/ 2147483647 h 996"/>
              <a:gd name="T40" fmla="*/ 2147483647 w 1068"/>
              <a:gd name="T41" fmla="*/ 2147483647 h 996"/>
              <a:gd name="T42" fmla="*/ 2147483647 w 1068"/>
              <a:gd name="T43" fmla="*/ 2147483647 h 996"/>
              <a:gd name="T44" fmla="*/ 0 w 1068"/>
              <a:gd name="T45" fmla="*/ 2147483647 h 996"/>
              <a:gd name="T46" fmla="*/ 2147483647 w 1068"/>
              <a:gd name="T47" fmla="*/ 2147483647 h 996"/>
              <a:gd name="T48" fmla="*/ 2147483647 w 1068"/>
              <a:gd name="T49" fmla="*/ 2147483647 h 996"/>
              <a:gd name="T50" fmla="*/ 2147483647 w 1068"/>
              <a:gd name="T51" fmla="*/ 2147483647 h 996"/>
              <a:gd name="T52" fmla="*/ 2147483647 w 1068"/>
              <a:gd name="T53" fmla="*/ 2147483647 h 996"/>
              <a:gd name="T54" fmla="*/ 2147483647 w 1068"/>
              <a:gd name="T55" fmla="*/ 2147483647 h 996"/>
              <a:gd name="T56" fmla="*/ 2147483647 w 1068"/>
              <a:gd name="T57" fmla="*/ 2147483647 h 996"/>
              <a:gd name="T58" fmla="*/ 2147483647 w 1068"/>
              <a:gd name="T59" fmla="*/ 2147483647 h 996"/>
              <a:gd name="T60" fmla="*/ 2147483647 w 1068"/>
              <a:gd name="T61" fmla="*/ 2147483647 h 996"/>
              <a:gd name="T62" fmla="*/ 2147483647 w 1068"/>
              <a:gd name="T63" fmla="*/ 2147483647 h 99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068"/>
              <a:gd name="T97" fmla="*/ 0 h 996"/>
              <a:gd name="T98" fmla="*/ 1068 w 1068"/>
              <a:gd name="T99" fmla="*/ 996 h 99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068" h="996">
                <a:moveTo>
                  <a:pt x="1056" y="291"/>
                </a:moveTo>
                <a:lnTo>
                  <a:pt x="1041" y="276"/>
                </a:lnTo>
                <a:lnTo>
                  <a:pt x="1017" y="234"/>
                </a:lnTo>
                <a:lnTo>
                  <a:pt x="993" y="195"/>
                </a:lnTo>
                <a:lnTo>
                  <a:pt x="981" y="180"/>
                </a:lnTo>
                <a:lnTo>
                  <a:pt x="957" y="147"/>
                </a:lnTo>
                <a:lnTo>
                  <a:pt x="924" y="114"/>
                </a:lnTo>
                <a:lnTo>
                  <a:pt x="903" y="93"/>
                </a:lnTo>
                <a:lnTo>
                  <a:pt x="888" y="75"/>
                </a:lnTo>
                <a:lnTo>
                  <a:pt x="870" y="66"/>
                </a:lnTo>
                <a:lnTo>
                  <a:pt x="846" y="36"/>
                </a:lnTo>
                <a:lnTo>
                  <a:pt x="819" y="18"/>
                </a:lnTo>
                <a:lnTo>
                  <a:pt x="798" y="6"/>
                </a:lnTo>
                <a:lnTo>
                  <a:pt x="774" y="0"/>
                </a:lnTo>
                <a:lnTo>
                  <a:pt x="762" y="24"/>
                </a:lnTo>
                <a:lnTo>
                  <a:pt x="747" y="51"/>
                </a:lnTo>
                <a:lnTo>
                  <a:pt x="735" y="96"/>
                </a:lnTo>
                <a:lnTo>
                  <a:pt x="720" y="144"/>
                </a:lnTo>
                <a:lnTo>
                  <a:pt x="705" y="201"/>
                </a:lnTo>
                <a:lnTo>
                  <a:pt x="693" y="240"/>
                </a:lnTo>
                <a:lnTo>
                  <a:pt x="681" y="279"/>
                </a:lnTo>
                <a:lnTo>
                  <a:pt x="669" y="315"/>
                </a:lnTo>
                <a:lnTo>
                  <a:pt x="654" y="366"/>
                </a:lnTo>
                <a:lnTo>
                  <a:pt x="648" y="399"/>
                </a:lnTo>
                <a:lnTo>
                  <a:pt x="624" y="465"/>
                </a:lnTo>
                <a:lnTo>
                  <a:pt x="624" y="489"/>
                </a:lnTo>
                <a:lnTo>
                  <a:pt x="603" y="516"/>
                </a:lnTo>
                <a:lnTo>
                  <a:pt x="582" y="537"/>
                </a:lnTo>
                <a:lnTo>
                  <a:pt x="558" y="570"/>
                </a:lnTo>
                <a:lnTo>
                  <a:pt x="522" y="621"/>
                </a:lnTo>
                <a:lnTo>
                  <a:pt x="501" y="651"/>
                </a:lnTo>
                <a:lnTo>
                  <a:pt x="471" y="681"/>
                </a:lnTo>
                <a:lnTo>
                  <a:pt x="438" y="714"/>
                </a:lnTo>
                <a:lnTo>
                  <a:pt x="408" y="744"/>
                </a:lnTo>
                <a:lnTo>
                  <a:pt x="387" y="771"/>
                </a:lnTo>
                <a:lnTo>
                  <a:pt x="372" y="792"/>
                </a:lnTo>
                <a:lnTo>
                  <a:pt x="345" y="813"/>
                </a:lnTo>
                <a:lnTo>
                  <a:pt x="321" y="819"/>
                </a:lnTo>
                <a:lnTo>
                  <a:pt x="306" y="831"/>
                </a:lnTo>
                <a:lnTo>
                  <a:pt x="237" y="855"/>
                </a:lnTo>
                <a:lnTo>
                  <a:pt x="174" y="888"/>
                </a:lnTo>
                <a:lnTo>
                  <a:pt x="126" y="915"/>
                </a:lnTo>
                <a:lnTo>
                  <a:pt x="108" y="930"/>
                </a:lnTo>
                <a:lnTo>
                  <a:pt x="39" y="957"/>
                </a:lnTo>
                <a:lnTo>
                  <a:pt x="18" y="966"/>
                </a:lnTo>
                <a:lnTo>
                  <a:pt x="0" y="975"/>
                </a:lnTo>
                <a:lnTo>
                  <a:pt x="12" y="996"/>
                </a:lnTo>
                <a:lnTo>
                  <a:pt x="39" y="978"/>
                </a:lnTo>
                <a:lnTo>
                  <a:pt x="108" y="936"/>
                </a:lnTo>
                <a:lnTo>
                  <a:pt x="171" y="900"/>
                </a:lnTo>
                <a:lnTo>
                  <a:pt x="189" y="909"/>
                </a:lnTo>
                <a:lnTo>
                  <a:pt x="240" y="870"/>
                </a:lnTo>
                <a:lnTo>
                  <a:pt x="309" y="840"/>
                </a:lnTo>
                <a:lnTo>
                  <a:pt x="375" y="810"/>
                </a:lnTo>
                <a:lnTo>
                  <a:pt x="399" y="801"/>
                </a:lnTo>
                <a:lnTo>
                  <a:pt x="624" y="504"/>
                </a:lnTo>
                <a:lnTo>
                  <a:pt x="642" y="495"/>
                </a:lnTo>
                <a:lnTo>
                  <a:pt x="777" y="12"/>
                </a:lnTo>
                <a:lnTo>
                  <a:pt x="867" y="87"/>
                </a:lnTo>
                <a:lnTo>
                  <a:pt x="936" y="156"/>
                </a:lnTo>
                <a:lnTo>
                  <a:pt x="954" y="183"/>
                </a:lnTo>
                <a:lnTo>
                  <a:pt x="990" y="240"/>
                </a:lnTo>
                <a:lnTo>
                  <a:pt x="1014" y="294"/>
                </a:lnTo>
                <a:lnTo>
                  <a:pt x="1068" y="342"/>
                </a:lnTo>
                <a:lnTo>
                  <a:pt x="1056" y="291"/>
                </a:lnTo>
                <a:close/>
              </a:path>
            </a:pathLst>
          </a:custGeom>
          <a:solidFill>
            <a:srgbClr val="FF3300">
              <a:alpha val="70195"/>
            </a:srgbClr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7420" name="Freeform 13"/>
          <p:cNvSpPr>
            <a:spLocks noChangeAspect="1"/>
          </p:cNvSpPr>
          <p:nvPr/>
        </p:nvSpPr>
        <p:spPr bwMode="auto">
          <a:xfrm>
            <a:off x="5018831" y="2903011"/>
            <a:ext cx="1054947" cy="820843"/>
          </a:xfrm>
          <a:custGeom>
            <a:avLst/>
            <a:gdLst>
              <a:gd name="T0" fmla="*/ 2147483647 w 1113"/>
              <a:gd name="T1" fmla="*/ 2147483647 h 867"/>
              <a:gd name="T2" fmla="*/ 2147483647 w 1113"/>
              <a:gd name="T3" fmla="*/ 2147483647 h 867"/>
              <a:gd name="T4" fmla="*/ 2147483647 w 1113"/>
              <a:gd name="T5" fmla="*/ 2147483647 h 867"/>
              <a:gd name="T6" fmla="*/ 2147483647 w 1113"/>
              <a:gd name="T7" fmla="*/ 2147483647 h 867"/>
              <a:gd name="T8" fmla="*/ 2147483647 w 1113"/>
              <a:gd name="T9" fmla="*/ 2147483647 h 867"/>
              <a:gd name="T10" fmla="*/ 2147483647 w 1113"/>
              <a:gd name="T11" fmla="*/ 2147483647 h 867"/>
              <a:gd name="T12" fmla="*/ 2147483647 w 1113"/>
              <a:gd name="T13" fmla="*/ 2147483647 h 867"/>
              <a:gd name="T14" fmla="*/ 2147483647 w 1113"/>
              <a:gd name="T15" fmla="*/ 2147483647 h 867"/>
              <a:gd name="T16" fmla="*/ 2147483647 w 1113"/>
              <a:gd name="T17" fmla="*/ 2147483647 h 867"/>
              <a:gd name="T18" fmla="*/ 2147483647 w 1113"/>
              <a:gd name="T19" fmla="*/ 2147483647 h 867"/>
              <a:gd name="T20" fmla="*/ 2147483647 w 1113"/>
              <a:gd name="T21" fmla="*/ 2147483647 h 867"/>
              <a:gd name="T22" fmla="*/ 2147483647 w 1113"/>
              <a:gd name="T23" fmla="*/ 2147483647 h 867"/>
              <a:gd name="T24" fmla="*/ 2147483647 w 1113"/>
              <a:gd name="T25" fmla="*/ 2147483647 h 867"/>
              <a:gd name="T26" fmla="*/ 2147483647 w 1113"/>
              <a:gd name="T27" fmla="*/ 2147483647 h 867"/>
              <a:gd name="T28" fmla="*/ 2147483647 w 1113"/>
              <a:gd name="T29" fmla="*/ 2147483647 h 867"/>
              <a:gd name="T30" fmla="*/ 2147483647 w 1113"/>
              <a:gd name="T31" fmla="*/ 2147483647 h 867"/>
              <a:gd name="T32" fmla="*/ 2147483647 w 1113"/>
              <a:gd name="T33" fmla="*/ 2147483647 h 867"/>
              <a:gd name="T34" fmla="*/ 2147483647 w 1113"/>
              <a:gd name="T35" fmla="*/ 2147483647 h 867"/>
              <a:gd name="T36" fmla="*/ 2147483647 w 1113"/>
              <a:gd name="T37" fmla="*/ 2147483647 h 867"/>
              <a:gd name="T38" fmla="*/ 2147483647 w 1113"/>
              <a:gd name="T39" fmla="*/ 2147483647 h 867"/>
              <a:gd name="T40" fmla="*/ 2147483647 w 1113"/>
              <a:gd name="T41" fmla="*/ 2147483647 h 867"/>
              <a:gd name="T42" fmla="*/ 2147483647 w 1113"/>
              <a:gd name="T43" fmla="*/ 2147483647 h 867"/>
              <a:gd name="T44" fmla="*/ 2147483647 w 1113"/>
              <a:gd name="T45" fmla="*/ 2147483647 h 867"/>
              <a:gd name="T46" fmla="*/ 2147483647 w 1113"/>
              <a:gd name="T47" fmla="*/ 2147483647 h 867"/>
              <a:gd name="T48" fmla="*/ 0 w 1113"/>
              <a:gd name="T49" fmla="*/ 2147483647 h 867"/>
              <a:gd name="T50" fmla="*/ 2147483647 w 1113"/>
              <a:gd name="T51" fmla="*/ 2147483647 h 867"/>
              <a:gd name="T52" fmla="*/ 2147483647 w 1113"/>
              <a:gd name="T53" fmla="*/ 2147483647 h 867"/>
              <a:gd name="T54" fmla="*/ 2147483647 w 1113"/>
              <a:gd name="T55" fmla="*/ 2147483647 h 867"/>
              <a:gd name="T56" fmla="*/ 2147483647 w 1113"/>
              <a:gd name="T57" fmla="*/ 2147483647 h 867"/>
              <a:gd name="T58" fmla="*/ 2147483647 w 1113"/>
              <a:gd name="T59" fmla="*/ 2147483647 h 867"/>
              <a:gd name="T60" fmla="*/ 2147483647 w 1113"/>
              <a:gd name="T61" fmla="*/ 2147483647 h 867"/>
              <a:gd name="T62" fmla="*/ 2147483647 w 1113"/>
              <a:gd name="T63" fmla="*/ 2147483647 h 867"/>
              <a:gd name="T64" fmla="*/ 2147483647 w 1113"/>
              <a:gd name="T65" fmla="*/ 2147483647 h 867"/>
              <a:gd name="T66" fmla="*/ 2147483647 w 1113"/>
              <a:gd name="T67" fmla="*/ 2147483647 h 867"/>
              <a:gd name="T68" fmla="*/ 2147483647 w 1113"/>
              <a:gd name="T69" fmla="*/ 2147483647 h 867"/>
              <a:gd name="T70" fmla="*/ 2147483647 w 1113"/>
              <a:gd name="T71" fmla="*/ 2147483647 h 867"/>
              <a:gd name="T72" fmla="*/ 2147483647 w 1113"/>
              <a:gd name="T73" fmla="*/ 2147483647 h 867"/>
              <a:gd name="T74" fmla="*/ 2147483647 w 1113"/>
              <a:gd name="T75" fmla="*/ 2147483647 h 867"/>
              <a:gd name="T76" fmla="*/ 2147483647 w 1113"/>
              <a:gd name="T77" fmla="*/ 2147483647 h 867"/>
              <a:gd name="T78" fmla="*/ 2147483647 w 1113"/>
              <a:gd name="T79" fmla="*/ 2147483647 h 867"/>
              <a:gd name="T80" fmla="*/ 2147483647 w 1113"/>
              <a:gd name="T81" fmla="*/ 0 h 867"/>
              <a:gd name="T82" fmla="*/ 2147483647 w 1113"/>
              <a:gd name="T83" fmla="*/ 2147483647 h 867"/>
              <a:gd name="T84" fmla="*/ 2147483647 w 1113"/>
              <a:gd name="T85" fmla="*/ 2147483647 h 867"/>
              <a:gd name="T86" fmla="*/ 2147483647 w 1113"/>
              <a:gd name="T87" fmla="*/ 2147483647 h 867"/>
              <a:gd name="T88" fmla="*/ 2147483647 w 1113"/>
              <a:gd name="T89" fmla="*/ 2147483647 h 867"/>
              <a:gd name="T90" fmla="*/ 2147483647 w 1113"/>
              <a:gd name="T91" fmla="*/ 2147483647 h 8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113"/>
              <a:gd name="T139" fmla="*/ 0 h 867"/>
              <a:gd name="T140" fmla="*/ 1113 w 1113"/>
              <a:gd name="T141" fmla="*/ 867 h 8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113" h="867">
                <a:moveTo>
                  <a:pt x="1080" y="294"/>
                </a:moveTo>
                <a:lnTo>
                  <a:pt x="1053" y="252"/>
                </a:lnTo>
                <a:lnTo>
                  <a:pt x="1032" y="207"/>
                </a:lnTo>
                <a:lnTo>
                  <a:pt x="993" y="156"/>
                </a:lnTo>
                <a:lnTo>
                  <a:pt x="918" y="81"/>
                </a:lnTo>
                <a:lnTo>
                  <a:pt x="858" y="36"/>
                </a:lnTo>
                <a:lnTo>
                  <a:pt x="843" y="18"/>
                </a:lnTo>
                <a:lnTo>
                  <a:pt x="828" y="42"/>
                </a:lnTo>
                <a:lnTo>
                  <a:pt x="810" y="105"/>
                </a:lnTo>
                <a:lnTo>
                  <a:pt x="783" y="216"/>
                </a:lnTo>
                <a:lnTo>
                  <a:pt x="747" y="330"/>
                </a:lnTo>
                <a:lnTo>
                  <a:pt x="726" y="420"/>
                </a:lnTo>
                <a:lnTo>
                  <a:pt x="699" y="510"/>
                </a:lnTo>
                <a:lnTo>
                  <a:pt x="687" y="492"/>
                </a:lnTo>
                <a:lnTo>
                  <a:pt x="636" y="543"/>
                </a:lnTo>
                <a:lnTo>
                  <a:pt x="549" y="621"/>
                </a:lnTo>
                <a:lnTo>
                  <a:pt x="444" y="711"/>
                </a:lnTo>
                <a:lnTo>
                  <a:pt x="396" y="750"/>
                </a:lnTo>
                <a:lnTo>
                  <a:pt x="333" y="765"/>
                </a:lnTo>
                <a:lnTo>
                  <a:pt x="315" y="777"/>
                </a:lnTo>
                <a:lnTo>
                  <a:pt x="237" y="795"/>
                </a:lnTo>
                <a:lnTo>
                  <a:pt x="171" y="813"/>
                </a:lnTo>
                <a:lnTo>
                  <a:pt x="99" y="831"/>
                </a:lnTo>
                <a:lnTo>
                  <a:pt x="21" y="858"/>
                </a:lnTo>
                <a:lnTo>
                  <a:pt x="0" y="867"/>
                </a:lnTo>
                <a:lnTo>
                  <a:pt x="6" y="849"/>
                </a:lnTo>
                <a:lnTo>
                  <a:pt x="30" y="828"/>
                </a:lnTo>
                <a:lnTo>
                  <a:pt x="99" y="828"/>
                </a:lnTo>
                <a:lnTo>
                  <a:pt x="108" y="807"/>
                </a:lnTo>
                <a:lnTo>
                  <a:pt x="162" y="807"/>
                </a:lnTo>
                <a:lnTo>
                  <a:pt x="186" y="786"/>
                </a:lnTo>
                <a:lnTo>
                  <a:pt x="234" y="786"/>
                </a:lnTo>
                <a:lnTo>
                  <a:pt x="246" y="771"/>
                </a:lnTo>
                <a:lnTo>
                  <a:pt x="318" y="765"/>
                </a:lnTo>
                <a:lnTo>
                  <a:pt x="390" y="747"/>
                </a:lnTo>
                <a:lnTo>
                  <a:pt x="381" y="729"/>
                </a:lnTo>
                <a:lnTo>
                  <a:pt x="546" y="609"/>
                </a:lnTo>
                <a:lnTo>
                  <a:pt x="594" y="561"/>
                </a:lnTo>
                <a:lnTo>
                  <a:pt x="681" y="483"/>
                </a:lnTo>
                <a:lnTo>
                  <a:pt x="810" y="42"/>
                </a:lnTo>
                <a:lnTo>
                  <a:pt x="840" y="0"/>
                </a:lnTo>
                <a:lnTo>
                  <a:pt x="918" y="45"/>
                </a:lnTo>
                <a:lnTo>
                  <a:pt x="993" y="120"/>
                </a:lnTo>
                <a:lnTo>
                  <a:pt x="1062" y="213"/>
                </a:lnTo>
                <a:lnTo>
                  <a:pt x="1113" y="285"/>
                </a:lnTo>
                <a:lnTo>
                  <a:pt x="1080" y="294"/>
                </a:lnTo>
                <a:close/>
              </a:path>
            </a:pathLst>
          </a:custGeom>
          <a:solidFill>
            <a:srgbClr val="FF0000">
              <a:alpha val="70195"/>
            </a:srgbClr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7421" name="Freeform 14"/>
          <p:cNvSpPr>
            <a:spLocks noChangeAspect="1"/>
          </p:cNvSpPr>
          <p:nvPr/>
        </p:nvSpPr>
        <p:spPr bwMode="auto">
          <a:xfrm>
            <a:off x="6121191" y="3138594"/>
            <a:ext cx="306705" cy="1077172"/>
          </a:xfrm>
          <a:custGeom>
            <a:avLst/>
            <a:gdLst>
              <a:gd name="T0" fmla="*/ 2147483647 w 324"/>
              <a:gd name="T1" fmla="*/ 2147483647 h 1137"/>
              <a:gd name="T2" fmla="*/ 2147483647 w 324"/>
              <a:gd name="T3" fmla="*/ 2147483647 h 1137"/>
              <a:gd name="T4" fmla="*/ 2147483647 w 324"/>
              <a:gd name="T5" fmla="*/ 2147483647 h 1137"/>
              <a:gd name="T6" fmla="*/ 2147483647 w 324"/>
              <a:gd name="T7" fmla="*/ 2147483647 h 1137"/>
              <a:gd name="T8" fmla="*/ 2147483647 w 324"/>
              <a:gd name="T9" fmla="*/ 2147483647 h 1137"/>
              <a:gd name="T10" fmla="*/ 2147483647 w 324"/>
              <a:gd name="T11" fmla="*/ 2147483647 h 1137"/>
              <a:gd name="T12" fmla="*/ 2147483647 w 324"/>
              <a:gd name="T13" fmla="*/ 2147483647 h 1137"/>
              <a:gd name="T14" fmla="*/ 2147483647 w 324"/>
              <a:gd name="T15" fmla="*/ 2147483647 h 1137"/>
              <a:gd name="T16" fmla="*/ 2147483647 w 324"/>
              <a:gd name="T17" fmla="*/ 2147483647 h 1137"/>
              <a:gd name="T18" fmla="*/ 2147483647 w 324"/>
              <a:gd name="T19" fmla="*/ 2147483647 h 1137"/>
              <a:gd name="T20" fmla="*/ 2147483647 w 324"/>
              <a:gd name="T21" fmla="*/ 2147483647 h 1137"/>
              <a:gd name="T22" fmla="*/ 2147483647 w 324"/>
              <a:gd name="T23" fmla="*/ 2147483647 h 1137"/>
              <a:gd name="T24" fmla="*/ 2147483647 w 324"/>
              <a:gd name="T25" fmla="*/ 2147483647 h 1137"/>
              <a:gd name="T26" fmla="*/ 2147483647 w 324"/>
              <a:gd name="T27" fmla="*/ 2147483647 h 1137"/>
              <a:gd name="T28" fmla="*/ 2147483647 w 324"/>
              <a:gd name="T29" fmla="*/ 2147483647 h 1137"/>
              <a:gd name="T30" fmla="*/ 2147483647 w 324"/>
              <a:gd name="T31" fmla="*/ 2147483647 h 1137"/>
              <a:gd name="T32" fmla="*/ 2147483647 w 324"/>
              <a:gd name="T33" fmla="*/ 2147483647 h 1137"/>
              <a:gd name="T34" fmla="*/ 2147483647 w 324"/>
              <a:gd name="T35" fmla="*/ 2147483647 h 1137"/>
              <a:gd name="T36" fmla="*/ 2147483647 w 324"/>
              <a:gd name="T37" fmla="*/ 2147483647 h 1137"/>
              <a:gd name="T38" fmla="*/ 2147483647 w 324"/>
              <a:gd name="T39" fmla="*/ 2147483647 h 1137"/>
              <a:gd name="T40" fmla="*/ 2147483647 w 324"/>
              <a:gd name="T41" fmla="*/ 2147483647 h 1137"/>
              <a:gd name="T42" fmla="*/ 2147483647 w 324"/>
              <a:gd name="T43" fmla="*/ 2147483647 h 1137"/>
              <a:gd name="T44" fmla="*/ 2147483647 w 324"/>
              <a:gd name="T45" fmla="*/ 2147483647 h 1137"/>
              <a:gd name="T46" fmla="*/ 2147483647 w 324"/>
              <a:gd name="T47" fmla="*/ 2147483647 h 1137"/>
              <a:gd name="T48" fmla="*/ 2147483647 w 324"/>
              <a:gd name="T49" fmla="*/ 2147483647 h 1137"/>
              <a:gd name="T50" fmla="*/ 2147483647 w 324"/>
              <a:gd name="T51" fmla="*/ 2147483647 h 1137"/>
              <a:gd name="T52" fmla="*/ 2147483647 w 324"/>
              <a:gd name="T53" fmla="*/ 2147483647 h 1137"/>
              <a:gd name="T54" fmla="*/ 2147483647 w 324"/>
              <a:gd name="T55" fmla="*/ 2147483647 h 1137"/>
              <a:gd name="T56" fmla="*/ 2147483647 w 324"/>
              <a:gd name="T57" fmla="*/ 2147483647 h 1137"/>
              <a:gd name="T58" fmla="*/ 0 w 324"/>
              <a:gd name="T59" fmla="*/ 0 h 1137"/>
              <a:gd name="T60" fmla="*/ 2147483647 w 324"/>
              <a:gd name="T61" fmla="*/ 0 h 1137"/>
              <a:gd name="T62" fmla="*/ 2147483647 w 324"/>
              <a:gd name="T63" fmla="*/ 2147483647 h 1137"/>
              <a:gd name="T64" fmla="*/ 2147483647 w 324"/>
              <a:gd name="T65" fmla="*/ 2147483647 h 1137"/>
              <a:gd name="T66" fmla="*/ 2147483647 w 324"/>
              <a:gd name="T67" fmla="*/ 2147483647 h 1137"/>
              <a:gd name="T68" fmla="*/ 2147483647 w 324"/>
              <a:gd name="T69" fmla="*/ 2147483647 h 1137"/>
              <a:gd name="T70" fmla="*/ 2147483647 w 324"/>
              <a:gd name="T71" fmla="*/ 2147483647 h 1137"/>
              <a:gd name="T72" fmla="*/ 2147483647 w 324"/>
              <a:gd name="T73" fmla="*/ 2147483647 h 113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324"/>
              <a:gd name="T112" fmla="*/ 0 h 1137"/>
              <a:gd name="T113" fmla="*/ 324 w 324"/>
              <a:gd name="T114" fmla="*/ 1137 h 1137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324" h="1137">
                <a:moveTo>
                  <a:pt x="153" y="390"/>
                </a:moveTo>
                <a:lnTo>
                  <a:pt x="129" y="375"/>
                </a:lnTo>
                <a:lnTo>
                  <a:pt x="111" y="222"/>
                </a:lnTo>
                <a:lnTo>
                  <a:pt x="54" y="78"/>
                </a:lnTo>
                <a:lnTo>
                  <a:pt x="18" y="39"/>
                </a:lnTo>
                <a:lnTo>
                  <a:pt x="81" y="453"/>
                </a:lnTo>
                <a:lnTo>
                  <a:pt x="147" y="636"/>
                </a:lnTo>
                <a:lnTo>
                  <a:pt x="186" y="810"/>
                </a:lnTo>
                <a:lnTo>
                  <a:pt x="204" y="855"/>
                </a:lnTo>
                <a:lnTo>
                  <a:pt x="234" y="918"/>
                </a:lnTo>
                <a:lnTo>
                  <a:pt x="258" y="984"/>
                </a:lnTo>
                <a:lnTo>
                  <a:pt x="279" y="1035"/>
                </a:lnTo>
                <a:lnTo>
                  <a:pt x="309" y="1104"/>
                </a:lnTo>
                <a:lnTo>
                  <a:pt x="324" y="1134"/>
                </a:lnTo>
                <a:lnTo>
                  <a:pt x="294" y="1137"/>
                </a:lnTo>
                <a:lnTo>
                  <a:pt x="294" y="1098"/>
                </a:lnTo>
                <a:lnTo>
                  <a:pt x="276" y="1104"/>
                </a:lnTo>
                <a:lnTo>
                  <a:pt x="273" y="1038"/>
                </a:lnTo>
                <a:lnTo>
                  <a:pt x="249" y="1044"/>
                </a:lnTo>
                <a:lnTo>
                  <a:pt x="246" y="987"/>
                </a:lnTo>
                <a:lnTo>
                  <a:pt x="228" y="984"/>
                </a:lnTo>
                <a:lnTo>
                  <a:pt x="222" y="918"/>
                </a:lnTo>
                <a:lnTo>
                  <a:pt x="204" y="930"/>
                </a:lnTo>
                <a:lnTo>
                  <a:pt x="195" y="858"/>
                </a:lnTo>
                <a:lnTo>
                  <a:pt x="177" y="867"/>
                </a:lnTo>
                <a:lnTo>
                  <a:pt x="177" y="801"/>
                </a:lnTo>
                <a:lnTo>
                  <a:pt x="153" y="801"/>
                </a:lnTo>
                <a:lnTo>
                  <a:pt x="126" y="615"/>
                </a:lnTo>
                <a:lnTo>
                  <a:pt x="69" y="450"/>
                </a:lnTo>
                <a:lnTo>
                  <a:pt x="0" y="0"/>
                </a:lnTo>
                <a:lnTo>
                  <a:pt x="27" y="0"/>
                </a:lnTo>
                <a:lnTo>
                  <a:pt x="69" y="60"/>
                </a:lnTo>
                <a:lnTo>
                  <a:pt x="99" y="129"/>
                </a:lnTo>
                <a:lnTo>
                  <a:pt x="132" y="222"/>
                </a:lnTo>
                <a:lnTo>
                  <a:pt x="150" y="312"/>
                </a:lnTo>
                <a:lnTo>
                  <a:pt x="171" y="378"/>
                </a:lnTo>
                <a:lnTo>
                  <a:pt x="153" y="390"/>
                </a:lnTo>
                <a:close/>
              </a:path>
            </a:pathLst>
          </a:custGeom>
          <a:solidFill>
            <a:srgbClr val="FF0000">
              <a:alpha val="70195"/>
            </a:srgbClr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7422" name="Freeform 15"/>
          <p:cNvSpPr>
            <a:spLocks noChangeAspect="1"/>
          </p:cNvSpPr>
          <p:nvPr/>
        </p:nvSpPr>
        <p:spPr bwMode="auto">
          <a:xfrm>
            <a:off x="6306397" y="3165266"/>
            <a:ext cx="659342" cy="786765"/>
          </a:xfrm>
          <a:custGeom>
            <a:avLst/>
            <a:gdLst>
              <a:gd name="T0" fmla="*/ 2147483647 w 696"/>
              <a:gd name="T1" fmla="*/ 2147483647 h 831"/>
              <a:gd name="T2" fmla="*/ 0 w 696"/>
              <a:gd name="T3" fmla="*/ 2147483647 h 831"/>
              <a:gd name="T4" fmla="*/ 2147483647 w 696"/>
              <a:gd name="T5" fmla="*/ 2147483647 h 831"/>
              <a:gd name="T6" fmla="*/ 2147483647 w 696"/>
              <a:gd name="T7" fmla="*/ 2147483647 h 831"/>
              <a:gd name="T8" fmla="*/ 2147483647 w 696"/>
              <a:gd name="T9" fmla="*/ 2147483647 h 831"/>
              <a:gd name="T10" fmla="*/ 2147483647 w 696"/>
              <a:gd name="T11" fmla="*/ 2147483647 h 831"/>
              <a:gd name="T12" fmla="*/ 2147483647 w 696"/>
              <a:gd name="T13" fmla="*/ 2147483647 h 831"/>
              <a:gd name="T14" fmla="*/ 2147483647 w 696"/>
              <a:gd name="T15" fmla="*/ 0 h 831"/>
              <a:gd name="T16" fmla="*/ 2147483647 w 696"/>
              <a:gd name="T17" fmla="*/ 2147483647 h 831"/>
              <a:gd name="T18" fmla="*/ 2147483647 w 696"/>
              <a:gd name="T19" fmla="*/ 2147483647 h 831"/>
              <a:gd name="T20" fmla="*/ 2147483647 w 696"/>
              <a:gd name="T21" fmla="*/ 2147483647 h 831"/>
              <a:gd name="T22" fmla="*/ 2147483647 w 696"/>
              <a:gd name="T23" fmla="*/ 2147483647 h 831"/>
              <a:gd name="T24" fmla="*/ 2147483647 w 696"/>
              <a:gd name="T25" fmla="*/ 2147483647 h 831"/>
              <a:gd name="T26" fmla="*/ 2147483647 w 696"/>
              <a:gd name="T27" fmla="*/ 2147483647 h 831"/>
              <a:gd name="T28" fmla="*/ 2147483647 w 696"/>
              <a:gd name="T29" fmla="*/ 2147483647 h 831"/>
              <a:gd name="T30" fmla="*/ 2147483647 w 696"/>
              <a:gd name="T31" fmla="*/ 2147483647 h 831"/>
              <a:gd name="T32" fmla="*/ 2147483647 w 696"/>
              <a:gd name="T33" fmla="*/ 2147483647 h 831"/>
              <a:gd name="T34" fmla="*/ 2147483647 w 696"/>
              <a:gd name="T35" fmla="*/ 2147483647 h 831"/>
              <a:gd name="T36" fmla="*/ 2147483647 w 696"/>
              <a:gd name="T37" fmla="*/ 2147483647 h 831"/>
              <a:gd name="T38" fmla="*/ 2147483647 w 696"/>
              <a:gd name="T39" fmla="*/ 2147483647 h 831"/>
              <a:gd name="T40" fmla="*/ 2147483647 w 696"/>
              <a:gd name="T41" fmla="*/ 2147483647 h 831"/>
              <a:gd name="T42" fmla="*/ 2147483647 w 696"/>
              <a:gd name="T43" fmla="*/ 2147483647 h 831"/>
              <a:gd name="T44" fmla="*/ 2147483647 w 696"/>
              <a:gd name="T45" fmla="*/ 2147483647 h 831"/>
              <a:gd name="T46" fmla="*/ 2147483647 w 696"/>
              <a:gd name="T47" fmla="*/ 2147483647 h 831"/>
              <a:gd name="T48" fmla="*/ 2147483647 w 696"/>
              <a:gd name="T49" fmla="*/ 2147483647 h 831"/>
              <a:gd name="T50" fmla="*/ 2147483647 w 696"/>
              <a:gd name="T51" fmla="*/ 2147483647 h 831"/>
              <a:gd name="T52" fmla="*/ 2147483647 w 696"/>
              <a:gd name="T53" fmla="*/ 2147483647 h 831"/>
              <a:gd name="T54" fmla="*/ 2147483647 w 696"/>
              <a:gd name="T55" fmla="*/ 2147483647 h 831"/>
              <a:gd name="T56" fmla="*/ 2147483647 w 696"/>
              <a:gd name="T57" fmla="*/ 2147483647 h 831"/>
              <a:gd name="T58" fmla="*/ 2147483647 w 696"/>
              <a:gd name="T59" fmla="*/ 2147483647 h 831"/>
              <a:gd name="T60" fmla="*/ 2147483647 w 696"/>
              <a:gd name="T61" fmla="*/ 2147483647 h 831"/>
              <a:gd name="T62" fmla="*/ 2147483647 w 696"/>
              <a:gd name="T63" fmla="*/ 2147483647 h 831"/>
              <a:gd name="T64" fmla="*/ 2147483647 w 696"/>
              <a:gd name="T65" fmla="*/ 2147483647 h 831"/>
              <a:gd name="T66" fmla="*/ 2147483647 w 696"/>
              <a:gd name="T67" fmla="*/ 2147483647 h 831"/>
              <a:gd name="T68" fmla="*/ 2147483647 w 696"/>
              <a:gd name="T69" fmla="*/ 2147483647 h 831"/>
              <a:gd name="T70" fmla="*/ 2147483647 w 696"/>
              <a:gd name="T71" fmla="*/ 2147483647 h 831"/>
              <a:gd name="T72" fmla="*/ 2147483647 w 696"/>
              <a:gd name="T73" fmla="*/ 2147483647 h 831"/>
              <a:gd name="T74" fmla="*/ 2147483647 w 696"/>
              <a:gd name="T75" fmla="*/ 2147483647 h 831"/>
              <a:gd name="T76" fmla="*/ 2147483647 w 696"/>
              <a:gd name="T77" fmla="*/ 2147483647 h 831"/>
              <a:gd name="T78" fmla="*/ 2147483647 w 696"/>
              <a:gd name="T79" fmla="*/ 2147483647 h 831"/>
              <a:gd name="T80" fmla="*/ 2147483647 w 696"/>
              <a:gd name="T81" fmla="*/ 2147483647 h 831"/>
              <a:gd name="T82" fmla="*/ 2147483647 w 696"/>
              <a:gd name="T83" fmla="*/ 2147483647 h 831"/>
              <a:gd name="T84" fmla="*/ 2147483647 w 696"/>
              <a:gd name="T85" fmla="*/ 2147483647 h 831"/>
              <a:gd name="T86" fmla="*/ 2147483647 w 696"/>
              <a:gd name="T87" fmla="*/ 2147483647 h 831"/>
              <a:gd name="T88" fmla="*/ 2147483647 w 696"/>
              <a:gd name="T89" fmla="*/ 2147483647 h 831"/>
              <a:gd name="T90" fmla="*/ 2147483647 w 696"/>
              <a:gd name="T91" fmla="*/ 2147483647 h 831"/>
              <a:gd name="T92" fmla="*/ 2147483647 w 696"/>
              <a:gd name="T93" fmla="*/ 2147483647 h 831"/>
              <a:gd name="T94" fmla="*/ 2147483647 w 696"/>
              <a:gd name="T95" fmla="*/ 2147483647 h 831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96"/>
              <a:gd name="T145" fmla="*/ 0 h 831"/>
              <a:gd name="T146" fmla="*/ 696 w 696"/>
              <a:gd name="T147" fmla="*/ 831 h 831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96" h="831">
                <a:moveTo>
                  <a:pt x="18" y="360"/>
                </a:moveTo>
                <a:lnTo>
                  <a:pt x="0" y="351"/>
                </a:lnTo>
                <a:lnTo>
                  <a:pt x="39" y="243"/>
                </a:lnTo>
                <a:lnTo>
                  <a:pt x="63" y="171"/>
                </a:lnTo>
                <a:lnTo>
                  <a:pt x="99" y="84"/>
                </a:lnTo>
                <a:lnTo>
                  <a:pt x="117" y="42"/>
                </a:lnTo>
                <a:lnTo>
                  <a:pt x="144" y="6"/>
                </a:lnTo>
                <a:lnTo>
                  <a:pt x="165" y="0"/>
                </a:lnTo>
                <a:lnTo>
                  <a:pt x="156" y="66"/>
                </a:lnTo>
                <a:lnTo>
                  <a:pt x="141" y="159"/>
                </a:lnTo>
                <a:lnTo>
                  <a:pt x="129" y="279"/>
                </a:lnTo>
                <a:lnTo>
                  <a:pt x="120" y="384"/>
                </a:lnTo>
                <a:lnTo>
                  <a:pt x="117" y="438"/>
                </a:lnTo>
                <a:lnTo>
                  <a:pt x="192" y="468"/>
                </a:lnTo>
                <a:lnTo>
                  <a:pt x="264" y="498"/>
                </a:lnTo>
                <a:lnTo>
                  <a:pt x="300" y="519"/>
                </a:lnTo>
                <a:lnTo>
                  <a:pt x="369" y="558"/>
                </a:lnTo>
                <a:lnTo>
                  <a:pt x="432" y="594"/>
                </a:lnTo>
                <a:lnTo>
                  <a:pt x="426" y="612"/>
                </a:lnTo>
                <a:lnTo>
                  <a:pt x="480" y="636"/>
                </a:lnTo>
                <a:lnTo>
                  <a:pt x="540" y="681"/>
                </a:lnTo>
                <a:lnTo>
                  <a:pt x="537" y="699"/>
                </a:lnTo>
                <a:lnTo>
                  <a:pt x="588" y="720"/>
                </a:lnTo>
                <a:lnTo>
                  <a:pt x="579" y="741"/>
                </a:lnTo>
                <a:lnTo>
                  <a:pt x="642" y="759"/>
                </a:lnTo>
                <a:lnTo>
                  <a:pt x="630" y="777"/>
                </a:lnTo>
                <a:lnTo>
                  <a:pt x="696" y="807"/>
                </a:lnTo>
                <a:lnTo>
                  <a:pt x="678" y="831"/>
                </a:lnTo>
                <a:lnTo>
                  <a:pt x="633" y="768"/>
                </a:lnTo>
                <a:lnTo>
                  <a:pt x="618" y="780"/>
                </a:lnTo>
                <a:lnTo>
                  <a:pt x="579" y="729"/>
                </a:lnTo>
                <a:lnTo>
                  <a:pt x="567" y="750"/>
                </a:lnTo>
                <a:lnTo>
                  <a:pt x="528" y="693"/>
                </a:lnTo>
                <a:lnTo>
                  <a:pt x="519" y="711"/>
                </a:lnTo>
                <a:lnTo>
                  <a:pt x="480" y="651"/>
                </a:lnTo>
                <a:lnTo>
                  <a:pt x="465" y="669"/>
                </a:lnTo>
                <a:lnTo>
                  <a:pt x="420" y="600"/>
                </a:lnTo>
                <a:lnTo>
                  <a:pt x="414" y="618"/>
                </a:lnTo>
                <a:lnTo>
                  <a:pt x="351" y="561"/>
                </a:lnTo>
                <a:lnTo>
                  <a:pt x="258" y="510"/>
                </a:lnTo>
                <a:lnTo>
                  <a:pt x="96" y="438"/>
                </a:lnTo>
                <a:lnTo>
                  <a:pt x="141" y="57"/>
                </a:lnTo>
                <a:lnTo>
                  <a:pt x="144" y="33"/>
                </a:lnTo>
                <a:lnTo>
                  <a:pt x="114" y="102"/>
                </a:lnTo>
                <a:lnTo>
                  <a:pt x="81" y="168"/>
                </a:lnTo>
                <a:lnTo>
                  <a:pt x="51" y="243"/>
                </a:lnTo>
                <a:lnTo>
                  <a:pt x="36" y="321"/>
                </a:lnTo>
                <a:lnTo>
                  <a:pt x="18" y="360"/>
                </a:lnTo>
                <a:close/>
              </a:path>
            </a:pathLst>
          </a:custGeom>
          <a:solidFill>
            <a:srgbClr val="FF0000">
              <a:alpha val="70195"/>
            </a:srgbClr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7423" name="Freeform 16"/>
          <p:cNvSpPr>
            <a:spLocks noChangeAspect="1"/>
          </p:cNvSpPr>
          <p:nvPr/>
        </p:nvSpPr>
        <p:spPr bwMode="auto">
          <a:xfrm>
            <a:off x="6949440" y="3931286"/>
            <a:ext cx="37042" cy="42968"/>
          </a:xfrm>
          <a:custGeom>
            <a:avLst/>
            <a:gdLst>
              <a:gd name="T0" fmla="*/ 2147483647 w 39"/>
              <a:gd name="T1" fmla="*/ 0 h 45"/>
              <a:gd name="T2" fmla="*/ 2147483647 w 39"/>
              <a:gd name="T3" fmla="*/ 2147483647 h 45"/>
              <a:gd name="T4" fmla="*/ 2147483647 w 39"/>
              <a:gd name="T5" fmla="*/ 2147483647 h 45"/>
              <a:gd name="T6" fmla="*/ 2147483647 w 39"/>
              <a:gd name="T7" fmla="*/ 2147483647 h 45"/>
              <a:gd name="T8" fmla="*/ 0 w 39"/>
              <a:gd name="T9" fmla="*/ 2147483647 h 45"/>
              <a:gd name="T10" fmla="*/ 2147483647 w 39"/>
              <a:gd name="T11" fmla="*/ 0 h 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"/>
              <a:gd name="T19" fmla="*/ 0 h 45"/>
              <a:gd name="T20" fmla="*/ 39 w 39"/>
              <a:gd name="T21" fmla="*/ 45 h 4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" h="45">
                <a:moveTo>
                  <a:pt x="21" y="0"/>
                </a:moveTo>
                <a:lnTo>
                  <a:pt x="39" y="18"/>
                </a:lnTo>
                <a:lnTo>
                  <a:pt x="18" y="21"/>
                </a:lnTo>
                <a:lnTo>
                  <a:pt x="27" y="45"/>
                </a:lnTo>
                <a:lnTo>
                  <a:pt x="0" y="18"/>
                </a:lnTo>
                <a:lnTo>
                  <a:pt x="21" y="0"/>
                </a:lnTo>
                <a:close/>
              </a:path>
            </a:pathLst>
          </a:custGeom>
          <a:solidFill>
            <a:srgbClr val="FF0000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7424" name="Freeform 17"/>
          <p:cNvSpPr>
            <a:spLocks noChangeAspect="1"/>
          </p:cNvSpPr>
          <p:nvPr/>
        </p:nvSpPr>
        <p:spPr bwMode="auto">
          <a:xfrm>
            <a:off x="6405669" y="2985985"/>
            <a:ext cx="142240" cy="303741"/>
          </a:xfrm>
          <a:custGeom>
            <a:avLst/>
            <a:gdLst>
              <a:gd name="T0" fmla="*/ 0 w 150"/>
              <a:gd name="T1" fmla="*/ 2147483647 h 321"/>
              <a:gd name="T2" fmla="*/ 2147483647 w 150"/>
              <a:gd name="T3" fmla="*/ 2147483647 h 321"/>
              <a:gd name="T4" fmla="*/ 2147483647 w 150"/>
              <a:gd name="T5" fmla="*/ 2147483647 h 321"/>
              <a:gd name="T6" fmla="*/ 2147483647 w 150"/>
              <a:gd name="T7" fmla="*/ 0 h 321"/>
              <a:gd name="T8" fmla="*/ 2147483647 w 150"/>
              <a:gd name="T9" fmla="*/ 2147483647 h 321"/>
              <a:gd name="T10" fmla="*/ 2147483647 w 150"/>
              <a:gd name="T11" fmla="*/ 2147483647 h 321"/>
              <a:gd name="T12" fmla="*/ 2147483647 w 150"/>
              <a:gd name="T13" fmla="*/ 2147483647 h 321"/>
              <a:gd name="T14" fmla="*/ 2147483647 w 150"/>
              <a:gd name="T15" fmla="*/ 2147483647 h 321"/>
              <a:gd name="T16" fmla="*/ 2147483647 w 150"/>
              <a:gd name="T17" fmla="*/ 2147483647 h 321"/>
              <a:gd name="T18" fmla="*/ 2147483647 w 150"/>
              <a:gd name="T19" fmla="*/ 2147483647 h 321"/>
              <a:gd name="T20" fmla="*/ 2147483647 w 150"/>
              <a:gd name="T21" fmla="*/ 2147483647 h 321"/>
              <a:gd name="T22" fmla="*/ 2147483647 w 150"/>
              <a:gd name="T23" fmla="*/ 2147483647 h 321"/>
              <a:gd name="T24" fmla="*/ 2147483647 w 150"/>
              <a:gd name="T25" fmla="*/ 2147483647 h 321"/>
              <a:gd name="T26" fmla="*/ 0 w 150"/>
              <a:gd name="T27" fmla="*/ 2147483647 h 3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50"/>
              <a:gd name="T43" fmla="*/ 0 h 321"/>
              <a:gd name="T44" fmla="*/ 150 w 150"/>
              <a:gd name="T45" fmla="*/ 321 h 32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50" h="321">
                <a:moveTo>
                  <a:pt x="0" y="120"/>
                </a:moveTo>
                <a:lnTo>
                  <a:pt x="33" y="63"/>
                </a:lnTo>
                <a:lnTo>
                  <a:pt x="69" y="24"/>
                </a:lnTo>
                <a:lnTo>
                  <a:pt x="90" y="0"/>
                </a:lnTo>
                <a:lnTo>
                  <a:pt x="114" y="12"/>
                </a:lnTo>
                <a:lnTo>
                  <a:pt x="126" y="132"/>
                </a:lnTo>
                <a:lnTo>
                  <a:pt x="135" y="219"/>
                </a:lnTo>
                <a:lnTo>
                  <a:pt x="150" y="321"/>
                </a:lnTo>
                <a:lnTo>
                  <a:pt x="123" y="249"/>
                </a:lnTo>
                <a:lnTo>
                  <a:pt x="99" y="27"/>
                </a:lnTo>
                <a:lnTo>
                  <a:pt x="72" y="54"/>
                </a:lnTo>
                <a:lnTo>
                  <a:pt x="42" y="102"/>
                </a:lnTo>
                <a:lnTo>
                  <a:pt x="24" y="135"/>
                </a:lnTo>
                <a:lnTo>
                  <a:pt x="0" y="120"/>
                </a:lnTo>
                <a:close/>
              </a:path>
            </a:pathLst>
          </a:custGeom>
          <a:solidFill>
            <a:srgbClr val="FF3300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7425" name="Freeform 18"/>
          <p:cNvSpPr>
            <a:spLocks noChangeAspect="1"/>
          </p:cNvSpPr>
          <p:nvPr/>
        </p:nvSpPr>
        <p:spPr bwMode="auto">
          <a:xfrm>
            <a:off x="6541983" y="3357883"/>
            <a:ext cx="648970" cy="306705"/>
          </a:xfrm>
          <a:custGeom>
            <a:avLst/>
            <a:gdLst>
              <a:gd name="T0" fmla="*/ 2147483647 w 684"/>
              <a:gd name="T1" fmla="*/ 0 h 324"/>
              <a:gd name="T2" fmla="*/ 2147483647 w 684"/>
              <a:gd name="T3" fmla="*/ 2147483647 h 324"/>
              <a:gd name="T4" fmla="*/ 2147483647 w 684"/>
              <a:gd name="T5" fmla="*/ 2147483647 h 324"/>
              <a:gd name="T6" fmla="*/ 2147483647 w 684"/>
              <a:gd name="T7" fmla="*/ 2147483647 h 324"/>
              <a:gd name="T8" fmla="*/ 2147483647 w 684"/>
              <a:gd name="T9" fmla="*/ 2147483647 h 324"/>
              <a:gd name="T10" fmla="*/ 2147483647 w 684"/>
              <a:gd name="T11" fmla="*/ 2147483647 h 324"/>
              <a:gd name="T12" fmla="*/ 2147483647 w 684"/>
              <a:gd name="T13" fmla="*/ 2147483647 h 324"/>
              <a:gd name="T14" fmla="*/ 2147483647 w 684"/>
              <a:gd name="T15" fmla="*/ 2147483647 h 324"/>
              <a:gd name="T16" fmla="*/ 2147483647 w 684"/>
              <a:gd name="T17" fmla="*/ 2147483647 h 324"/>
              <a:gd name="T18" fmla="*/ 2147483647 w 684"/>
              <a:gd name="T19" fmla="*/ 2147483647 h 324"/>
              <a:gd name="T20" fmla="*/ 2147483647 w 684"/>
              <a:gd name="T21" fmla="*/ 2147483647 h 324"/>
              <a:gd name="T22" fmla="*/ 2147483647 w 684"/>
              <a:gd name="T23" fmla="*/ 2147483647 h 324"/>
              <a:gd name="T24" fmla="*/ 2147483647 w 684"/>
              <a:gd name="T25" fmla="*/ 2147483647 h 324"/>
              <a:gd name="T26" fmla="*/ 2147483647 w 684"/>
              <a:gd name="T27" fmla="*/ 2147483647 h 324"/>
              <a:gd name="T28" fmla="*/ 2147483647 w 684"/>
              <a:gd name="T29" fmla="*/ 2147483647 h 324"/>
              <a:gd name="T30" fmla="*/ 2147483647 w 684"/>
              <a:gd name="T31" fmla="*/ 2147483647 h 324"/>
              <a:gd name="T32" fmla="*/ 2147483647 w 684"/>
              <a:gd name="T33" fmla="*/ 2147483647 h 324"/>
              <a:gd name="T34" fmla="*/ 2147483647 w 684"/>
              <a:gd name="T35" fmla="*/ 2147483647 h 324"/>
              <a:gd name="T36" fmla="*/ 2147483647 w 684"/>
              <a:gd name="T37" fmla="*/ 2147483647 h 324"/>
              <a:gd name="T38" fmla="*/ 2147483647 w 684"/>
              <a:gd name="T39" fmla="*/ 2147483647 h 324"/>
              <a:gd name="T40" fmla="*/ 2147483647 w 684"/>
              <a:gd name="T41" fmla="*/ 2147483647 h 324"/>
              <a:gd name="T42" fmla="*/ 2147483647 w 684"/>
              <a:gd name="T43" fmla="*/ 2147483647 h 324"/>
              <a:gd name="T44" fmla="*/ 0 w 684"/>
              <a:gd name="T45" fmla="*/ 2147483647 h 324"/>
              <a:gd name="T46" fmla="*/ 2147483647 w 684"/>
              <a:gd name="T47" fmla="*/ 0 h 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684"/>
              <a:gd name="T73" fmla="*/ 0 h 324"/>
              <a:gd name="T74" fmla="*/ 684 w 684"/>
              <a:gd name="T75" fmla="*/ 324 h 32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684" h="324">
                <a:moveTo>
                  <a:pt x="15" y="0"/>
                </a:moveTo>
                <a:lnTo>
                  <a:pt x="15" y="27"/>
                </a:lnTo>
                <a:lnTo>
                  <a:pt x="84" y="42"/>
                </a:lnTo>
                <a:lnTo>
                  <a:pt x="144" y="51"/>
                </a:lnTo>
                <a:lnTo>
                  <a:pt x="360" y="123"/>
                </a:lnTo>
                <a:lnTo>
                  <a:pt x="351" y="141"/>
                </a:lnTo>
                <a:lnTo>
                  <a:pt x="423" y="162"/>
                </a:lnTo>
                <a:lnTo>
                  <a:pt x="486" y="195"/>
                </a:lnTo>
                <a:lnTo>
                  <a:pt x="540" y="231"/>
                </a:lnTo>
                <a:lnTo>
                  <a:pt x="591" y="249"/>
                </a:lnTo>
                <a:lnTo>
                  <a:pt x="603" y="264"/>
                </a:lnTo>
                <a:lnTo>
                  <a:pt x="648" y="279"/>
                </a:lnTo>
                <a:lnTo>
                  <a:pt x="684" y="297"/>
                </a:lnTo>
                <a:lnTo>
                  <a:pt x="660" y="300"/>
                </a:lnTo>
                <a:lnTo>
                  <a:pt x="675" y="324"/>
                </a:lnTo>
                <a:lnTo>
                  <a:pt x="636" y="300"/>
                </a:lnTo>
                <a:lnTo>
                  <a:pt x="585" y="267"/>
                </a:lnTo>
                <a:lnTo>
                  <a:pt x="531" y="252"/>
                </a:lnTo>
                <a:lnTo>
                  <a:pt x="483" y="219"/>
                </a:lnTo>
                <a:lnTo>
                  <a:pt x="411" y="177"/>
                </a:lnTo>
                <a:lnTo>
                  <a:pt x="345" y="138"/>
                </a:lnTo>
                <a:lnTo>
                  <a:pt x="153" y="69"/>
                </a:lnTo>
                <a:lnTo>
                  <a:pt x="0" y="36"/>
                </a:lnTo>
                <a:lnTo>
                  <a:pt x="15" y="0"/>
                </a:lnTo>
                <a:close/>
              </a:path>
            </a:pathLst>
          </a:custGeom>
          <a:solidFill>
            <a:srgbClr val="FF0000">
              <a:alpha val="70195"/>
            </a:srgbClr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7426" name="Freeform 19"/>
          <p:cNvSpPr>
            <a:spLocks noChangeAspect="1"/>
          </p:cNvSpPr>
          <p:nvPr/>
        </p:nvSpPr>
        <p:spPr bwMode="auto">
          <a:xfrm>
            <a:off x="6186385" y="2753360"/>
            <a:ext cx="54821" cy="320040"/>
          </a:xfrm>
          <a:custGeom>
            <a:avLst/>
            <a:gdLst>
              <a:gd name="T0" fmla="*/ 2147483647 w 57"/>
              <a:gd name="T1" fmla="*/ 2147483647 h 339"/>
              <a:gd name="T2" fmla="*/ 2147483647 w 57"/>
              <a:gd name="T3" fmla="*/ 2147483647 h 339"/>
              <a:gd name="T4" fmla="*/ 2147483647 w 57"/>
              <a:gd name="T5" fmla="*/ 2147483647 h 339"/>
              <a:gd name="T6" fmla="*/ 2147483647 w 57"/>
              <a:gd name="T7" fmla="*/ 2147483647 h 339"/>
              <a:gd name="T8" fmla="*/ 0 w 57"/>
              <a:gd name="T9" fmla="*/ 2147483647 h 339"/>
              <a:gd name="T10" fmla="*/ 2147483647 w 57"/>
              <a:gd name="T11" fmla="*/ 0 h 339"/>
              <a:gd name="T12" fmla="*/ 2147483647 w 57"/>
              <a:gd name="T13" fmla="*/ 2147483647 h 339"/>
              <a:gd name="T14" fmla="*/ 2147483647 w 57"/>
              <a:gd name="T15" fmla="*/ 2147483647 h 339"/>
              <a:gd name="T16" fmla="*/ 2147483647 w 57"/>
              <a:gd name="T17" fmla="*/ 2147483647 h 339"/>
              <a:gd name="T18" fmla="*/ 2147483647 w 57"/>
              <a:gd name="T19" fmla="*/ 2147483647 h 339"/>
              <a:gd name="T20" fmla="*/ 2147483647 w 57"/>
              <a:gd name="T21" fmla="*/ 2147483647 h 3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7"/>
              <a:gd name="T34" fmla="*/ 0 h 339"/>
              <a:gd name="T35" fmla="*/ 57 w 57"/>
              <a:gd name="T36" fmla="*/ 339 h 33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7" h="339">
                <a:moveTo>
                  <a:pt x="30" y="339"/>
                </a:moveTo>
                <a:lnTo>
                  <a:pt x="36" y="261"/>
                </a:lnTo>
                <a:lnTo>
                  <a:pt x="15" y="102"/>
                </a:lnTo>
                <a:lnTo>
                  <a:pt x="9" y="63"/>
                </a:lnTo>
                <a:lnTo>
                  <a:pt x="0" y="45"/>
                </a:lnTo>
                <a:lnTo>
                  <a:pt x="12" y="0"/>
                </a:lnTo>
                <a:lnTo>
                  <a:pt x="36" y="51"/>
                </a:lnTo>
                <a:lnTo>
                  <a:pt x="48" y="138"/>
                </a:lnTo>
                <a:lnTo>
                  <a:pt x="54" y="240"/>
                </a:lnTo>
                <a:lnTo>
                  <a:pt x="57" y="336"/>
                </a:lnTo>
                <a:lnTo>
                  <a:pt x="30" y="339"/>
                </a:lnTo>
                <a:close/>
              </a:path>
            </a:pathLst>
          </a:custGeom>
          <a:solidFill>
            <a:srgbClr val="FF0000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7427" name="Freeform 20"/>
          <p:cNvSpPr>
            <a:spLocks noChangeAspect="1"/>
          </p:cNvSpPr>
          <p:nvPr/>
        </p:nvSpPr>
        <p:spPr bwMode="auto">
          <a:xfrm>
            <a:off x="6177494" y="3057103"/>
            <a:ext cx="431165" cy="487468"/>
          </a:xfrm>
          <a:custGeom>
            <a:avLst/>
            <a:gdLst>
              <a:gd name="T0" fmla="*/ 2147483647 w 387"/>
              <a:gd name="T1" fmla="*/ 2147483647 h 438"/>
              <a:gd name="T2" fmla="*/ 0 w 387"/>
              <a:gd name="T3" fmla="*/ 2147483647 h 438"/>
              <a:gd name="T4" fmla="*/ 2147483647 w 387"/>
              <a:gd name="T5" fmla="*/ 2147483647 h 438"/>
              <a:gd name="T6" fmla="*/ 2147483647 w 387"/>
              <a:gd name="T7" fmla="*/ 2147483647 h 438"/>
              <a:gd name="T8" fmla="*/ 2147483647 w 387"/>
              <a:gd name="T9" fmla="*/ 2147483647 h 438"/>
              <a:gd name="T10" fmla="*/ 2147483647 w 387"/>
              <a:gd name="T11" fmla="*/ 2147483647 h 438"/>
              <a:gd name="T12" fmla="*/ 2147483647 w 387"/>
              <a:gd name="T13" fmla="*/ 2147483647 h 438"/>
              <a:gd name="T14" fmla="*/ 2147483647 w 387"/>
              <a:gd name="T15" fmla="*/ 2147483647 h 438"/>
              <a:gd name="T16" fmla="*/ 2147483647 w 387"/>
              <a:gd name="T17" fmla="*/ 2147483647 h 438"/>
              <a:gd name="T18" fmla="*/ 2147483647 w 387"/>
              <a:gd name="T19" fmla="*/ 2147483647 h 438"/>
              <a:gd name="T20" fmla="*/ 2147483647 w 387"/>
              <a:gd name="T21" fmla="*/ 2147483647 h 438"/>
              <a:gd name="T22" fmla="*/ 2147483647 w 387"/>
              <a:gd name="T23" fmla="*/ 2147483647 h 438"/>
              <a:gd name="T24" fmla="*/ 2147483647 w 387"/>
              <a:gd name="T25" fmla="*/ 2147483647 h 438"/>
              <a:gd name="T26" fmla="*/ 2147483647 w 387"/>
              <a:gd name="T27" fmla="*/ 2147483647 h 438"/>
              <a:gd name="T28" fmla="*/ 2147483647 w 387"/>
              <a:gd name="T29" fmla="*/ 2147483647 h 438"/>
              <a:gd name="T30" fmla="*/ 2147483647 w 387"/>
              <a:gd name="T31" fmla="*/ 2147483647 h 438"/>
              <a:gd name="T32" fmla="*/ 2147483647 w 387"/>
              <a:gd name="T33" fmla="*/ 2147483647 h 438"/>
              <a:gd name="T34" fmla="*/ 2147483647 w 387"/>
              <a:gd name="T35" fmla="*/ 2147483647 h 438"/>
              <a:gd name="T36" fmla="*/ 2147483647 w 387"/>
              <a:gd name="T37" fmla="*/ 2147483647 h 438"/>
              <a:gd name="T38" fmla="*/ 2147483647 w 387"/>
              <a:gd name="T39" fmla="*/ 2147483647 h 438"/>
              <a:gd name="T40" fmla="*/ 2147483647 w 387"/>
              <a:gd name="T41" fmla="*/ 2147483647 h 438"/>
              <a:gd name="T42" fmla="*/ 2147483647 w 387"/>
              <a:gd name="T43" fmla="*/ 2147483647 h 438"/>
              <a:gd name="T44" fmla="*/ 2147483647 w 387"/>
              <a:gd name="T45" fmla="*/ 2147483647 h 438"/>
              <a:gd name="T46" fmla="*/ 2147483647 w 387"/>
              <a:gd name="T47" fmla="*/ 2147483647 h 438"/>
              <a:gd name="T48" fmla="*/ 2147483647 w 387"/>
              <a:gd name="T49" fmla="*/ 2147483647 h 438"/>
              <a:gd name="T50" fmla="*/ 2147483647 w 387"/>
              <a:gd name="T51" fmla="*/ 2147483647 h 438"/>
              <a:gd name="T52" fmla="*/ 2147483647 w 387"/>
              <a:gd name="T53" fmla="*/ 2147483647 h 438"/>
              <a:gd name="T54" fmla="*/ 2147483647 w 387"/>
              <a:gd name="T55" fmla="*/ 2147483647 h 438"/>
              <a:gd name="T56" fmla="*/ 2147483647 w 387"/>
              <a:gd name="T57" fmla="*/ 2147483647 h 438"/>
              <a:gd name="T58" fmla="*/ 2147483647 w 387"/>
              <a:gd name="T59" fmla="*/ 2147483647 h 438"/>
              <a:gd name="T60" fmla="*/ 2147483647 w 387"/>
              <a:gd name="T61" fmla="*/ 2147483647 h 438"/>
              <a:gd name="T62" fmla="*/ 2147483647 w 387"/>
              <a:gd name="T63" fmla="*/ 2147483647 h 438"/>
              <a:gd name="T64" fmla="*/ 2147483647 w 387"/>
              <a:gd name="T65" fmla="*/ 2147483647 h 438"/>
              <a:gd name="T66" fmla="*/ 2147483647 w 387"/>
              <a:gd name="T67" fmla="*/ 2147483647 h 438"/>
              <a:gd name="T68" fmla="*/ 2147483647 w 387"/>
              <a:gd name="T69" fmla="*/ 2147483647 h 438"/>
              <a:gd name="T70" fmla="*/ 2147483647 w 387"/>
              <a:gd name="T71" fmla="*/ 2147483647 h 438"/>
              <a:gd name="T72" fmla="*/ 2147483647 w 387"/>
              <a:gd name="T73" fmla="*/ 2147483647 h 438"/>
              <a:gd name="T74" fmla="*/ 2147483647 w 387"/>
              <a:gd name="T75" fmla="*/ 2147483647 h 438"/>
              <a:gd name="T76" fmla="*/ 2147483647 w 387"/>
              <a:gd name="T77" fmla="*/ 2147483647 h 438"/>
              <a:gd name="T78" fmla="*/ 2147483647 w 387"/>
              <a:gd name="T79" fmla="*/ 0 h 438"/>
              <a:gd name="T80" fmla="*/ 2147483647 w 387"/>
              <a:gd name="T81" fmla="*/ 2147483647 h 43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87"/>
              <a:gd name="T124" fmla="*/ 0 h 438"/>
              <a:gd name="T125" fmla="*/ 387 w 387"/>
              <a:gd name="T126" fmla="*/ 438 h 43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87" h="438">
                <a:moveTo>
                  <a:pt x="21" y="30"/>
                </a:moveTo>
                <a:lnTo>
                  <a:pt x="0" y="63"/>
                </a:lnTo>
                <a:lnTo>
                  <a:pt x="3" y="90"/>
                </a:lnTo>
                <a:lnTo>
                  <a:pt x="12" y="111"/>
                </a:lnTo>
                <a:lnTo>
                  <a:pt x="39" y="192"/>
                </a:lnTo>
                <a:lnTo>
                  <a:pt x="63" y="255"/>
                </a:lnTo>
                <a:lnTo>
                  <a:pt x="78" y="297"/>
                </a:lnTo>
                <a:lnTo>
                  <a:pt x="75" y="330"/>
                </a:lnTo>
                <a:lnTo>
                  <a:pt x="105" y="333"/>
                </a:lnTo>
                <a:lnTo>
                  <a:pt x="111" y="288"/>
                </a:lnTo>
                <a:lnTo>
                  <a:pt x="102" y="255"/>
                </a:lnTo>
                <a:lnTo>
                  <a:pt x="144" y="258"/>
                </a:lnTo>
                <a:lnTo>
                  <a:pt x="168" y="204"/>
                </a:lnTo>
                <a:lnTo>
                  <a:pt x="198" y="150"/>
                </a:lnTo>
                <a:lnTo>
                  <a:pt x="222" y="108"/>
                </a:lnTo>
                <a:lnTo>
                  <a:pt x="237" y="96"/>
                </a:lnTo>
                <a:lnTo>
                  <a:pt x="261" y="105"/>
                </a:lnTo>
                <a:lnTo>
                  <a:pt x="252" y="171"/>
                </a:lnTo>
                <a:lnTo>
                  <a:pt x="240" y="255"/>
                </a:lnTo>
                <a:lnTo>
                  <a:pt x="234" y="312"/>
                </a:lnTo>
                <a:lnTo>
                  <a:pt x="231" y="330"/>
                </a:lnTo>
                <a:lnTo>
                  <a:pt x="261" y="342"/>
                </a:lnTo>
                <a:lnTo>
                  <a:pt x="273" y="366"/>
                </a:lnTo>
                <a:lnTo>
                  <a:pt x="255" y="387"/>
                </a:lnTo>
                <a:lnTo>
                  <a:pt x="243" y="405"/>
                </a:lnTo>
                <a:lnTo>
                  <a:pt x="264" y="420"/>
                </a:lnTo>
                <a:lnTo>
                  <a:pt x="324" y="438"/>
                </a:lnTo>
                <a:lnTo>
                  <a:pt x="354" y="435"/>
                </a:lnTo>
                <a:lnTo>
                  <a:pt x="381" y="402"/>
                </a:lnTo>
                <a:lnTo>
                  <a:pt x="387" y="372"/>
                </a:lnTo>
                <a:lnTo>
                  <a:pt x="372" y="345"/>
                </a:lnTo>
                <a:lnTo>
                  <a:pt x="354" y="324"/>
                </a:lnTo>
                <a:lnTo>
                  <a:pt x="336" y="303"/>
                </a:lnTo>
                <a:lnTo>
                  <a:pt x="318" y="201"/>
                </a:lnTo>
                <a:lnTo>
                  <a:pt x="303" y="150"/>
                </a:lnTo>
                <a:lnTo>
                  <a:pt x="264" y="87"/>
                </a:lnTo>
                <a:lnTo>
                  <a:pt x="222" y="45"/>
                </a:lnTo>
                <a:lnTo>
                  <a:pt x="177" y="21"/>
                </a:lnTo>
                <a:lnTo>
                  <a:pt x="138" y="9"/>
                </a:lnTo>
                <a:lnTo>
                  <a:pt x="84" y="0"/>
                </a:lnTo>
                <a:lnTo>
                  <a:pt x="39" y="12"/>
                </a:lnTo>
              </a:path>
            </a:pathLst>
          </a:custGeom>
          <a:solidFill>
            <a:srgbClr val="CCFFFF">
              <a:alpha val="70195"/>
            </a:srgbClr>
          </a:solidFill>
          <a:ln w="25400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7428" name="Freeform 21"/>
          <p:cNvSpPr>
            <a:spLocks noChangeAspect="1"/>
          </p:cNvSpPr>
          <p:nvPr/>
        </p:nvSpPr>
        <p:spPr bwMode="auto">
          <a:xfrm>
            <a:off x="6347886" y="3223049"/>
            <a:ext cx="87419" cy="247438"/>
          </a:xfrm>
          <a:custGeom>
            <a:avLst/>
            <a:gdLst>
              <a:gd name="T0" fmla="*/ 0 w 78"/>
              <a:gd name="T1" fmla="*/ 2147483647 h 222"/>
              <a:gd name="T2" fmla="*/ 2147483647 w 78"/>
              <a:gd name="T3" fmla="*/ 2147483647 h 222"/>
              <a:gd name="T4" fmla="*/ 2147483647 w 78"/>
              <a:gd name="T5" fmla="*/ 2147483647 h 222"/>
              <a:gd name="T6" fmla="*/ 2147483647 w 78"/>
              <a:gd name="T7" fmla="*/ 2147483647 h 222"/>
              <a:gd name="T8" fmla="*/ 2147483647 w 78"/>
              <a:gd name="T9" fmla="*/ 0 h 222"/>
              <a:gd name="T10" fmla="*/ 2147483647 w 78"/>
              <a:gd name="T11" fmla="*/ 2147483647 h 222"/>
              <a:gd name="T12" fmla="*/ 2147483647 w 78"/>
              <a:gd name="T13" fmla="*/ 2147483647 h 222"/>
              <a:gd name="T14" fmla="*/ 2147483647 w 78"/>
              <a:gd name="T15" fmla="*/ 2147483647 h 222"/>
              <a:gd name="T16" fmla="*/ 2147483647 w 78"/>
              <a:gd name="T17" fmla="*/ 2147483647 h 222"/>
              <a:gd name="T18" fmla="*/ 0 w 78"/>
              <a:gd name="T19" fmla="*/ 2147483647 h 22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8"/>
              <a:gd name="T31" fmla="*/ 0 h 222"/>
              <a:gd name="T32" fmla="*/ 78 w 78"/>
              <a:gd name="T33" fmla="*/ 222 h 22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8" h="222">
                <a:moveTo>
                  <a:pt x="0" y="222"/>
                </a:moveTo>
                <a:lnTo>
                  <a:pt x="12" y="150"/>
                </a:lnTo>
                <a:lnTo>
                  <a:pt x="36" y="93"/>
                </a:lnTo>
                <a:lnTo>
                  <a:pt x="48" y="57"/>
                </a:lnTo>
                <a:lnTo>
                  <a:pt x="78" y="0"/>
                </a:lnTo>
                <a:lnTo>
                  <a:pt x="63" y="108"/>
                </a:lnTo>
                <a:lnTo>
                  <a:pt x="54" y="177"/>
                </a:lnTo>
                <a:lnTo>
                  <a:pt x="39" y="129"/>
                </a:lnTo>
                <a:lnTo>
                  <a:pt x="9" y="189"/>
                </a:lnTo>
                <a:lnTo>
                  <a:pt x="0" y="222"/>
                </a:lnTo>
                <a:close/>
              </a:path>
            </a:pathLst>
          </a:custGeom>
          <a:solidFill>
            <a:schemeClr val="accent1">
              <a:alpha val="70195"/>
            </a:schemeClr>
          </a:solidFill>
          <a:ln w="25400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pic>
        <p:nvPicPr>
          <p:cNvPr id="17429" name="Picture 22" descr="mrn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297" y="1559139"/>
            <a:ext cx="1397212" cy="165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0" name="Oval 23" descr="P3180009_ovaries_adj"/>
          <p:cNvSpPr>
            <a:spLocks noChangeAspect="1" noChangeArrowheads="1"/>
          </p:cNvSpPr>
          <p:nvPr/>
        </p:nvSpPr>
        <p:spPr bwMode="auto">
          <a:xfrm>
            <a:off x="2534076" y="1765089"/>
            <a:ext cx="1478703" cy="1260898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2540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AU" altLang="en-US" sz="1800">
              <a:latin typeface="+mn-lt"/>
            </a:endParaRPr>
          </a:p>
        </p:txBody>
      </p:sp>
      <p:sp>
        <p:nvSpPr>
          <p:cNvPr id="17431" name="Oval 24"/>
          <p:cNvSpPr>
            <a:spLocks noChangeAspect="1" noChangeArrowheads="1"/>
          </p:cNvSpPr>
          <p:nvPr/>
        </p:nvSpPr>
        <p:spPr bwMode="auto">
          <a:xfrm rot="18730323">
            <a:off x="5432214" y="3519382"/>
            <a:ext cx="355600" cy="97790"/>
          </a:xfrm>
          <a:prstGeom prst="ellipse">
            <a:avLst/>
          </a:prstGeom>
          <a:solidFill>
            <a:srgbClr val="CCECFF">
              <a:alpha val="70195"/>
            </a:srgbClr>
          </a:solidFill>
          <a:ln w="15875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AU" altLang="en-US" sz="1800">
              <a:latin typeface="+mn-lt"/>
            </a:endParaRPr>
          </a:p>
        </p:txBody>
      </p:sp>
      <p:sp>
        <p:nvSpPr>
          <p:cNvPr id="17432" name="Oval 25"/>
          <p:cNvSpPr>
            <a:spLocks noChangeAspect="1" noChangeArrowheads="1"/>
          </p:cNvSpPr>
          <p:nvPr/>
        </p:nvSpPr>
        <p:spPr bwMode="auto">
          <a:xfrm rot="18238969">
            <a:off x="5503334" y="3519382"/>
            <a:ext cx="355600" cy="97790"/>
          </a:xfrm>
          <a:prstGeom prst="ellipse">
            <a:avLst/>
          </a:prstGeom>
          <a:solidFill>
            <a:srgbClr val="CCECFF">
              <a:alpha val="70195"/>
            </a:srgbClr>
          </a:solidFill>
          <a:ln w="15875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AU" altLang="en-US" sz="1800">
              <a:latin typeface="+mn-lt"/>
            </a:endParaRPr>
          </a:p>
        </p:txBody>
      </p:sp>
      <p:cxnSp>
        <p:nvCxnSpPr>
          <p:cNvPr id="17433" name="AutoShape 26"/>
          <p:cNvCxnSpPr>
            <a:cxnSpLocks noChangeAspect="1" noChangeShapeType="1"/>
            <a:endCxn id="17431" idx="0"/>
          </p:cNvCxnSpPr>
          <p:nvPr/>
        </p:nvCxnSpPr>
        <p:spPr bwMode="auto">
          <a:xfrm>
            <a:off x="3860165" y="2756324"/>
            <a:ext cx="1706880" cy="773430"/>
          </a:xfrm>
          <a:prstGeom prst="straightConnector1">
            <a:avLst/>
          </a:prstGeom>
          <a:noFill/>
          <a:ln w="25400">
            <a:solidFill>
              <a:srgbClr val="1307F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34" name="Text Box 27"/>
          <p:cNvSpPr txBox="1">
            <a:spLocks noChangeArrowheads="1"/>
          </p:cNvSpPr>
          <p:nvPr/>
        </p:nvSpPr>
        <p:spPr bwMode="auto">
          <a:xfrm>
            <a:off x="2271821" y="3729781"/>
            <a:ext cx="1025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+mn-lt"/>
            </a:endParaRPr>
          </a:p>
        </p:txBody>
      </p:sp>
      <p:sp>
        <p:nvSpPr>
          <p:cNvPr id="17435" name="Text Box 28"/>
          <p:cNvSpPr txBox="1">
            <a:spLocks noChangeArrowheads="1"/>
          </p:cNvSpPr>
          <p:nvPr/>
        </p:nvSpPr>
        <p:spPr bwMode="auto">
          <a:xfrm>
            <a:off x="2271819" y="3025989"/>
            <a:ext cx="20521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AU" altLang="en-US" sz="1800" b="1" dirty="0">
                <a:latin typeface="+mn-lt"/>
                <a:cs typeface="Arial" panose="020B0604020202020204" pitchFamily="34" charset="0"/>
              </a:rPr>
              <a:t>Ovary dissection</a:t>
            </a:r>
          </a:p>
          <a:p>
            <a:pPr algn="ctr" eaLnBrk="1" hangingPunct="1"/>
            <a:r>
              <a:rPr lang="en-US" altLang="en-US" sz="1800" dirty="0">
                <a:latin typeface="+mn-lt"/>
                <a:cs typeface="Arial" panose="020B0604020202020204" pitchFamily="34" charset="0"/>
              </a:rPr>
              <a:t>To estimate survival</a:t>
            </a:r>
            <a:endParaRPr lang="en-AU" altLang="en-US" sz="18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7436" name="Oval 29" descr="peptide_backbone"/>
          <p:cNvSpPr>
            <a:spLocks noChangeAspect="1" noChangeArrowheads="1"/>
          </p:cNvSpPr>
          <p:nvPr/>
        </p:nvSpPr>
        <p:spPr bwMode="auto">
          <a:xfrm>
            <a:off x="8130331" y="4420237"/>
            <a:ext cx="1379431" cy="1232747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AU" altLang="en-US" sz="1800">
              <a:latin typeface="+mn-lt"/>
            </a:endParaRPr>
          </a:p>
        </p:txBody>
      </p:sp>
      <p:cxnSp>
        <p:nvCxnSpPr>
          <p:cNvPr id="17437" name="AutoShape 30"/>
          <p:cNvCxnSpPr>
            <a:cxnSpLocks noChangeShapeType="1"/>
            <a:stCxn id="17427" idx="28"/>
            <a:endCxn id="17436" idx="1"/>
          </p:cNvCxnSpPr>
          <p:nvPr/>
        </p:nvCxnSpPr>
        <p:spPr bwMode="auto">
          <a:xfrm>
            <a:off x="6613104" y="3504565"/>
            <a:ext cx="1718733" cy="1084580"/>
          </a:xfrm>
          <a:prstGeom prst="straightConnector1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38" name="Text Box 6"/>
          <p:cNvSpPr txBox="1">
            <a:spLocks noChangeArrowheads="1"/>
          </p:cNvSpPr>
          <p:nvPr/>
        </p:nvSpPr>
        <p:spPr bwMode="auto">
          <a:xfrm>
            <a:off x="2178659" y="5562602"/>
            <a:ext cx="31426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AU" altLang="en-US" sz="1800" b="1" dirty="0" err="1">
                <a:latin typeface="+mn-lt"/>
                <a:cs typeface="Arial" panose="020B0604020202020204" pitchFamily="34" charset="0"/>
              </a:rPr>
              <a:t>Cuticular</a:t>
            </a:r>
            <a:r>
              <a:rPr lang="en-AU" altLang="en-US" sz="1800" b="1" dirty="0">
                <a:latin typeface="+mn-lt"/>
                <a:cs typeface="Arial" panose="020B0604020202020204" pitchFamily="34" charset="0"/>
              </a:rPr>
              <a:t> hydrocarbon</a:t>
            </a:r>
            <a:r>
              <a:rPr lang="en-AU" altLang="en-US" sz="1800" dirty="0">
                <a:latin typeface="+mn-lt"/>
                <a:cs typeface="Arial" panose="020B0604020202020204" pitchFamily="34" charset="0"/>
              </a:rPr>
              <a:t>s</a:t>
            </a:r>
            <a:r>
              <a:rPr lang="en-AU" altLang="en-US" sz="1800" dirty="0">
                <a:latin typeface="+mn-lt"/>
              </a:rPr>
              <a:t> </a:t>
            </a:r>
          </a:p>
          <a:p>
            <a:pPr algn="ctr" eaLnBrk="1" hangingPunct="1"/>
            <a:r>
              <a:rPr lang="en-AU" altLang="en-US" sz="1800" dirty="0">
                <a:latin typeface="+mn-lt"/>
                <a:cs typeface="Arial" panose="020B0604020202020204" pitchFamily="34" charset="0"/>
              </a:rPr>
              <a:t>To estimate survival</a:t>
            </a:r>
            <a:endParaRPr lang="en-AU" altLang="en-US" sz="18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7439" name="Text Box 31"/>
          <p:cNvSpPr txBox="1">
            <a:spLocks noChangeArrowheads="1"/>
          </p:cNvSpPr>
          <p:nvPr/>
        </p:nvSpPr>
        <p:spPr bwMode="auto">
          <a:xfrm>
            <a:off x="7497659" y="5692874"/>
            <a:ext cx="27514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AU" altLang="en-US" sz="1800" b="1" dirty="0">
                <a:latin typeface="+mn-lt"/>
                <a:cs typeface="Arial" panose="020B0604020202020204" pitchFamily="34" charset="0"/>
              </a:rPr>
              <a:t>ELISA </a:t>
            </a:r>
          </a:p>
          <a:p>
            <a:pPr algn="ctr" eaLnBrk="1" hangingPunct="1"/>
            <a:r>
              <a:rPr lang="en-AU" altLang="en-US" sz="1800" dirty="0">
                <a:latin typeface="+mn-lt"/>
                <a:cs typeface="Arial" panose="020B0604020202020204" pitchFamily="34" charset="0"/>
              </a:rPr>
              <a:t>To detect infection 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 bwMode="gray">
          <a:xfrm>
            <a:off x="2748433" y="460907"/>
            <a:ext cx="771749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800" dirty="0">
                <a:solidFill>
                  <a:schemeClr val="accent5"/>
                </a:solidFill>
                <a:latin typeface="+mn-lt"/>
              </a:rPr>
              <a:t>Current state of mosquito surveillance</a:t>
            </a:r>
          </a:p>
        </p:txBody>
      </p:sp>
    </p:spTree>
    <p:extLst>
      <p:ext uri="{BB962C8B-B14F-4D97-AF65-F5344CB8AC3E}">
        <p14:creationId xmlns:p14="http://schemas.microsoft.com/office/powerpoint/2010/main" val="2842104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125" y="408994"/>
            <a:ext cx="8272463" cy="963613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and efficiency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10415" y="5843159"/>
            <a:ext cx="8549987" cy="786242"/>
          </a:xfrm>
          <a:prstGeom prst="rect">
            <a:avLst/>
          </a:prstGeom>
        </p:spPr>
        <p:txBody>
          <a:bodyPr/>
          <a:lstStyle/>
          <a:p>
            <a:fld id="{C01D6DF1-E36A-4992-A497-73A3050E5B9E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6</a:t>
            </a:fld>
            <a:endParaRPr lang="en-US" sz="1400" dirty="0">
              <a:solidFill>
                <a:srgbClr val="FFFFFF">
                  <a:lumMod val="85000"/>
                </a:srgbClr>
              </a:solidFill>
              <a:latin typeface="Times New Roman" pitchFamily="18" charset="0"/>
            </a:endParaRPr>
          </a:p>
        </p:txBody>
      </p:sp>
      <p:graphicFrame>
        <p:nvGraphicFramePr>
          <p:cNvPr id="5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202557"/>
              </p:ext>
            </p:extLst>
          </p:nvPr>
        </p:nvGraphicFramePr>
        <p:xfrm>
          <a:off x="1094510" y="1372607"/>
          <a:ext cx="10487890" cy="4806519"/>
        </p:xfrm>
        <a:graphic>
          <a:graphicData uri="http://schemas.openxmlformats.org/drawingml/2006/table">
            <a:tbl>
              <a:tblPr/>
              <a:tblGrid>
                <a:gridCol w="2786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3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6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718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95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Method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Cost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Throughput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Predictable Ages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6C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16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Ovary dissection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 - 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*</a:t>
                      </a:r>
                      <a:r>
                        <a:rPr kumimoji="0" lang="en-A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Parous</a:t>
                      </a:r>
                      <a:r>
                        <a:rPr kumimoji="0" lang="en-A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, Non-</a:t>
                      </a:r>
                      <a:r>
                        <a:rPr kumimoji="0" lang="en-A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parous</a:t>
                      </a:r>
                      <a:r>
                        <a:rPr kumimoji="0" lang="en-A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73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Hydrocarbon Analysis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$$$$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&lt;5, 5-9, &gt;15 days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04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Transcriptomic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$$$$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Accurately up to 20 days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73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Protein (ELISA)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$$$</a:t>
                      </a:r>
                      <a:endParaRPr kumimoji="0" lang="en-A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+++</a:t>
                      </a:r>
                      <a:endParaRPr kumimoji="0" lang="en-A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&gt;5, 5-9, &gt;10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Under development</a:t>
                      </a:r>
                      <a:endParaRPr kumimoji="0" lang="en-A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7127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147145" y="1237347"/>
            <a:ext cx="5314950" cy="4886325"/>
            <a:chOff x="2953505" y="1206999"/>
            <a:chExt cx="5783607" cy="5802526"/>
          </a:xfrm>
        </p:grpSpPr>
        <p:sp>
          <p:nvSpPr>
            <p:cNvPr id="5" name="Right Arrow 4"/>
            <p:cNvSpPr>
              <a:spLocks noChangeArrowheads="1"/>
            </p:cNvSpPr>
            <p:nvPr/>
          </p:nvSpPr>
          <p:spPr bwMode="auto">
            <a:xfrm>
              <a:off x="3952135" y="2493086"/>
              <a:ext cx="653580" cy="176216"/>
            </a:xfrm>
            <a:prstGeom prst="rightArrow">
              <a:avLst>
                <a:gd name="adj1" fmla="val 50000"/>
                <a:gd name="adj2" fmla="val 49999"/>
              </a:avLst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sz="1500">
                <a:solidFill>
                  <a:schemeClr val="lt1"/>
                </a:solidFill>
                <a:latin typeface="+mn-lt"/>
              </a:endParaRPr>
            </a:p>
          </p:txBody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505" y="1206999"/>
              <a:ext cx="5783607" cy="5802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5377550" y="1449343"/>
            <a:ext cx="6814450" cy="3601994"/>
            <a:chOff x="-79806" y="228600"/>
            <a:chExt cx="9147606" cy="6450297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2" t="-2" r="10880" b="42606"/>
            <a:stretch>
              <a:fillRect/>
            </a:stretch>
          </p:blipFill>
          <p:spPr bwMode="auto">
            <a:xfrm>
              <a:off x="304800" y="228600"/>
              <a:ext cx="8686800" cy="632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ontent Placeholder 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2" r="-793" b="4433"/>
            <a:stretch>
              <a:fillRect/>
            </a:stretch>
          </p:blipFill>
          <p:spPr bwMode="auto">
            <a:xfrm>
              <a:off x="1981200" y="381000"/>
              <a:ext cx="7086600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4150218" y="6029690"/>
              <a:ext cx="2547005" cy="649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 dirty="0">
                  <a:solidFill>
                    <a:srgbClr val="1307F9"/>
                  </a:solidFill>
                </a:rPr>
                <a:t>Wavelength (nm)</a:t>
              </a:r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 rot="16200000">
              <a:off x="-1595081" y="2855512"/>
              <a:ext cx="3517208" cy="486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 dirty="0">
                  <a:solidFill>
                    <a:srgbClr val="1307F9"/>
                  </a:solidFill>
                </a:rPr>
                <a:t>Absorbance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14317" y="218505"/>
            <a:ext cx="102994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>
                <a:solidFill>
                  <a:srgbClr val="0070C0"/>
                </a:solidFill>
              </a:rPr>
              <a:t>The Near-infrared spectroscopy (NIRS) technique for surveillance of </a:t>
            </a:r>
          </a:p>
          <a:p>
            <a:r>
              <a:rPr lang="en-AU" sz="2800" b="1" dirty="0">
                <a:solidFill>
                  <a:srgbClr val="0070C0"/>
                </a:solidFill>
              </a:rPr>
              <a:t>malaria vectors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E758EE-C2AB-1FDE-E0A1-C0983C510B56}"/>
              </a:ext>
            </a:extLst>
          </p:cNvPr>
          <p:cNvSpPr/>
          <p:nvPr/>
        </p:nvSpPr>
        <p:spPr>
          <a:xfrm>
            <a:off x="5664060" y="5247964"/>
            <a:ext cx="68213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cs typeface="Arial" panose="020B0604020202020204" pitchFamily="34" charset="0"/>
              </a:rPr>
              <a:t>Measures specific frequencies of light absorbed by biological samples</a:t>
            </a:r>
            <a:endParaRPr lang="en-AU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326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-26928" y="262866"/>
            <a:ext cx="7543800" cy="58737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AU" altLang="en-US" sz="2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of NIRS</a:t>
            </a:r>
          </a:p>
        </p:txBody>
      </p:sp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855456" y="1113107"/>
            <a:ext cx="7840198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dirty="0">
                <a:latin typeface="+mn-lt"/>
                <a:cs typeface="Arial" panose="020B0604020202020204" pitchFamily="34" charset="0"/>
              </a:rPr>
              <a:t>Non-destructive/simple to use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dirty="0">
                <a:latin typeface="+mn-lt"/>
                <a:cs typeface="Arial" panose="020B0604020202020204" pitchFamily="34" charset="0"/>
              </a:rPr>
              <a:t>Does not require reagents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dirty="0">
                <a:latin typeface="+mn-lt"/>
                <a:cs typeface="Arial" panose="020B0604020202020204" pitchFamily="34" charset="0"/>
              </a:rPr>
              <a:t>Little sample processing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dirty="0">
                <a:latin typeface="+mn-lt"/>
                <a:cs typeface="Arial" panose="020B0604020202020204" pitchFamily="34" charset="0"/>
              </a:rPr>
              <a:t>Takes approx. 15 sec to prepare and collect spectra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dirty="0">
                <a:latin typeface="+mn-lt"/>
                <a:cs typeface="Arial" panose="020B0604020202020204" pitchFamily="34" charset="0"/>
              </a:rPr>
              <a:t>Hundreds of samples can be scanned in a day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dirty="0">
                <a:latin typeface="+mn-lt"/>
                <a:cs typeface="Arial" panose="020B0604020202020204" pitchFamily="34" charset="0"/>
              </a:rPr>
              <a:t> A spectrum can be </a:t>
            </a:r>
            <a:r>
              <a:rPr lang="en-US" altLang="en-US" dirty="0" err="1">
                <a:latin typeface="+mn-lt"/>
                <a:cs typeface="Arial" panose="020B0604020202020204" pitchFamily="34" charset="0"/>
              </a:rPr>
              <a:t>analysed</a:t>
            </a:r>
            <a:r>
              <a:rPr lang="en-US" altLang="en-US" dirty="0">
                <a:latin typeface="+mn-lt"/>
                <a:cs typeface="Arial" panose="020B0604020202020204" pitchFamily="34" charset="0"/>
              </a:rPr>
              <a:t> for multiple parameters;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i="1" dirty="0">
                <a:solidFill>
                  <a:srgbClr val="1307F9"/>
                </a:solidFill>
                <a:latin typeface="+mn-lt"/>
                <a:cs typeface="Arial" panose="020B0604020202020204" pitchFamily="34" charset="0"/>
              </a:rPr>
              <a:t>Age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i="1" dirty="0">
                <a:solidFill>
                  <a:srgbClr val="1307F9"/>
                </a:solidFill>
                <a:latin typeface="+mn-lt"/>
                <a:cs typeface="Arial" panose="020B0604020202020204" pitchFamily="34" charset="0"/>
              </a:rPr>
              <a:t>Species identification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i="1" dirty="0">
                <a:solidFill>
                  <a:srgbClr val="1307F9"/>
                </a:solidFill>
                <a:latin typeface="+mn-lt"/>
                <a:cs typeface="Arial" panose="020B0604020202020204" pitchFamily="34" charset="0"/>
              </a:rPr>
              <a:t>Infection</a:t>
            </a:r>
            <a:endParaRPr lang="en-US" altLang="en-US" i="1" dirty="0">
              <a:latin typeface="+mn-lt"/>
              <a:cs typeface="Arial" panose="020B060402020202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US" altLang="en-US" dirty="0">
                <a:latin typeface="+mn-lt"/>
                <a:cs typeface="Arial" panose="020B0604020202020204" pitchFamily="34" charset="0"/>
              </a:rPr>
              <a:t>At least 35 times faster than existing techniques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US" altLang="en-US" dirty="0">
                <a:latin typeface="+mn-lt"/>
                <a:cs typeface="Arial" panose="020B0604020202020204" pitchFamily="34" charset="0"/>
              </a:rPr>
              <a:t>Over 50 times cheaper than existing techniques</a:t>
            </a:r>
          </a:p>
          <a:p>
            <a:pPr eaLnBrk="1" hangingPunct="1"/>
            <a:endParaRPr lang="en-US" altLang="en-US" dirty="0">
              <a:latin typeface="+mn-lt"/>
            </a:endParaRPr>
          </a:p>
          <a:p>
            <a:pPr eaLnBrk="1" hangingPunct="1"/>
            <a:endParaRPr lang="en-US" altLang="en-US" dirty="0">
              <a:latin typeface="+mn-lt"/>
            </a:endParaRPr>
          </a:p>
          <a:p>
            <a:pPr eaLnBrk="1" hangingPunct="1"/>
            <a:endParaRPr lang="en-AU" altLang="en-US" sz="1800" dirty="0"/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429" y="481482"/>
            <a:ext cx="3690212" cy="294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b="16940"/>
          <a:stretch>
            <a:fillRect/>
          </a:stretch>
        </p:blipFill>
        <p:spPr bwMode="auto">
          <a:xfrm>
            <a:off x="7837429" y="4060625"/>
            <a:ext cx="3685597" cy="228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894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628925" y="182880"/>
            <a:ext cx="331926" cy="41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AU" altLang="en-US">
                <a:cs typeface="Times New Roman" panose="02020603050405020304" pitchFamily="18" charset="0"/>
              </a:rPr>
              <a:t> </a:t>
            </a:r>
            <a:r>
              <a:rPr lang="en-AU" altLang="en-US" sz="1100"/>
              <a:t> </a:t>
            </a:r>
            <a:endParaRPr lang="en-AU" altLang="en-US"/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AC08AC24-1B34-6944-AA60-81A5C62DB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961" y="623522"/>
            <a:ext cx="6679567" cy="193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Subtitle 2">
            <a:extLst>
              <a:ext uri="{FF2B5EF4-FFF2-40B4-BE49-F238E27FC236}">
                <a16:creationId xmlns:a16="http://schemas.microsoft.com/office/drawing/2014/main" id="{7D983A07-6F6E-8042-A06B-8ACD050CBA88}"/>
              </a:ext>
            </a:extLst>
          </p:cNvPr>
          <p:cNvSpPr txBox="1">
            <a:spLocks/>
          </p:cNvSpPr>
          <p:nvPr/>
        </p:nvSpPr>
        <p:spPr bwMode="auto">
          <a:xfrm>
            <a:off x="304801" y="6372624"/>
            <a:ext cx="12286676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1800" kern="0" dirty="0"/>
              <a:t>Prof. Bob Wirtz, Chief Entomologist, Centers for Disease Control,  heard our presentation at a meeting  “Prof Floyd Dowell</a:t>
            </a:r>
            <a:r>
              <a:rPr lang="en-US" altLang="en-US" sz="1800" kern="0" dirty="0">
                <a:solidFill>
                  <a:schemeClr val="accent2">
                    <a:lumMod val="75000"/>
                  </a:schemeClr>
                </a:solidFill>
              </a:rPr>
              <a:t>”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5904BE-E0CE-004E-A625-3EEB12C68EAE}"/>
              </a:ext>
            </a:extLst>
          </p:cNvPr>
          <p:cNvGrpSpPr/>
          <p:nvPr/>
        </p:nvGrpSpPr>
        <p:grpSpPr>
          <a:xfrm>
            <a:off x="1794888" y="2650245"/>
            <a:ext cx="8228145" cy="3665756"/>
            <a:chOff x="337559" y="2706491"/>
            <a:chExt cx="8228145" cy="3665756"/>
          </a:xfrm>
        </p:grpSpPr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C7707951-72A1-0A4E-94F1-4DB3AA40D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0821" y="2737077"/>
              <a:ext cx="3714883" cy="3635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Subtitle 2">
              <a:extLst>
                <a:ext uri="{FF2B5EF4-FFF2-40B4-BE49-F238E27FC236}">
                  <a16:creationId xmlns:a16="http://schemas.microsoft.com/office/drawing/2014/main" id="{E4C8F389-63CD-DC45-8AC7-3EF4CC04BD2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797425" y="2706491"/>
              <a:ext cx="1900918" cy="3683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altLang="en-US" sz="1600" kern="0" dirty="0">
                  <a:solidFill>
                    <a:srgbClr val="FFFF00"/>
                  </a:solidFill>
                </a:rPr>
                <a:t>Prof. Bob Wirtz, CDC</a:t>
              </a:r>
            </a:p>
          </p:txBody>
        </p:sp>
        <p:pic>
          <p:nvPicPr>
            <p:cNvPr id="34" name="Picture 4" descr="D:\slides\fd1m.tif">
              <a:extLst>
                <a:ext uri="{FF2B5EF4-FFF2-40B4-BE49-F238E27FC236}">
                  <a16:creationId xmlns:a16="http://schemas.microsoft.com/office/drawing/2014/main" id="{84B64BF4-566B-B342-B28A-BF6185A4F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59" y="2725481"/>
              <a:ext cx="4459866" cy="3470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BD10A57-0227-BA46-8F69-EF098D9FFA95}"/>
              </a:ext>
            </a:extLst>
          </p:cNvPr>
          <p:cNvSpPr txBox="1"/>
          <p:nvPr/>
        </p:nvSpPr>
        <p:spPr>
          <a:xfrm>
            <a:off x="3614890" y="123021"/>
            <a:ext cx="3374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How it started… 2008</a:t>
            </a:r>
          </a:p>
        </p:txBody>
      </p:sp>
    </p:spTree>
    <p:extLst>
      <p:ext uri="{BB962C8B-B14F-4D97-AF65-F5344CB8AC3E}">
        <p14:creationId xmlns:p14="http://schemas.microsoft.com/office/powerpoint/2010/main" val="445354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_Purple">
  <a:themeElements>
    <a:clrScheme name="Content_Purple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82F92"/>
      </a:accent1>
      <a:accent2>
        <a:srgbClr val="BDA04F"/>
      </a:accent2>
      <a:accent3>
        <a:srgbClr val="FFFFFF"/>
      </a:accent3>
      <a:accent4>
        <a:srgbClr val="000000"/>
      </a:accent4>
      <a:accent5>
        <a:srgbClr val="B1ADC7"/>
      </a:accent5>
      <a:accent6>
        <a:srgbClr val="AB9147"/>
      </a:accent6>
      <a:hlink>
        <a:srgbClr val="00529F"/>
      </a:hlink>
      <a:folHlink>
        <a:srgbClr val="8CC63F"/>
      </a:folHlink>
    </a:clrScheme>
    <a:fontScheme name="Content_Pur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_Purp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t_Purp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t_Purp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t_Purp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t_Purp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t_Purp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nt_Purp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nt_Purp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nt_Purp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nt_Purp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nt_Purp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nt_Purp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nt_Purpl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482F92"/>
        </a:accent1>
        <a:accent2>
          <a:srgbClr val="BDA04F"/>
        </a:accent2>
        <a:accent3>
          <a:srgbClr val="FFFFFF"/>
        </a:accent3>
        <a:accent4>
          <a:srgbClr val="000000"/>
        </a:accent4>
        <a:accent5>
          <a:srgbClr val="B1ADC7"/>
        </a:accent5>
        <a:accent6>
          <a:srgbClr val="AB9147"/>
        </a:accent6>
        <a:hlink>
          <a:srgbClr val="00529F"/>
        </a:hlink>
        <a:folHlink>
          <a:srgbClr val="8CC63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08C67D19E496499D068DD73FB28CA8" ma:contentTypeVersion="11" ma:contentTypeDescription="Create a new document." ma:contentTypeScope="" ma:versionID="b85136b9f0b93f1724fe3ecd786113f9">
  <xsd:schema xmlns:xsd="http://www.w3.org/2001/XMLSchema" xmlns:xs="http://www.w3.org/2001/XMLSchema" xmlns:p="http://schemas.microsoft.com/office/2006/metadata/properties" xmlns:ns3="ab281ab5-f419-4215-b698-b416d8849b0d" targetNamespace="http://schemas.microsoft.com/office/2006/metadata/properties" ma:root="true" ma:fieldsID="d51705b4ea27171b87ab5c91c66facdd" ns3:_="">
    <xsd:import namespace="ab281ab5-f419-4215-b698-b416d8849b0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281ab5-f419-4215-b698-b416d8849b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BBE0EF-7314-48CD-8CE7-0801A9910522}">
  <ds:schemaRefs>
    <ds:schemaRef ds:uri="http://purl.org/dc/elements/1.1/"/>
    <ds:schemaRef ds:uri="ab281ab5-f419-4215-b698-b416d8849b0d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56D3308-E96C-4152-8375-BA45784EC3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401F36-D6AF-48FE-AED9-3F030ED537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281ab5-f419-4215-b698-b416d8849b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2487</TotalTime>
  <Words>1129</Words>
  <Application>Microsoft Office PowerPoint</Application>
  <PresentationFormat>Widescreen</PresentationFormat>
  <Paragraphs>242</Paragraphs>
  <Slides>23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Calibri Light</vt:lpstr>
      <vt:lpstr>Times</vt:lpstr>
      <vt:lpstr>Times New Roman</vt:lpstr>
      <vt:lpstr>Wingdings</vt:lpstr>
      <vt:lpstr>Office Theme</vt:lpstr>
      <vt:lpstr>Content_Purple</vt:lpstr>
      <vt:lpstr>Worksheet</vt:lpstr>
      <vt:lpstr>CorelDRAW</vt:lpstr>
      <vt:lpstr>Prism 7</vt:lpstr>
      <vt:lpstr>Prism 8</vt:lpstr>
      <vt:lpstr>PowerPoint Presentation</vt:lpstr>
      <vt:lpstr>WHO Malaria elimination framework 2016-2030</vt:lpstr>
      <vt:lpstr>Why vector/parasite surveillance is crucial for malaria control</vt:lpstr>
      <vt:lpstr>PowerPoint Presentation</vt:lpstr>
      <vt:lpstr>PowerPoint Presentation</vt:lpstr>
      <vt:lpstr>Cost and efficiency</vt:lpstr>
      <vt:lpstr>PowerPoint Presentation</vt:lpstr>
      <vt:lpstr>Advantages of NIRS</vt:lpstr>
      <vt:lpstr>PowerPoint Presentation</vt:lpstr>
      <vt:lpstr>Application of NIRS for surveillance</vt:lpstr>
      <vt:lpstr>PowerPoint Presentation</vt:lpstr>
      <vt:lpstr> Age grading An. gambiae and An. arabiensis (Sikulu et al 2010)</vt:lpstr>
      <vt:lpstr>PowerPoint Presentation</vt:lpstr>
      <vt:lpstr>First evidence that NIR can be used in the field to differentiate parous from Nulliparous mosquitoes (Milali et al 2020, PLOS One)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Queensland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Maggy Lord</dc:creator>
  <cp:lastModifiedBy>Maggy Lord</cp:lastModifiedBy>
  <cp:revision>70</cp:revision>
  <dcterms:created xsi:type="dcterms:W3CDTF">2021-11-09T06:45:44Z</dcterms:created>
  <dcterms:modified xsi:type="dcterms:W3CDTF">2022-10-20T00:13:09Z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0x0101008B08C67D19E496499D068DD73FB28CA8</vt:lpwstr>
  </property>
  <property fmtid="{D5CDD505-2E9C-101B-9397-08002B2CF9AE}" pid="3" name="MSIP_Label_0f488380-630a-4f55-a077-a19445e3f360_Enabled">
    <vt:lpwstr>true</vt:lpwstr>
  </property>
  <property fmtid="{D5CDD505-2E9C-101B-9397-08002B2CF9AE}" pid="4" name="MSIP_Label_0f488380-630a-4f55-a077-a19445e3f360_SetDate">
    <vt:lpwstr>2022-10-11T06:46:34Z</vt:lpwstr>
  </property>
  <property fmtid="{D5CDD505-2E9C-101B-9397-08002B2CF9AE}" pid="5" name="MSIP_Label_0f488380-630a-4f55-a077-a19445e3f360_Method">
    <vt:lpwstr>Standard</vt:lpwstr>
  </property>
  <property fmtid="{D5CDD505-2E9C-101B-9397-08002B2CF9AE}" pid="6" name="MSIP_Label_0f488380-630a-4f55-a077-a19445e3f360_Name">
    <vt:lpwstr>OFFICIAL - INTERNAL</vt:lpwstr>
  </property>
  <property fmtid="{D5CDD505-2E9C-101B-9397-08002B2CF9AE}" pid="7" name="MSIP_Label_0f488380-630a-4f55-a077-a19445e3f360_SiteId">
    <vt:lpwstr>b6e377cf-9db3-46cb-91a2-fad9605bb15c</vt:lpwstr>
  </property>
  <property fmtid="{D5CDD505-2E9C-101B-9397-08002B2CF9AE}" pid="8" name="MSIP_Label_0f488380-630a-4f55-a077-a19445e3f360_ActionId">
    <vt:lpwstr>42a924d8-5e2b-492b-9831-1535892dc869</vt:lpwstr>
  </property>
  <property fmtid="{D5CDD505-2E9C-101B-9397-08002B2CF9AE}" pid="9" name="MSIP_Label_0f488380-630a-4f55-a077-a19445e3f360_ContentBits">
    <vt:lpwstr>0</vt:lpwstr>
  </property>
</Properties>
</file>