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86" r:id="rId3"/>
    <p:sldId id="287" r:id="rId4"/>
    <p:sldId id="258" r:id="rId5"/>
    <p:sldId id="288" r:id="rId6"/>
    <p:sldId id="259" r:id="rId7"/>
    <p:sldId id="289" r:id="rId8"/>
    <p:sldId id="292" r:id="rId9"/>
    <p:sldId id="291" r:id="rId10"/>
    <p:sldId id="294" r:id="rId11"/>
    <p:sldId id="263" r:id="rId12"/>
    <p:sldId id="298" r:id="rId13"/>
    <p:sldId id="296" r:id="rId14"/>
    <p:sldId id="299" r:id="rId15"/>
    <p:sldId id="290" r:id="rId16"/>
    <p:sldId id="297" r:id="rId1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2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73123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86" name="Shape 8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01" name="Shape 101"/>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24" name="Shape 124"/>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Shape 10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Rationale captured within the 4 pillars.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Putting People at the Centre</a:t>
            </a:r>
            <a:r>
              <a:rPr lang="en-US" sz="1200" b="0" i="0" u="none" strike="noStrike" cap="none">
                <a:solidFill>
                  <a:schemeClr val="dk1"/>
                </a:solidFill>
                <a:latin typeface="Calibri"/>
                <a:ea typeface="Calibri"/>
                <a:cs typeface="Calibri"/>
                <a:sym typeface="Calibri"/>
              </a:rPr>
              <a:t> – the affected communities themselves;</a:t>
            </a:r>
            <a:endParaRPr/>
          </a:p>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Frontline</a:t>
            </a:r>
            <a:r>
              <a:rPr lang="en-US" sz="1200" b="0" i="0" u="none" strike="noStrike" cap="none">
                <a:solidFill>
                  <a:schemeClr val="dk1"/>
                </a:solidFill>
                <a:latin typeface="Calibri"/>
                <a:ea typeface="Calibri"/>
                <a:cs typeface="Calibri"/>
                <a:sym typeface="Calibri"/>
              </a:rPr>
              <a:t> – implementation of malaria interventions at scale;</a:t>
            </a:r>
            <a:endParaRPr/>
          </a:p>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Global, Regional &amp; Country Governance</a:t>
            </a:r>
            <a:r>
              <a:rPr lang="en-US" sz="1200" b="0" i="0" u="none" strike="noStrike" cap="none">
                <a:solidFill>
                  <a:schemeClr val="dk1"/>
                </a:solidFill>
                <a:latin typeface="Calibri"/>
                <a:ea typeface="Calibri"/>
                <a:cs typeface="Calibri"/>
                <a:sym typeface="Calibri"/>
              </a:rPr>
              <a:t> – Leadership driving goals;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Science</a:t>
            </a:r>
            <a:r>
              <a:rPr lang="en-US" sz="1200" b="0" i="0" u="none" strike="noStrike" cap="none">
                <a:solidFill>
                  <a:schemeClr val="dk1"/>
                </a:solidFill>
                <a:latin typeface="Calibri"/>
                <a:ea typeface="Calibri"/>
                <a:cs typeface="Calibri"/>
                <a:sym typeface="Calibri"/>
              </a:rPr>
              <a:t> – including applied and socially-focused research;</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Congress aims to bring each of these pillars together and discuss issues and lessons learnt across the sectors. Implementation will be addressed both globally and also in the different countries and regions, including those that are not part of the Commonwealth, linking these firmly with the science agenda.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8" name="Shape 10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Essentials for successful eradication</a:t>
            </a:r>
          </a:p>
          <a:p>
            <a:pPr>
              <a:buFontTx/>
              <a:buChar char="-"/>
            </a:pPr>
            <a:r>
              <a:rPr lang="en-US" dirty="0"/>
              <a:t>Technical  feasibility</a:t>
            </a:r>
          </a:p>
          <a:p>
            <a:pPr>
              <a:buFontTx/>
              <a:buChar char="-"/>
            </a:pPr>
            <a:r>
              <a:rPr lang="en-US" dirty="0"/>
              <a:t>Global</a:t>
            </a:r>
            <a:r>
              <a:rPr lang="en-US" baseline="0" dirty="0"/>
              <a:t> advocacy</a:t>
            </a:r>
          </a:p>
          <a:p>
            <a:pPr>
              <a:buFontTx/>
              <a:buChar char="-"/>
            </a:pPr>
            <a:r>
              <a:rPr lang="en-US" baseline="0" dirty="0"/>
              <a:t>Negotiation amongst political leaders to transform political will into action </a:t>
            </a:r>
            <a:r>
              <a:rPr lang="mr-IN" baseline="0" dirty="0"/>
              <a:t>–</a:t>
            </a:r>
            <a:r>
              <a:rPr lang="en-US" baseline="0" dirty="0"/>
              <a:t> often by a consensus</a:t>
            </a:r>
          </a:p>
          <a:p>
            <a:pPr marL="228600" indent="0">
              <a:buFontTx/>
              <a:buNone/>
            </a:pPr>
            <a:r>
              <a:rPr lang="en-US" baseline="0" dirty="0"/>
              <a:t> resolution</a:t>
            </a:r>
          </a:p>
          <a:p>
            <a:pPr marL="228600" indent="0">
              <a:buFontTx/>
              <a:buNone/>
            </a:pPr>
            <a:r>
              <a:rPr lang="en-US" baseline="0" dirty="0"/>
              <a:t>Polio had a vaccine, easy clinical diagnosis, transmission was mainly poor hygiene and contaminated water, no animal reservoir</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7</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9171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‘systems’ to universal health coverage…</a:t>
            </a:r>
            <a:r>
              <a:rPr lang="en-AU" sz="1200" kern="1200" dirty="0">
                <a:solidFill>
                  <a:schemeClr val="tx1"/>
                </a:solidFill>
                <a:effectLst/>
                <a:latin typeface="+mn-lt"/>
                <a:ea typeface="+mn-ea"/>
                <a:cs typeface="+mn-cs"/>
              </a:rPr>
              <a:t>The specific domain of health systems analysis attempts to link analyses of how humanly devised institutions to promote human health, function as a whole to do so effectively, or not. The idea of Universal Health Coverage requires a level of functionality of these institutions underpinned by political, economic and social domains. </a:t>
            </a:r>
            <a:endParaRPr lang="en-US" dirty="0"/>
          </a:p>
        </p:txBody>
      </p:sp>
      <p:sp>
        <p:nvSpPr>
          <p:cNvPr id="4" name="Slide Number Placeholder 3"/>
          <p:cNvSpPr>
            <a:spLocks noGrp="1"/>
          </p:cNvSpPr>
          <p:nvPr>
            <p:ph type="sldNum" sz="quarter" idx="10"/>
          </p:nvPr>
        </p:nvSpPr>
        <p:spPr/>
        <p:txBody>
          <a:bodyPr/>
          <a:lstStyle/>
          <a:p>
            <a:fld id="{A8CA61D8-8570-8E4A-AC47-900CB20F3F00}" type="slidenum">
              <a:rPr lang="en-US" smtClean="0"/>
              <a:t>10</a:t>
            </a:fld>
            <a:endParaRPr lang="en-US"/>
          </a:p>
        </p:txBody>
      </p:sp>
    </p:spTree>
    <p:extLst>
      <p:ext uri="{BB962C8B-B14F-4D97-AF65-F5344CB8AC3E}">
        <p14:creationId xmlns:p14="http://schemas.microsoft.com/office/powerpoint/2010/main" val="3601506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Shape 14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
        <p:nvSpPr>
          <p:cNvPr id="141" name="Shape 14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Hence, the SDG perspective – that malaria needs to be addressed as a development issue rather than biomedical problem, can be understood.</a:t>
            </a:r>
          </a:p>
        </p:txBody>
      </p:sp>
      <p:sp>
        <p:nvSpPr>
          <p:cNvPr id="4" name="Slide Number Placeholder 3"/>
          <p:cNvSpPr>
            <a:spLocks noGrp="1"/>
          </p:cNvSpPr>
          <p:nvPr>
            <p:ph type="sldNum" sz="quarter" idx="10"/>
          </p:nvPr>
        </p:nvSpPr>
        <p:spPr/>
        <p:txBody>
          <a:bodyPr/>
          <a:lstStyle/>
          <a:p>
            <a:fld id="{A8CA61D8-8570-8E4A-AC47-900CB20F3F00}" type="slidenum">
              <a:rPr lang="en-US" smtClean="0"/>
              <a:t>15</a:t>
            </a:fld>
            <a:endParaRPr lang="en-US"/>
          </a:p>
        </p:txBody>
      </p:sp>
    </p:spTree>
    <p:extLst>
      <p:ext uri="{BB962C8B-B14F-4D97-AF65-F5344CB8AC3E}">
        <p14:creationId xmlns:p14="http://schemas.microsoft.com/office/powerpoint/2010/main" val="1372585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Economic benefit</a:t>
            </a:r>
            <a:r>
              <a:rPr lang="en-US" baseline="0" dirty="0"/>
              <a:t> of elimination</a:t>
            </a:r>
            <a:r>
              <a:rPr lang="en-US" dirty="0"/>
              <a:t> in the period 2017-2030  US$ 90 billion</a:t>
            </a:r>
          </a:p>
          <a:p>
            <a:endParaRPr lang="en-US" dirty="0"/>
          </a:p>
          <a:p>
            <a:r>
              <a:rPr lang="en-US" dirty="0"/>
              <a:t>Return</a:t>
            </a:r>
            <a:r>
              <a:rPr lang="en-US" baseline="0" dirty="0"/>
              <a:t> on investment 6 : 1</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16</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5284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Shape 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6"/>
        <p:cNvGrpSpPr/>
        <p:nvPr/>
      </p:nvGrpSpPr>
      <p:grpSpPr>
        <a:xfrm>
          <a:off x="0" y="0"/>
          <a:ext cx="0" cy="0"/>
          <a:chOff x="0" y="0"/>
          <a:chExt cx="0" cy="0"/>
        </a:xfrm>
      </p:grpSpPr>
      <p:sp>
        <p:nvSpPr>
          <p:cNvPr id="37" name="Shape 3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Shape 3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9" name="Shape 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Shape 4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C50006">
                <a:alpha val="74901"/>
              </a:srgbClr>
            </a:gs>
            <a:gs pos="100000">
              <a:srgbClr val="0068BD"/>
            </a:gs>
          </a:gsLst>
          <a:lin ang="0" scaled="0"/>
        </a:gra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68894" y="3788972"/>
            <a:ext cx="9012476" cy="24073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US" sz="3200" b="1" dirty="0">
                <a:solidFill>
                  <a:schemeClr val="bg1"/>
                </a:solidFill>
              </a:rPr>
              <a:t>RAM Conference, Griffith University, August 2018</a:t>
            </a:r>
            <a:br>
              <a:rPr lang="en-US" sz="3200" b="1" dirty="0">
                <a:solidFill>
                  <a:schemeClr val="bg1"/>
                </a:solidFill>
              </a:rPr>
            </a:br>
            <a:r>
              <a:rPr lang="en-US" sz="2800" b="1" dirty="0">
                <a:solidFill>
                  <a:schemeClr val="bg1"/>
                </a:solidFill>
              </a:rPr>
              <a:t/>
            </a:r>
            <a:br>
              <a:rPr lang="en-US" sz="2800" b="1" dirty="0">
                <a:solidFill>
                  <a:schemeClr val="bg1"/>
                </a:solidFill>
              </a:rPr>
            </a:br>
            <a:r>
              <a:rPr lang="en-US" sz="2800" b="1" dirty="0">
                <a:solidFill>
                  <a:schemeClr val="bg1"/>
                </a:solidFill>
              </a:rPr>
              <a:t>Presenter: Associate Professor Helen Evans </a:t>
            </a:r>
            <a:br>
              <a:rPr lang="en-US" sz="2800" b="1" dirty="0">
                <a:solidFill>
                  <a:schemeClr val="bg1"/>
                </a:solidFill>
              </a:rPr>
            </a:br>
            <a:r>
              <a:rPr lang="en-US" sz="2800" b="1" dirty="0">
                <a:solidFill>
                  <a:schemeClr val="bg1"/>
                </a:solidFill>
              </a:rPr>
              <a:t>Co-Chair of the 1</a:t>
            </a:r>
            <a:r>
              <a:rPr lang="en-US" sz="2800" b="1" baseline="30000" dirty="0">
                <a:solidFill>
                  <a:schemeClr val="bg1"/>
                </a:solidFill>
              </a:rPr>
              <a:t>st</a:t>
            </a:r>
            <a:r>
              <a:rPr lang="en-US" sz="2800" b="1" dirty="0">
                <a:solidFill>
                  <a:schemeClr val="bg1"/>
                </a:solidFill>
              </a:rPr>
              <a:t> MWC  </a:t>
            </a:r>
            <a:endParaRPr sz="2800" b="1" dirty="0">
              <a:solidFill>
                <a:schemeClr val="bg1"/>
              </a:solidFill>
            </a:endParaRPr>
          </a:p>
        </p:txBody>
      </p:sp>
      <p:pic>
        <p:nvPicPr>
          <p:cNvPr id="89" name="Shape 89"/>
          <p:cNvPicPr preferRelativeResize="0">
            <a:picLocks noGrp="1"/>
          </p:cNvPicPr>
          <p:nvPr>
            <p:ph type="body" idx="1"/>
          </p:nvPr>
        </p:nvPicPr>
        <p:blipFill rotWithShape="1">
          <a:blip r:embed="rId3">
            <a:alphaModFix/>
          </a:blip>
          <a:srcRect/>
          <a:stretch/>
        </p:blipFill>
        <p:spPr>
          <a:xfrm>
            <a:off x="1325410" y="260581"/>
            <a:ext cx="6634880" cy="31089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36B9A2-476F-F54E-BD34-C6E2DF91D662}"/>
              </a:ext>
            </a:extLst>
          </p:cNvPr>
          <p:cNvSpPr>
            <a:spLocks noGrp="1"/>
          </p:cNvSpPr>
          <p:nvPr>
            <p:ph type="title"/>
          </p:nvPr>
        </p:nvSpPr>
        <p:spPr>
          <a:xfrm>
            <a:off x="628650" y="0"/>
            <a:ext cx="7886700" cy="824868"/>
          </a:xfrm>
        </p:spPr>
        <p:txBody>
          <a:bodyPr/>
          <a:lstStyle/>
          <a:p>
            <a:r>
              <a:rPr lang="en-US" b="1" dirty="0">
                <a:solidFill>
                  <a:schemeClr val="bg1"/>
                </a:solidFill>
              </a:rPr>
              <a:t>Universal health coverage</a:t>
            </a:r>
          </a:p>
        </p:txBody>
      </p:sp>
      <p:sp>
        <p:nvSpPr>
          <p:cNvPr id="3" name="Content Placeholder 2">
            <a:extLst>
              <a:ext uri="{FF2B5EF4-FFF2-40B4-BE49-F238E27FC236}">
                <a16:creationId xmlns="" xmlns:a16="http://schemas.microsoft.com/office/drawing/2014/main" id="{F209848B-6F1E-044D-988D-22CB9F151D7B}"/>
              </a:ext>
            </a:extLst>
          </p:cNvPr>
          <p:cNvSpPr>
            <a:spLocks noGrp="1"/>
          </p:cNvSpPr>
          <p:nvPr>
            <p:ph idx="1"/>
          </p:nvPr>
        </p:nvSpPr>
        <p:spPr>
          <a:xfrm>
            <a:off x="447023" y="1082367"/>
            <a:ext cx="4835265" cy="5725529"/>
          </a:xfrm>
        </p:spPr>
        <p:txBody>
          <a:bodyPr/>
          <a:lstStyle/>
          <a:p>
            <a:pPr indent="-457200">
              <a:spcAft>
                <a:spcPts val="600"/>
              </a:spcAft>
              <a:buClr>
                <a:schemeClr val="bg1"/>
              </a:buClr>
              <a:buFont typeface="Wingdings" panose="05000000000000000000" pitchFamily="2" charset="2"/>
              <a:buChar char="§"/>
            </a:pPr>
            <a:r>
              <a:rPr lang="en-AU"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For malaria, UHC means that effective preventive measures are in place throughout a country</a:t>
            </a:r>
          </a:p>
          <a:p>
            <a:pPr indent="-457200">
              <a:spcAft>
                <a:spcPts val="600"/>
              </a:spcAft>
              <a:buClr>
                <a:schemeClr val="bg1"/>
              </a:buClr>
              <a:buFont typeface="Wingdings" panose="05000000000000000000" pitchFamily="2" charset="2"/>
              <a:buChar char="§"/>
            </a:pPr>
            <a:r>
              <a:rPr lang="en-AU"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Those that develop malaria receive appropriate treatment close to their homes</a:t>
            </a:r>
          </a:p>
          <a:p>
            <a:pPr indent="-457200">
              <a:spcAft>
                <a:spcPts val="600"/>
              </a:spcAft>
              <a:buClr>
                <a:schemeClr val="bg1"/>
              </a:buClr>
              <a:buFont typeface="Wingdings" panose="05000000000000000000" pitchFamily="2" charset="2"/>
              <a:buChar char="§"/>
            </a:pPr>
            <a:r>
              <a:rPr lang="en-AU"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No-one is impoverished in the process of accessing health care.  </a:t>
            </a:r>
          </a:p>
          <a:p>
            <a:endParaRPr lang="en-US" dirty="0"/>
          </a:p>
        </p:txBody>
      </p:sp>
      <p:pic>
        <p:nvPicPr>
          <p:cNvPr id="4" name="Picture 3">
            <a:extLst>
              <a:ext uri="{FF2B5EF4-FFF2-40B4-BE49-F238E27FC236}">
                <a16:creationId xmlns="" xmlns:a16="http://schemas.microsoft.com/office/drawing/2014/main" id="{3ACBFCED-5C48-3A4D-8648-BA66B8DA1716}"/>
              </a:ext>
            </a:extLst>
          </p:cNvPr>
          <p:cNvPicPr>
            <a:picLocks noChangeAspect="1"/>
          </p:cNvPicPr>
          <p:nvPr/>
        </p:nvPicPr>
        <p:blipFill>
          <a:blip r:embed="rId3"/>
          <a:stretch>
            <a:fillRect/>
          </a:stretch>
        </p:blipFill>
        <p:spPr>
          <a:xfrm>
            <a:off x="5645670" y="1364105"/>
            <a:ext cx="3346279" cy="4812858"/>
          </a:xfrm>
          <a:prstGeom prst="rect">
            <a:avLst/>
          </a:prstGeom>
        </p:spPr>
      </p:pic>
    </p:spTree>
    <p:extLst>
      <p:ext uri="{BB962C8B-B14F-4D97-AF65-F5344CB8AC3E}">
        <p14:creationId xmlns:p14="http://schemas.microsoft.com/office/powerpoint/2010/main" val="1234545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68881"/>
            <a:ext cx="8229600" cy="7338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Arial Black"/>
              <a:buNone/>
            </a:pPr>
            <a:r>
              <a:rPr lang="en-US" sz="3600" b="1" i="0" u="none" strike="noStrike" cap="none" dirty="0">
                <a:solidFill>
                  <a:schemeClr val="lt1"/>
                </a:solidFill>
                <a:latin typeface="Arial Black"/>
                <a:ea typeface="Arial Black"/>
                <a:cs typeface="Arial Black"/>
                <a:sym typeface="Arial Black"/>
              </a:rPr>
              <a:t>Key Outcomes</a:t>
            </a:r>
            <a:endParaRPr sz="3600" dirty="0"/>
          </a:p>
        </p:txBody>
      </p:sp>
      <p:sp>
        <p:nvSpPr>
          <p:cNvPr id="144" name="Shape 144"/>
          <p:cNvSpPr txBox="1">
            <a:spLocks noGrp="1"/>
          </p:cNvSpPr>
          <p:nvPr>
            <p:ph type="body" idx="1"/>
          </p:nvPr>
        </p:nvSpPr>
        <p:spPr>
          <a:xfrm>
            <a:off x="0" y="877927"/>
            <a:ext cx="8885592" cy="598007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1200"/>
              </a:spcAft>
              <a:buClr>
                <a:schemeClr val="lt1"/>
              </a:buClr>
              <a:buSzPts val="3200"/>
              <a:buFont typeface="Arial"/>
              <a:buChar char="•"/>
            </a:pPr>
            <a:r>
              <a:rPr lang="en-US" sz="2800" b="1" i="0" u="none" strike="noStrike" cap="none" dirty="0">
                <a:solidFill>
                  <a:schemeClr val="lt1"/>
                </a:solidFill>
                <a:latin typeface="Calibri"/>
                <a:ea typeface="Calibri"/>
                <a:cs typeface="Calibri"/>
                <a:sym typeface="Calibri"/>
              </a:rPr>
              <a:t>Congress Statement of </a:t>
            </a:r>
            <a:r>
              <a:rPr lang="en-US" sz="2800" b="1" i="0" u="none" strike="noStrike" cap="none" dirty="0" smtClean="0">
                <a:solidFill>
                  <a:schemeClr val="lt1"/>
                </a:solidFill>
                <a:latin typeface="Calibri"/>
                <a:ea typeface="Calibri"/>
                <a:cs typeface="Calibri"/>
                <a:sym typeface="Calibri"/>
              </a:rPr>
              <a:t>Action : “The Status Quo is not OK”</a:t>
            </a:r>
          </a:p>
          <a:p>
            <a:pPr lvl="0"/>
            <a:r>
              <a:rPr lang="en-AU" sz="2800" dirty="0"/>
              <a:t>Think creatively outside existing solutions and promote scientific and social innovation: “create a culture of problem-solving not task-performing”.</a:t>
            </a:r>
          </a:p>
          <a:p>
            <a:pPr lvl="0"/>
            <a:r>
              <a:rPr lang="en-AU" sz="2800" dirty="0"/>
              <a:t>Engage vulnerable communities and civil society as equal partners in this fight.</a:t>
            </a:r>
          </a:p>
          <a:p>
            <a:pPr lvl="0"/>
            <a:r>
              <a:rPr lang="en-AU" sz="2800" dirty="0"/>
              <a:t>Listen then act collaboratively.</a:t>
            </a:r>
          </a:p>
          <a:p>
            <a:pPr lvl="0"/>
            <a:r>
              <a:rPr lang="en-AU" sz="2800" dirty="0"/>
              <a:t>Hold ourselves to account. Facilitate cross-sector conversations and relationships.</a:t>
            </a:r>
          </a:p>
          <a:p>
            <a:pPr lvl="0"/>
            <a:r>
              <a:rPr lang="en-AU" sz="2800" dirty="0"/>
              <a:t>Commit to mobilising increased and sustained financing for malaria control and elimination.</a:t>
            </a:r>
          </a:p>
          <a:p>
            <a:pPr marL="342900" marR="0" lvl="0" indent="-342900" algn="l" rtl="0">
              <a:spcBef>
                <a:spcPts val="0"/>
              </a:spcBef>
              <a:spcAft>
                <a:spcPts val="1200"/>
              </a:spcAft>
              <a:buClr>
                <a:schemeClr val="lt1"/>
              </a:buClr>
              <a:buSzPts val="3200"/>
              <a:buFont typeface="Arial"/>
              <a:buChar char="•"/>
            </a:pPr>
            <a:endParaRPr sz="2800" b="1" dirty="0"/>
          </a:p>
          <a:p>
            <a:pPr marL="742950" lvl="1" indent="-285750">
              <a:spcAft>
                <a:spcPts val="1200"/>
              </a:spcAft>
              <a:buClr>
                <a:schemeClr val="lt1"/>
              </a:buClr>
            </a:pPr>
            <a:r>
              <a:rPr lang="en-US" sz="2400" dirty="0">
                <a:solidFill>
                  <a:schemeClr val="lt1"/>
                </a:solidFill>
              </a:rPr>
              <a:t>"The status quo is NOT OK”  -  </a:t>
            </a:r>
            <a:r>
              <a:rPr lang="en-US" sz="2400" b="0" i="0" u="none" strike="noStrike" cap="none" dirty="0">
                <a:solidFill>
                  <a:schemeClr val="lt1"/>
                </a:solidFill>
                <a:latin typeface="Calibri"/>
                <a:ea typeface="Calibri"/>
                <a:cs typeface="Calibri"/>
                <a:sym typeface="Calibri"/>
              </a:rPr>
              <a:t>Outlin</a:t>
            </a:r>
            <a:r>
              <a:rPr lang="en-US" sz="2400" dirty="0">
                <a:solidFill>
                  <a:schemeClr val="lt1"/>
                </a:solidFill>
              </a:rPr>
              <a:t>es</a:t>
            </a:r>
            <a:r>
              <a:rPr lang="en-US" sz="2400" b="0" i="0" u="none" strike="noStrike" cap="none" dirty="0">
                <a:solidFill>
                  <a:schemeClr val="lt1"/>
                </a:solidFill>
                <a:latin typeface="Calibri"/>
                <a:ea typeface="Calibri"/>
                <a:cs typeface="Calibri"/>
                <a:sym typeface="Calibri"/>
              </a:rPr>
              <a:t> </a:t>
            </a:r>
            <a:r>
              <a:rPr lang="en-US" sz="2400" dirty="0">
                <a:solidFill>
                  <a:schemeClr val="lt1"/>
                </a:solidFill>
              </a:rPr>
              <a:t>principles </a:t>
            </a:r>
            <a:r>
              <a:rPr lang="en-US" sz="2400" b="0" i="0" u="none" strike="noStrike" cap="none" dirty="0">
                <a:solidFill>
                  <a:schemeClr val="lt1"/>
                </a:solidFill>
                <a:latin typeface="Calibri"/>
                <a:ea typeface="Calibri"/>
                <a:cs typeface="Calibri"/>
                <a:sym typeface="Calibri"/>
              </a:rPr>
              <a:t>&amp; priority areas for actions, informed by the wider malaria community</a:t>
            </a:r>
            <a:endParaRPr sz="2400" b="0" i="0" u="none" strike="noStrike" cap="none" dirty="0">
              <a:solidFill>
                <a:schemeClr val="lt1"/>
              </a:solidFill>
              <a:latin typeface="Calibri"/>
              <a:ea typeface="Calibri"/>
              <a:cs typeface="Calibri"/>
              <a:sym typeface="Calibri"/>
            </a:endParaRPr>
          </a:p>
          <a:p>
            <a:pPr marL="742950" marR="0" lvl="1" indent="-285750" algn="l" rtl="0">
              <a:spcBef>
                <a:spcPts val="560"/>
              </a:spcBef>
              <a:spcAft>
                <a:spcPts val="1200"/>
              </a:spcAft>
              <a:buClr>
                <a:schemeClr val="lt1"/>
              </a:buClr>
              <a:buSzPts val="2800"/>
              <a:buFont typeface="Arial"/>
              <a:buChar char="–"/>
            </a:pPr>
            <a:r>
              <a:rPr lang="en-US" sz="2400" dirty="0">
                <a:solidFill>
                  <a:schemeClr val="lt1"/>
                </a:solidFill>
              </a:rPr>
              <a:t>Supports the agreed Regional and Global Targets &amp; Goals</a:t>
            </a:r>
            <a:endParaRPr sz="2400" dirty="0">
              <a:solidFill>
                <a:schemeClr val="lt1"/>
              </a:solidFill>
            </a:endParaRPr>
          </a:p>
          <a:p>
            <a:pPr marL="742950" marR="0" lvl="1" indent="-285750" algn="l" rtl="0">
              <a:spcBef>
                <a:spcPts val="560"/>
              </a:spcBef>
              <a:spcAft>
                <a:spcPts val="1200"/>
              </a:spcAft>
              <a:buClr>
                <a:schemeClr val="lt1"/>
              </a:buClr>
              <a:buSzPts val="2800"/>
              <a:buFont typeface="Arial"/>
              <a:buChar char="–"/>
            </a:pPr>
            <a:r>
              <a:rPr lang="en-US" sz="2400" dirty="0">
                <a:solidFill>
                  <a:schemeClr val="lt1"/>
                </a:solidFill>
              </a:rPr>
              <a:t>Urges</a:t>
            </a:r>
            <a:r>
              <a:rPr lang="en-US" sz="2400" b="0" i="0" u="none" strike="noStrike" cap="none" dirty="0">
                <a:solidFill>
                  <a:schemeClr val="lt1"/>
                </a:solidFill>
                <a:latin typeface="Calibri"/>
                <a:ea typeface="Calibri"/>
                <a:cs typeface="Calibri"/>
                <a:sym typeface="Calibri"/>
              </a:rPr>
              <a:t> all parts of the sector to collaborate towards </a:t>
            </a:r>
            <a:r>
              <a:rPr lang="en-US" sz="2400" b="0" i="0" u="none" strike="noStrike" cap="none" dirty="0" smtClean="0">
                <a:solidFill>
                  <a:schemeClr val="lt1"/>
                </a:solidFill>
                <a:latin typeface="Calibri"/>
                <a:ea typeface="Calibri"/>
                <a:cs typeface="Calibri"/>
                <a:sym typeface="Calibri"/>
              </a:rPr>
              <a:t>elimination</a:t>
            </a:r>
            <a:endParaRPr sz="2400" dirty="0">
              <a:solidFill>
                <a:schemeClr val="lt1"/>
              </a:solidFill>
            </a:endParaRPr>
          </a:p>
        </p:txBody>
      </p:sp>
      <p:pic>
        <p:nvPicPr>
          <p:cNvPr id="145" name="Shape 145"/>
          <p:cNvPicPr preferRelativeResize="0"/>
          <p:nvPr/>
        </p:nvPicPr>
        <p:blipFill rotWithShape="1">
          <a:blip r:embed="rId3">
            <a:alphaModFix/>
          </a:blip>
          <a:srcRect/>
          <a:stretch/>
        </p:blipFill>
        <p:spPr>
          <a:xfrm>
            <a:off x="7710059" y="6124123"/>
            <a:ext cx="1263215" cy="585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2475" y="628952"/>
            <a:ext cx="7450667" cy="3713837"/>
          </a:xfrm>
          <a:prstGeom prst="rect">
            <a:avLst/>
          </a:prstGeom>
        </p:spPr>
        <p:txBody>
          <a:bodyPr wrap="square">
            <a:spAutoFit/>
          </a:bodyPr>
          <a:lstStyle/>
          <a:p>
            <a:pPr marL="342900" lvl="0" indent="-342900">
              <a:spcBef>
                <a:spcPts val="640"/>
              </a:spcBef>
              <a:spcAft>
                <a:spcPts val="1200"/>
              </a:spcAft>
              <a:buClr>
                <a:schemeClr val="lt1"/>
              </a:buClr>
              <a:buSzPts val="3200"/>
              <a:buFont typeface="Arial"/>
              <a:buChar char="•"/>
            </a:pPr>
            <a:r>
              <a:rPr lang="en-US" sz="2800" b="1" dirty="0">
                <a:solidFill>
                  <a:schemeClr val="lt1"/>
                </a:solidFill>
                <a:latin typeface="Calibri"/>
                <a:ea typeface="Calibri"/>
                <a:cs typeface="Calibri"/>
                <a:sym typeface="Calibri"/>
              </a:rPr>
              <a:t>Legacy of recurring </a:t>
            </a:r>
            <a:r>
              <a:rPr lang="en-US" sz="2800" b="1" dirty="0" smtClean="0">
                <a:solidFill>
                  <a:schemeClr val="lt1"/>
                </a:solidFill>
                <a:latin typeface="Calibri"/>
                <a:ea typeface="Calibri"/>
                <a:cs typeface="Calibri"/>
                <a:sym typeface="Calibri"/>
              </a:rPr>
              <a:t>MWC</a:t>
            </a:r>
          </a:p>
          <a:p>
            <a:pPr marL="342900" lvl="0" indent="-342900">
              <a:spcBef>
                <a:spcPts val="640"/>
              </a:spcBef>
              <a:spcAft>
                <a:spcPts val="1200"/>
              </a:spcAft>
              <a:buClr>
                <a:schemeClr val="lt1"/>
              </a:buClr>
              <a:buSzPts val="3200"/>
              <a:buFont typeface="Arial"/>
              <a:buChar char="•"/>
            </a:pPr>
            <a:endParaRPr lang="en-US" sz="2800" b="1" dirty="0">
              <a:solidFill>
                <a:schemeClr val="lt1"/>
              </a:solidFill>
              <a:latin typeface="Calibri"/>
              <a:ea typeface="Calibri"/>
              <a:cs typeface="Calibri"/>
              <a:sym typeface="Calibri"/>
            </a:endParaRPr>
          </a:p>
          <a:p>
            <a:pPr marL="742950" lvl="1" indent="-285750">
              <a:spcBef>
                <a:spcPts val="560"/>
              </a:spcBef>
              <a:spcAft>
                <a:spcPts val="1200"/>
              </a:spcAft>
              <a:buClr>
                <a:schemeClr val="lt1"/>
              </a:buClr>
              <a:buSzPts val="2800"/>
              <a:buFont typeface="Arial"/>
              <a:buChar char="–"/>
            </a:pPr>
            <a:r>
              <a:rPr lang="en-US" sz="2400" dirty="0">
                <a:solidFill>
                  <a:schemeClr val="lt1"/>
                </a:solidFill>
              </a:rPr>
              <a:t>Global governing council for a periodic Malaria World </a:t>
            </a:r>
            <a:r>
              <a:rPr lang="en-US" sz="2400" dirty="0" smtClean="0">
                <a:solidFill>
                  <a:schemeClr val="lt1"/>
                </a:solidFill>
              </a:rPr>
              <a:t>Congress</a:t>
            </a:r>
          </a:p>
          <a:p>
            <a:pPr marL="457200" lvl="1">
              <a:spcBef>
                <a:spcPts val="560"/>
              </a:spcBef>
              <a:spcAft>
                <a:spcPts val="1200"/>
              </a:spcAft>
              <a:buClr>
                <a:schemeClr val="lt1"/>
              </a:buClr>
              <a:buSzPts val="2800"/>
            </a:pPr>
            <a:endParaRPr lang="en-US" sz="2400" dirty="0">
              <a:solidFill>
                <a:schemeClr val="lt1"/>
              </a:solidFill>
            </a:endParaRPr>
          </a:p>
          <a:p>
            <a:pPr marL="742950" lvl="1" indent="-285750">
              <a:spcBef>
                <a:spcPts val="560"/>
              </a:spcBef>
              <a:spcAft>
                <a:spcPts val="1200"/>
              </a:spcAft>
              <a:buClr>
                <a:schemeClr val="lt1"/>
              </a:buClr>
              <a:buSzPts val="2800"/>
              <a:buFont typeface="Arial"/>
              <a:buChar char="–"/>
            </a:pPr>
            <a:r>
              <a:rPr lang="en-US" sz="2400" dirty="0">
                <a:solidFill>
                  <a:schemeClr val="lt1"/>
                </a:solidFill>
              </a:rPr>
              <a:t>Establishment of CS4ME, the Global CSO malaria network</a:t>
            </a:r>
          </a:p>
        </p:txBody>
      </p:sp>
    </p:spTree>
    <p:extLst>
      <p:ext uri="{BB962C8B-B14F-4D97-AF65-F5344CB8AC3E}">
        <p14:creationId xmlns:p14="http://schemas.microsoft.com/office/powerpoint/2010/main" val="2580346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32" y="0"/>
            <a:ext cx="8818324" cy="1256972"/>
          </a:xfrm>
        </p:spPr>
        <p:txBody>
          <a:bodyPr/>
          <a:lstStyle/>
          <a:p>
            <a:r>
              <a:rPr lang="en-US" sz="3600" dirty="0">
                <a:solidFill>
                  <a:schemeClr val="bg1"/>
                </a:solidFill>
              </a:rPr>
              <a:t>Global Civil Society for Malaria Elimination (CS4ME) Declaration</a:t>
            </a:r>
          </a:p>
        </p:txBody>
      </p:sp>
      <p:sp>
        <p:nvSpPr>
          <p:cNvPr id="3" name="Text Placeholder 2"/>
          <p:cNvSpPr>
            <a:spLocks noGrp="1"/>
          </p:cNvSpPr>
          <p:nvPr>
            <p:ph type="body" idx="1"/>
          </p:nvPr>
        </p:nvSpPr>
        <p:spPr>
          <a:xfrm>
            <a:off x="112734" y="1618991"/>
            <a:ext cx="8937322" cy="4299558"/>
          </a:xfrm>
        </p:spPr>
        <p:txBody>
          <a:bodyPr/>
          <a:lstStyle/>
          <a:p>
            <a:pPr marL="539750" indent="-514350">
              <a:buClr>
                <a:schemeClr val="bg1"/>
              </a:buClr>
              <a:buFont typeface="+mj-lt"/>
              <a:buAutoNum type="arabicPeriod"/>
            </a:pPr>
            <a:r>
              <a:rPr lang="en-US" sz="2800" dirty="0">
                <a:solidFill>
                  <a:schemeClr val="bg1"/>
                </a:solidFill>
              </a:rPr>
              <a:t>Frame malaria response in the context of social justice and human rights, and within equitable UHC systems</a:t>
            </a:r>
          </a:p>
          <a:p>
            <a:pPr marL="539750" indent="-514350">
              <a:buClr>
                <a:schemeClr val="bg1"/>
              </a:buClr>
              <a:buFont typeface="+mj-lt"/>
              <a:buAutoNum type="arabicPeriod"/>
            </a:pPr>
            <a:r>
              <a:rPr lang="en-US" sz="2800" dirty="0">
                <a:solidFill>
                  <a:schemeClr val="bg1"/>
                </a:solidFill>
              </a:rPr>
              <a:t>Make malaria decision making space more inclusive and support malaria civil society </a:t>
            </a:r>
            <a:r>
              <a:rPr lang="en-US" sz="2800" dirty="0" err="1">
                <a:solidFill>
                  <a:schemeClr val="bg1"/>
                </a:solidFill>
              </a:rPr>
              <a:t>mobilisation</a:t>
            </a:r>
            <a:r>
              <a:rPr lang="en-US" sz="2800" dirty="0">
                <a:solidFill>
                  <a:schemeClr val="bg1"/>
                </a:solidFill>
              </a:rPr>
              <a:t>  </a:t>
            </a:r>
          </a:p>
          <a:p>
            <a:pPr marL="539750" indent="-514350">
              <a:buClr>
                <a:schemeClr val="bg1"/>
              </a:buClr>
              <a:buFont typeface="+mj-lt"/>
              <a:buAutoNum type="arabicPeriod"/>
            </a:pPr>
            <a:r>
              <a:rPr lang="en-US" sz="2800" dirty="0">
                <a:solidFill>
                  <a:schemeClr val="bg1"/>
                </a:solidFill>
              </a:rPr>
              <a:t>Fully meet the funding needs for the malaria response and for health and community systems strengthening</a:t>
            </a:r>
          </a:p>
          <a:p>
            <a:pPr marL="539750" indent="-514350">
              <a:buClr>
                <a:schemeClr val="bg1"/>
              </a:buClr>
              <a:buFont typeface="+mj-lt"/>
              <a:buAutoNum type="arabicPeriod"/>
            </a:pPr>
            <a:r>
              <a:rPr lang="en-US" sz="2800" dirty="0">
                <a:solidFill>
                  <a:schemeClr val="bg1"/>
                </a:solidFill>
              </a:rPr>
              <a:t>Partner with civil society and community actors for effective malaria surveillance and response systems</a:t>
            </a:r>
          </a:p>
        </p:txBody>
      </p:sp>
    </p:spTree>
    <p:extLst>
      <p:ext uri="{BB962C8B-B14F-4D97-AF65-F5344CB8AC3E}">
        <p14:creationId xmlns:p14="http://schemas.microsoft.com/office/powerpoint/2010/main" val="1358580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9143" y="2540000"/>
            <a:ext cx="5430761" cy="707886"/>
          </a:xfrm>
          <a:prstGeom prst="rect">
            <a:avLst/>
          </a:prstGeom>
          <a:noFill/>
        </p:spPr>
        <p:txBody>
          <a:bodyPr wrap="square" rtlCol="0">
            <a:spAutoFit/>
          </a:bodyPr>
          <a:lstStyle/>
          <a:p>
            <a:pPr algn="ctr"/>
            <a:r>
              <a:rPr lang="en-US" sz="4000" dirty="0" smtClean="0"/>
              <a:t>THANK YOU </a:t>
            </a:r>
            <a:endParaRPr lang="en-US" sz="4000" dirty="0"/>
          </a:p>
        </p:txBody>
      </p:sp>
    </p:spTree>
    <p:extLst>
      <p:ext uri="{BB962C8B-B14F-4D97-AF65-F5344CB8AC3E}">
        <p14:creationId xmlns:p14="http://schemas.microsoft.com/office/powerpoint/2010/main" val="2050088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23F7A2-7076-8C46-BD11-408449D73298}"/>
              </a:ext>
            </a:extLst>
          </p:cNvPr>
          <p:cNvSpPr>
            <a:spLocks noGrp="1"/>
          </p:cNvSpPr>
          <p:nvPr>
            <p:ph type="title"/>
          </p:nvPr>
        </p:nvSpPr>
        <p:spPr>
          <a:xfrm>
            <a:off x="572282" y="0"/>
            <a:ext cx="7886700" cy="736562"/>
          </a:xfrm>
        </p:spPr>
        <p:txBody>
          <a:bodyPr/>
          <a:lstStyle/>
          <a:p>
            <a:r>
              <a:rPr lang="en-US" b="1" dirty="0">
                <a:solidFill>
                  <a:schemeClr val="bg1"/>
                </a:solidFill>
              </a:rPr>
              <a:t>Malaria: a disease of poverty</a:t>
            </a:r>
          </a:p>
        </p:txBody>
      </p:sp>
      <p:sp>
        <p:nvSpPr>
          <p:cNvPr id="3" name="Content Placeholder 2">
            <a:extLst>
              <a:ext uri="{FF2B5EF4-FFF2-40B4-BE49-F238E27FC236}">
                <a16:creationId xmlns="" xmlns:a16="http://schemas.microsoft.com/office/drawing/2014/main" id="{D1965438-2083-474C-8611-6DFAE289FB5D}"/>
              </a:ext>
            </a:extLst>
          </p:cNvPr>
          <p:cNvSpPr>
            <a:spLocks noGrp="1"/>
          </p:cNvSpPr>
          <p:nvPr>
            <p:ph idx="1"/>
          </p:nvPr>
        </p:nvSpPr>
        <p:spPr>
          <a:xfrm>
            <a:off x="-1723" y="723929"/>
            <a:ext cx="4606290" cy="4610180"/>
          </a:xfrm>
          <a:solidFill>
            <a:schemeClr val="bg1"/>
          </a:solidFill>
          <a:ln>
            <a:solidFill>
              <a:schemeClr val="tx1"/>
            </a:solidFill>
          </a:ln>
        </p:spPr>
        <p:txBody>
          <a:bodyPr>
            <a:noAutofit/>
          </a:bodyPr>
          <a:lstStyle/>
          <a:p>
            <a:r>
              <a:rPr lang="en-US" sz="2000" dirty="0"/>
              <a:t>There’s surprisingly little analysis of the  association between malaria incidence and socio-economic status</a:t>
            </a:r>
          </a:p>
          <a:p>
            <a:r>
              <a:rPr lang="en-US" sz="2000" dirty="0"/>
              <a:t>Another of the </a:t>
            </a:r>
            <a:r>
              <a:rPr lang="en-US" sz="2000" dirty="0" err="1"/>
              <a:t>Gapminder</a:t>
            </a:r>
            <a:r>
              <a:rPr lang="en-US" sz="2000" dirty="0"/>
              <a:t> graphs shows that it occurs in the poorest countries (bubble size now = poverty headcount)</a:t>
            </a:r>
          </a:p>
          <a:p>
            <a:r>
              <a:rPr lang="en-US" sz="2000" dirty="0"/>
              <a:t>A few analyses confirm that even in poor communities within such countries, the poorest are most at risk (</a:t>
            </a:r>
            <a:r>
              <a:rPr lang="en-US" sz="2000" dirty="0" err="1"/>
              <a:t>eg.</a:t>
            </a:r>
            <a:r>
              <a:rPr lang="en-US" sz="2000" dirty="0"/>
              <a:t> RR malaria incidence 1.23 for poor compared to less poor in western Kenyan rural county: Were et al. 2018)</a:t>
            </a:r>
          </a:p>
          <a:p>
            <a:endParaRPr lang="en-US" sz="1400" dirty="0"/>
          </a:p>
        </p:txBody>
      </p:sp>
      <p:pic>
        <p:nvPicPr>
          <p:cNvPr id="5" name="Picture 4">
            <a:extLst>
              <a:ext uri="{FF2B5EF4-FFF2-40B4-BE49-F238E27FC236}">
                <a16:creationId xmlns="" xmlns:a16="http://schemas.microsoft.com/office/drawing/2014/main" id="{862B34E3-BC23-5F4C-871A-D38365EAA5CA}"/>
              </a:ext>
            </a:extLst>
          </p:cNvPr>
          <p:cNvPicPr>
            <a:picLocks noChangeAspect="1"/>
          </p:cNvPicPr>
          <p:nvPr/>
        </p:nvPicPr>
        <p:blipFill>
          <a:blip r:embed="rId3"/>
          <a:stretch>
            <a:fillRect/>
          </a:stretch>
        </p:blipFill>
        <p:spPr>
          <a:xfrm>
            <a:off x="4604567" y="736562"/>
            <a:ext cx="4539433" cy="4584914"/>
          </a:xfrm>
          <a:prstGeom prst="rect">
            <a:avLst/>
          </a:prstGeom>
          <a:ln>
            <a:solidFill>
              <a:schemeClr val="tx1"/>
            </a:solidFill>
          </a:ln>
        </p:spPr>
      </p:pic>
      <p:sp>
        <p:nvSpPr>
          <p:cNvPr id="4" name="TextBox 3">
            <a:extLst>
              <a:ext uri="{FF2B5EF4-FFF2-40B4-BE49-F238E27FC236}">
                <a16:creationId xmlns="" xmlns:a16="http://schemas.microsoft.com/office/drawing/2014/main" id="{D46B0B3A-04F2-E64E-88E2-25CD093AF4A7}"/>
              </a:ext>
            </a:extLst>
          </p:cNvPr>
          <p:cNvSpPr txBox="1"/>
          <p:nvPr/>
        </p:nvSpPr>
        <p:spPr>
          <a:xfrm>
            <a:off x="155480" y="5396318"/>
            <a:ext cx="8833039" cy="1323439"/>
          </a:xfrm>
          <a:prstGeom prst="rect">
            <a:avLst/>
          </a:prstGeom>
          <a:noFill/>
        </p:spPr>
        <p:txBody>
          <a:bodyPr wrap="square" rtlCol="0">
            <a:spAutoFit/>
          </a:bodyPr>
          <a:lstStyle/>
          <a:p>
            <a:pPr marL="342900" indent="-342900">
              <a:buClr>
                <a:schemeClr val="bg1"/>
              </a:buClr>
              <a:buFont typeface="Wingdings" panose="05000000000000000000" pitchFamily="2" charset="2"/>
              <a:buChar char="Ø"/>
            </a:pPr>
            <a:r>
              <a:rPr lang="en-US" sz="2000" dirty="0">
                <a:solidFill>
                  <a:schemeClr val="bg1"/>
                </a:solidFill>
              </a:rPr>
              <a:t>Malaria is both cause and effect of poverty </a:t>
            </a:r>
            <a:r>
              <a:rPr lang="en-US" sz="1600" dirty="0">
                <a:solidFill>
                  <a:schemeClr val="bg1"/>
                </a:solidFill>
              </a:rPr>
              <a:t>(</a:t>
            </a:r>
            <a:r>
              <a:rPr lang="en-US" sz="1600" dirty="0" err="1">
                <a:solidFill>
                  <a:schemeClr val="bg1"/>
                </a:solidFill>
              </a:rPr>
              <a:t>llunga-llunga</a:t>
            </a:r>
            <a:r>
              <a:rPr lang="en-US" sz="1600" dirty="0">
                <a:solidFill>
                  <a:schemeClr val="bg1"/>
                </a:solidFill>
              </a:rPr>
              <a:t>, 2015)</a:t>
            </a:r>
          </a:p>
          <a:p>
            <a:pPr marL="342900" indent="-342900">
              <a:buClr>
                <a:schemeClr val="bg1"/>
              </a:buClr>
              <a:buFont typeface="Wingdings" panose="05000000000000000000" pitchFamily="2" charset="2"/>
              <a:buChar char="Ø"/>
            </a:pPr>
            <a:r>
              <a:rPr lang="en-US" sz="2000" dirty="0">
                <a:solidFill>
                  <a:schemeClr val="bg1"/>
                </a:solidFill>
              </a:rPr>
              <a:t>Successful investments in malaria control have been shown to contribute to poverty reduction at the household level and to increases in economic productivity in industry </a:t>
            </a:r>
            <a:r>
              <a:rPr lang="en-US" sz="1600" dirty="0">
                <a:solidFill>
                  <a:schemeClr val="bg1"/>
                </a:solidFill>
              </a:rPr>
              <a:t>(Purdy et al., 2013)</a:t>
            </a:r>
          </a:p>
        </p:txBody>
      </p:sp>
    </p:spTree>
    <p:extLst>
      <p:ext uri="{BB962C8B-B14F-4D97-AF65-F5344CB8AC3E}">
        <p14:creationId xmlns:p14="http://schemas.microsoft.com/office/powerpoint/2010/main" val="456110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7328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560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2862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3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25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91439" y="5328"/>
            <a:ext cx="8229600" cy="1015543"/>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b="1" dirty="0">
                <a:solidFill>
                  <a:srgbClr val="FFFFFF"/>
                </a:solidFill>
              </a:rPr>
              <a:t>Objectives</a:t>
            </a:r>
            <a:endParaRPr b="1" dirty="0">
              <a:solidFill>
                <a:srgbClr val="FFFFFF"/>
              </a:solidFill>
            </a:endParaRPr>
          </a:p>
        </p:txBody>
      </p:sp>
      <p:sp>
        <p:nvSpPr>
          <p:cNvPr id="104" name="Shape 104"/>
          <p:cNvSpPr txBox="1">
            <a:spLocks noGrp="1"/>
          </p:cNvSpPr>
          <p:nvPr>
            <p:ph type="body" idx="1"/>
          </p:nvPr>
        </p:nvSpPr>
        <p:spPr>
          <a:xfrm>
            <a:off x="137787" y="1228485"/>
            <a:ext cx="8736904" cy="5354877"/>
          </a:xfrm>
          <a:prstGeom prst="rect">
            <a:avLst/>
          </a:prstGeom>
        </p:spPr>
        <p:txBody>
          <a:bodyPr spcFirstLastPara="1" wrap="square" lIns="91425" tIns="45700" rIns="91425" bIns="45700" anchor="t" anchorCtr="0">
            <a:noAutofit/>
          </a:bodyPr>
          <a:lstStyle/>
          <a:p>
            <a:pPr marL="457200" lvl="0" indent="-393700" rtl="0">
              <a:spcBef>
                <a:spcPts val="640"/>
              </a:spcBef>
              <a:spcAft>
                <a:spcPts val="1200"/>
              </a:spcAft>
              <a:buClr>
                <a:srgbClr val="FFFFFF"/>
              </a:buClr>
              <a:buSzPts val="2600"/>
              <a:buAutoNum type="arabicPeriod"/>
            </a:pPr>
            <a:r>
              <a:rPr lang="en-US" sz="2600" dirty="0">
                <a:solidFill>
                  <a:srgbClr val="FFFFFF"/>
                </a:solidFill>
                <a:latin typeface="Calibri" panose="020F0502020204030204" pitchFamily="34" charset="0"/>
                <a:cs typeface="Calibri" panose="020F0502020204030204" pitchFamily="34" charset="0"/>
              </a:rPr>
              <a:t>Facilitation of collaboration between those directly affected by the disease, implementers, scientists, funders &amp; technical agencies, government representatives &amp; other policy makers, non-government </a:t>
            </a:r>
            <a:r>
              <a:rPr lang="en-US" sz="2600" dirty="0" err="1">
                <a:solidFill>
                  <a:srgbClr val="FFFFFF"/>
                </a:solidFill>
                <a:latin typeface="Calibri" panose="020F0502020204030204" pitchFamily="34" charset="0"/>
                <a:cs typeface="Calibri" panose="020F0502020204030204" pitchFamily="34" charset="0"/>
              </a:rPr>
              <a:t>organisations</a:t>
            </a:r>
            <a:r>
              <a:rPr lang="en-US" sz="2600" dirty="0">
                <a:solidFill>
                  <a:srgbClr val="FFFFFF"/>
                </a:solidFill>
                <a:latin typeface="Calibri" panose="020F0502020204030204" pitchFamily="34" charset="0"/>
                <a:cs typeface="Calibri" panose="020F0502020204030204" pitchFamily="34" charset="0"/>
              </a:rPr>
              <a:t> &amp; private sector.</a:t>
            </a:r>
            <a:endParaRPr sz="2600" dirty="0">
              <a:solidFill>
                <a:srgbClr val="FFFFFF"/>
              </a:solidFill>
              <a:latin typeface="Calibri" panose="020F0502020204030204" pitchFamily="34" charset="0"/>
              <a:cs typeface="Calibri" panose="020F0502020204030204" pitchFamily="34" charset="0"/>
            </a:endParaRPr>
          </a:p>
          <a:p>
            <a:pPr marL="457200" lvl="0" indent="-393700" rtl="0">
              <a:spcBef>
                <a:spcPts val="0"/>
              </a:spcBef>
              <a:spcAft>
                <a:spcPts val="1200"/>
              </a:spcAft>
              <a:buClr>
                <a:srgbClr val="FFFFFF"/>
              </a:buClr>
              <a:buSzPts val="2600"/>
              <a:buAutoNum type="arabicPeriod"/>
            </a:pPr>
            <a:r>
              <a:rPr lang="en-US" sz="2600" dirty="0">
                <a:solidFill>
                  <a:srgbClr val="FFFFFF"/>
                </a:solidFill>
                <a:latin typeface="Calibri" panose="020F0502020204030204" pitchFamily="34" charset="0"/>
                <a:cs typeface="Calibri" panose="020F0502020204030204" pitchFamily="34" charset="0"/>
              </a:rPr>
              <a:t>Address gaps in knowledge and communication within and across sectors to meet elimination targets</a:t>
            </a:r>
            <a:endParaRPr sz="2600" dirty="0">
              <a:solidFill>
                <a:srgbClr val="FFFFFF"/>
              </a:solidFill>
              <a:latin typeface="Calibri" panose="020F0502020204030204" pitchFamily="34" charset="0"/>
              <a:cs typeface="Calibri" panose="020F0502020204030204" pitchFamily="34" charset="0"/>
            </a:endParaRPr>
          </a:p>
          <a:p>
            <a:pPr marL="457200" lvl="0" indent="-393700" rtl="0">
              <a:spcBef>
                <a:spcPts val="0"/>
              </a:spcBef>
              <a:spcAft>
                <a:spcPts val="1200"/>
              </a:spcAft>
              <a:buClr>
                <a:srgbClr val="FFFFFF"/>
              </a:buClr>
              <a:buSzPts val="2600"/>
              <a:buAutoNum type="arabicPeriod"/>
            </a:pPr>
            <a:r>
              <a:rPr lang="en-US" sz="2600" dirty="0">
                <a:solidFill>
                  <a:srgbClr val="FFFFFF"/>
                </a:solidFill>
                <a:latin typeface="Calibri" panose="020F0502020204030204" pitchFamily="34" charset="0"/>
                <a:cs typeface="Calibri" panose="020F0502020204030204" pitchFamily="34" charset="0"/>
              </a:rPr>
              <a:t>Position malaria elimination within the Universal Health Coverage and Sustainable Development Goals  </a:t>
            </a:r>
            <a:endParaRPr sz="2600" dirty="0">
              <a:solidFill>
                <a:srgbClr val="FFFFFF"/>
              </a:solidFill>
              <a:latin typeface="Calibri" panose="020F0502020204030204" pitchFamily="34" charset="0"/>
              <a:cs typeface="Calibri" panose="020F0502020204030204" pitchFamily="34" charset="0"/>
            </a:endParaRPr>
          </a:p>
          <a:p>
            <a:pPr marL="457200" lvl="0" indent="-393700">
              <a:spcBef>
                <a:spcPts val="0"/>
              </a:spcBef>
              <a:spcAft>
                <a:spcPts val="1200"/>
              </a:spcAft>
              <a:buClr>
                <a:srgbClr val="FFFFFF"/>
              </a:buClr>
              <a:buSzPts val="2600"/>
              <a:buAutoNum type="arabicPeriod"/>
            </a:pPr>
            <a:r>
              <a:rPr lang="en-US" sz="2600" dirty="0">
                <a:solidFill>
                  <a:srgbClr val="FFFFFF"/>
                </a:solidFill>
                <a:latin typeface="Calibri" panose="020F0502020204030204" pitchFamily="34" charset="0"/>
                <a:cs typeface="Calibri" panose="020F0502020204030204" pitchFamily="34" charset="0"/>
              </a:rPr>
              <a:t>Strengthen political commitment and action towards malaria elimination</a:t>
            </a:r>
            <a:endParaRPr sz="2600" dirty="0">
              <a:solidFill>
                <a:srgbClr val="FFFFFF"/>
              </a:solidFill>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US" b="1" dirty="0">
                <a:solidFill>
                  <a:schemeClr val="lt1"/>
                </a:solidFill>
                <a:latin typeface="Arial Black"/>
                <a:ea typeface="Arial Black"/>
                <a:cs typeface="Arial Black"/>
                <a:sym typeface="Arial Black"/>
              </a:rPr>
              <a:t>3 Key Themes</a:t>
            </a:r>
            <a:endParaRPr dirty="0"/>
          </a:p>
        </p:txBody>
      </p:sp>
      <p:sp>
        <p:nvSpPr>
          <p:cNvPr id="127" name="Shape 127"/>
          <p:cNvSpPr txBox="1">
            <a:spLocks noGrp="1"/>
          </p:cNvSpPr>
          <p:nvPr>
            <p:ph type="body" idx="1"/>
          </p:nvPr>
        </p:nvSpPr>
        <p:spPr>
          <a:xfrm>
            <a:off x="194153" y="1600200"/>
            <a:ext cx="8799535" cy="4526100"/>
          </a:xfrm>
          <a:prstGeom prst="rect">
            <a:avLst/>
          </a:prstGeom>
          <a:solidFill>
            <a:schemeClr val="bg1"/>
          </a:solidFill>
        </p:spPr>
        <p:txBody>
          <a:bodyPr spcFirstLastPara="1" wrap="square" lIns="91425" tIns="45700" rIns="91425" bIns="45700" anchor="t" anchorCtr="0">
            <a:noAutofit/>
          </a:bodyPr>
          <a:lstStyle/>
          <a:p>
            <a:pPr marL="0" lvl="0" indent="0">
              <a:spcBef>
                <a:spcPts val="640"/>
              </a:spcBef>
              <a:spcAft>
                <a:spcPts val="0"/>
              </a:spcAft>
              <a:buNone/>
            </a:pPr>
            <a:r>
              <a:rPr lang="en-US" sz="2400" dirty="0">
                <a:solidFill>
                  <a:schemeClr val="tx1"/>
                </a:solidFill>
              </a:rPr>
              <a:t>The </a:t>
            </a:r>
            <a:r>
              <a:rPr lang="en-US" sz="2400">
                <a:solidFill>
                  <a:schemeClr val="tx1"/>
                </a:solidFill>
              </a:rPr>
              <a:t>Congress </a:t>
            </a:r>
            <a:r>
              <a:rPr lang="en-US" sz="2400" smtClean="0">
                <a:solidFill>
                  <a:schemeClr val="tx1"/>
                </a:solidFill>
              </a:rPr>
              <a:t>was</a:t>
            </a:r>
            <a:r>
              <a:rPr lang="en-US" sz="2400" smtClean="0">
                <a:solidFill>
                  <a:schemeClr val="tx1"/>
                </a:solidFill>
              </a:rPr>
              <a:t> </a:t>
            </a:r>
            <a:r>
              <a:rPr lang="en-US" sz="2400" dirty="0">
                <a:solidFill>
                  <a:schemeClr val="tx1"/>
                </a:solidFill>
              </a:rPr>
              <a:t>structured around 3 key themes:</a:t>
            </a:r>
            <a:endParaRPr sz="2400" dirty="0">
              <a:solidFill>
                <a:schemeClr val="tx1"/>
              </a:solidFill>
            </a:endParaRPr>
          </a:p>
          <a:p>
            <a:pPr marL="533400" lvl="0" indent="-457200" rtl="0">
              <a:spcBef>
                <a:spcPts val="640"/>
              </a:spcBef>
              <a:spcAft>
                <a:spcPts val="0"/>
              </a:spcAft>
              <a:buClrTx/>
              <a:buSzPts val="2400"/>
              <a:buFont typeface="+mj-lt"/>
              <a:buAutoNum type="arabicPeriod"/>
            </a:pPr>
            <a:r>
              <a:rPr lang="en-US" sz="2400" b="1" dirty="0">
                <a:solidFill>
                  <a:schemeClr val="tx1"/>
                </a:solidFill>
              </a:rPr>
              <a:t>Malaria Today </a:t>
            </a:r>
            <a:r>
              <a:rPr lang="en-US" sz="2400" dirty="0">
                <a:solidFill>
                  <a:schemeClr val="tx1"/>
                </a:solidFill>
              </a:rPr>
              <a:t>- The recent history and present of malaria control and elimination efforts</a:t>
            </a:r>
            <a:endParaRPr sz="2400" dirty="0">
              <a:solidFill>
                <a:schemeClr val="tx1"/>
              </a:solidFill>
            </a:endParaRPr>
          </a:p>
          <a:p>
            <a:pPr marL="533400" lvl="0" indent="-457200" rtl="0">
              <a:spcBef>
                <a:spcPts val="0"/>
              </a:spcBef>
              <a:spcAft>
                <a:spcPts val="0"/>
              </a:spcAft>
              <a:buClrTx/>
              <a:buSzPts val="2400"/>
              <a:buFont typeface="+mj-lt"/>
              <a:buAutoNum type="arabicPeriod"/>
            </a:pPr>
            <a:r>
              <a:rPr lang="en-US" sz="2400" b="1" dirty="0">
                <a:solidFill>
                  <a:schemeClr val="tx1"/>
                </a:solidFill>
              </a:rPr>
              <a:t>Malaria Elimination in a Global Health Context </a:t>
            </a:r>
            <a:r>
              <a:rPr lang="en-US" sz="2400" dirty="0">
                <a:solidFill>
                  <a:schemeClr val="tx1"/>
                </a:solidFill>
              </a:rPr>
              <a:t>- how malaria sits within the broader global health context, with focus on the Sustainable Development Goals, Universal Health Care and health security</a:t>
            </a:r>
            <a:endParaRPr sz="2400" dirty="0">
              <a:solidFill>
                <a:schemeClr val="tx1"/>
              </a:solidFill>
            </a:endParaRPr>
          </a:p>
          <a:p>
            <a:pPr marL="533400" lvl="0" indent="-457200">
              <a:spcBef>
                <a:spcPts val="0"/>
              </a:spcBef>
              <a:spcAft>
                <a:spcPts val="0"/>
              </a:spcAft>
              <a:buClrTx/>
              <a:buSzPts val="2400"/>
              <a:buFont typeface="+mj-lt"/>
              <a:buAutoNum type="arabicPeriod"/>
            </a:pPr>
            <a:r>
              <a:rPr lang="en-US" sz="2400" b="1" dirty="0">
                <a:solidFill>
                  <a:schemeClr val="tx1"/>
                </a:solidFill>
              </a:rPr>
              <a:t>Meeting the Challenges of Malaria Elimination &amp; Eradication </a:t>
            </a:r>
            <a:r>
              <a:rPr lang="en-US" sz="2400" dirty="0">
                <a:solidFill>
                  <a:schemeClr val="tx1"/>
                </a:solidFill>
              </a:rPr>
              <a:t>- how we move forward together to enable sustainable impact in malaria endemic countries</a:t>
            </a:r>
            <a:endParaRPr sz="2400" dirty="0">
              <a:solidFill>
                <a:schemeClr val="tx1"/>
              </a:solidFill>
            </a:endParaRPr>
          </a:p>
        </p:txBody>
      </p:sp>
    </p:spTree>
    <p:extLst>
      <p:ext uri="{BB962C8B-B14F-4D97-AF65-F5344CB8AC3E}">
        <p14:creationId xmlns:p14="http://schemas.microsoft.com/office/powerpoint/2010/main" val="56429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11663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Arial Black"/>
              <a:buNone/>
            </a:pPr>
            <a:r>
              <a:rPr lang="en-US" sz="4400" b="1" i="0" u="none" strike="noStrike" cap="none">
                <a:solidFill>
                  <a:schemeClr val="lt1"/>
                </a:solidFill>
                <a:latin typeface="Arial Black"/>
                <a:ea typeface="Arial Black"/>
                <a:cs typeface="Arial Black"/>
                <a:sym typeface="Arial Black"/>
              </a:rPr>
              <a:t>4 Pillars</a:t>
            </a:r>
            <a:endParaRPr/>
          </a:p>
        </p:txBody>
      </p:sp>
      <p:pic>
        <p:nvPicPr>
          <p:cNvPr id="111" name="Shape 111"/>
          <p:cNvPicPr preferRelativeResize="0"/>
          <p:nvPr/>
        </p:nvPicPr>
        <p:blipFill rotWithShape="1">
          <a:blip r:embed="rId3">
            <a:alphaModFix/>
          </a:blip>
          <a:srcRect/>
          <a:stretch/>
        </p:blipFill>
        <p:spPr>
          <a:xfrm>
            <a:off x="7308304" y="5949280"/>
            <a:ext cx="1664961" cy="771630"/>
          </a:xfrm>
          <a:prstGeom prst="rect">
            <a:avLst/>
          </a:prstGeom>
          <a:noFill/>
          <a:ln>
            <a:noFill/>
          </a:ln>
        </p:spPr>
      </p:pic>
      <p:pic>
        <p:nvPicPr>
          <p:cNvPr id="112" name="Shape 112"/>
          <p:cNvPicPr preferRelativeResize="0"/>
          <p:nvPr/>
        </p:nvPicPr>
        <p:blipFill rotWithShape="1">
          <a:blip r:embed="rId4">
            <a:alphaModFix/>
          </a:blip>
          <a:srcRect/>
          <a:stretch/>
        </p:blipFill>
        <p:spPr>
          <a:xfrm>
            <a:off x="2123728" y="1412776"/>
            <a:ext cx="4898329" cy="489257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9EED44-C12C-4A82-9C21-09C8EA558A34}"/>
              </a:ext>
            </a:extLst>
          </p:cNvPr>
          <p:cNvSpPr>
            <a:spLocks noGrp="1"/>
          </p:cNvSpPr>
          <p:nvPr>
            <p:ph type="title"/>
          </p:nvPr>
        </p:nvSpPr>
        <p:spPr>
          <a:xfrm>
            <a:off x="381001" y="74222"/>
            <a:ext cx="8229600" cy="1143000"/>
          </a:xfrm>
        </p:spPr>
        <p:txBody>
          <a:bodyPr/>
          <a:lstStyle/>
          <a:p>
            <a:r>
              <a:rPr lang="en-GB" sz="3200" dirty="0">
                <a:solidFill>
                  <a:schemeClr val="bg1"/>
                </a:solidFill>
                <a:effectLst>
                  <a:outerShdw blurRad="38100" dist="38100" dir="2700000" algn="tl">
                    <a:srgbClr val="DDDDDD"/>
                  </a:outerShdw>
                </a:effectLst>
                <a:latin typeface="Arial Black" charset="0"/>
              </a:rPr>
              <a:t>What is the aspiration for malaria?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5293331"/>
              </p:ext>
            </p:extLst>
          </p:nvPr>
        </p:nvGraphicFramePr>
        <p:xfrm>
          <a:off x="175364" y="1319213"/>
          <a:ext cx="8749431" cy="5238160"/>
        </p:xfrm>
        <a:graphic>
          <a:graphicData uri="http://schemas.openxmlformats.org/drawingml/2006/table">
            <a:tbl>
              <a:tblPr/>
              <a:tblGrid>
                <a:gridCol w="1251028">
                  <a:extLst>
                    <a:ext uri="{9D8B030D-6E8A-4147-A177-3AD203B41FA5}">
                      <a16:colId xmlns="" xmlns:a16="http://schemas.microsoft.com/office/drawing/2014/main" val="20000"/>
                    </a:ext>
                  </a:extLst>
                </a:gridCol>
                <a:gridCol w="7498403">
                  <a:extLst>
                    <a:ext uri="{9D8B030D-6E8A-4147-A177-3AD203B41FA5}">
                      <a16:colId xmlns="" xmlns:a16="http://schemas.microsoft.com/office/drawing/2014/main" val="20001"/>
                    </a:ext>
                  </a:extLst>
                </a:gridCol>
              </a:tblGrid>
              <a:tr h="95268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400" b="1" i="1" u="none" strike="noStrike" cap="none" normalizeH="0" baseline="0" dirty="0">
                          <a:ln>
                            <a:noFill/>
                          </a:ln>
                          <a:solidFill>
                            <a:schemeClr val="tx1"/>
                          </a:solidFill>
                          <a:effectLst/>
                          <a:latin typeface="Calibri" charset="0"/>
                          <a:ea typeface="Calibri" charset="0"/>
                          <a:cs typeface="Times New Roman" charset="0"/>
                        </a:rPr>
                        <a:t>Control</a:t>
                      </a:r>
                      <a:endParaRPr kumimoji="0" lang="en-GB" sz="2400" b="0" i="0" u="none" strike="noStrike" cap="none" normalizeH="0" baseline="0" dirty="0">
                        <a:ln>
                          <a:noFill/>
                        </a:ln>
                        <a:solidFill>
                          <a:schemeClr val="tx1"/>
                        </a:solidFill>
                        <a:effectLst/>
                        <a:latin typeface="Calibri" charset="0"/>
                        <a:ea typeface="Calibri" charset="0"/>
                        <a:cs typeface="Times New Roman" charset="0"/>
                      </a:endParaRPr>
                    </a:p>
                  </a:txBody>
                  <a:tcPr marL="60959" marR="609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400" b="0" i="0" u="none" strike="noStrike" cap="none" normalizeH="0" baseline="0" dirty="0">
                          <a:ln>
                            <a:noFill/>
                          </a:ln>
                          <a:solidFill>
                            <a:schemeClr val="tx1"/>
                          </a:solidFill>
                          <a:effectLst/>
                          <a:latin typeface="Calibri" charset="0"/>
                          <a:ea typeface="Calibri" charset="0"/>
                          <a:cs typeface="Times New Roman" charset="0"/>
                        </a:rPr>
                        <a:t>Non-specific term for reduction of disease incidence, prevalence, morbidity, and/or mortality to a locally acceptable level as a result of deliberate efforts; continued intervention measures are required to maintain the reduction.</a:t>
                      </a:r>
                      <a:endParaRPr kumimoji="0" lang="en-GB" sz="2400" b="0" i="0" u="none" strike="noStrike" cap="none" normalizeH="0" baseline="0" dirty="0">
                        <a:ln>
                          <a:noFill/>
                        </a:ln>
                        <a:solidFill>
                          <a:schemeClr val="tx1"/>
                        </a:solidFill>
                        <a:effectLst/>
                        <a:latin typeface="Calibri" charset="0"/>
                        <a:ea typeface="Calibri" charset="0"/>
                        <a:cs typeface="Times New Roman" charset="0"/>
                      </a:endParaRPr>
                    </a:p>
                  </a:txBody>
                  <a:tcPr marL="60959" marR="609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r h="95268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400" b="1" i="1" u="none" strike="noStrike" cap="none" normalizeH="0" baseline="0" dirty="0">
                          <a:ln>
                            <a:noFill/>
                          </a:ln>
                          <a:solidFill>
                            <a:schemeClr val="tx1"/>
                          </a:solidFill>
                          <a:effectLst/>
                          <a:latin typeface="Calibri" charset="0"/>
                          <a:ea typeface="Calibri" charset="0"/>
                          <a:cs typeface="Times New Roman" charset="0"/>
                        </a:rPr>
                        <a:t>Elimination of transmission</a:t>
                      </a:r>
                      <a:endParaRPr kumimoji="0" lang="en-GB" sz="2400" b="0" i="0" u="none" strike="noStrike" cap="none" normalizeH="0" baseline="0" dirty="0">
                        <a:ln>
                          <a:noFill/>
                        </a:ln>
                        <a:solidFill>
                          <a:schemeClr val="tx1"/>
                        </a:solidFill>
                        <a:effectLst/>
                        <a:latin typeface="Calibri" charset="0"/>
                        <a:ea typeface="Calibri" charset="0"/>
                        <a:cs typeface="Times New Roman" charset="0"/>
                      </a:endParaRPr>
                    </a:p>
                  </a:txBody>
                  <a:tcPr marL="60959" marR="609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400" b="0" i="0" u="none" strike="noStrike" cap="none" normalizeH="0" baseline="0" dirty="0">
                          <a:ln>
                            <a:noFill/>
                          </a:ln>
                          <a:solidFill>
                            <a:schemeClr val="tx1"/>
                          </a:solidFill>
                          <a:effectLst/>
                          <a:latin typeface="Calibri" charset="0"/>
                          <a:ea typeface="Calibri" charset="0"/>
                          <a:cs typeface="Times New Roman" charset="0"/>
                        </a:rPr>
                        <a:t>A reduction to zero of the incidence of infection caused by a specific pathogen in a defined geographical area, with minimal risk of reintroduction, as a result of deliberate efforts; continued actions to prevent re-establishment of transmission may be required.</a:t>
                      </a:r>
                      <a:endParaRPr kumimoji="0" lang="en-GB" sz="2400" b="0" i="0" u="none" strike="noStrike" cap="none" normalizeH="0" baseline="0" dirty="0">
                        <a:ln>
                          <a:noFill/>
                        </a:ln>
                        <a:solidFill>
                          <a:schemeClr val="tx1"/>
                        </a:solidFill>
                        <a:effectLst/>
                        <a:latin typeface="Calibri" charset="0"/>
                        <a:ea typeface="Calibri" charset="0"/>
                        <a:cs typeface="Times New Roman" charset="0"/>
                      </a:endParaRPr>
                    </a:p>
                  </a:txBody>
                  <a:tcPr marL="60959" marR="609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323524">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400" b="1" i="1" u="none" strike="noStrike" cap="none" normalizeH="0" baseline="0">
                          <a:ln>
                            <a:noFill/>
                          </a:ln>
                          <a:solidFill>
                            <a:schemeClr val="tx1"/>
                          </a:solidFill>
                          <a:effectLst/>
                          <a:latin typeface="Calibri" charset="0"/>
                          <a:ea typeface="Calibri" charset="0"/>
                          <a:cs typeface="Times New Roman" charset="0"/>
                        </a:rPr>
                        <a:t>Verification</a:t>
                      </a:r>
                      <a:endParaRPr kumimoji="0" lang="en-GB" sz="2400" b="0" i="0" u="none" strike="noStrike" cap="none" normalizeH="0" baseline="0">
                        <a:ln>
                          <a:noFill/>
                        </a:ln>
                        <a:solidFill>
                          <a:schemeClr val="tx1"/>
                        </a:solidFill>
                        <a:effectLst/>
                        <a:latin typeface="Calibri" charset="0"/>
                        <a:ea typeface="Calibri" charset="0"/>
                        <a:cs typeface="Times New Roman" charset="0"/>
                      </a:endParaRPr>
                    </a:p>
                  </a:txBody>
                  <a:tcPr marL="60959" marR="609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400" b="0" i="0" u="none" strike="noStrike" cap="none" normalizeH="0" baseline="0" dirty="0">
                          <a:ln>
                            <a:noFill/>
                          </a:ln>
                          <a:solidFill>
                            <a:schemeClr val="tx1"/>
                          </a:solidFill>
                          <a:effectLst/>
                          <a:latin typeface="Calibri" charset="0"/>
                          <a:ea typeface="Calibri" charset="0"/>
                          <a:cs typeface="Times New Roman" charset="0"/>
                        </a:rPr>
                        <a:t>The process of documenting elimination of transmission.</a:t>
                      </a:r>
                      <a:endParaRPr kumimoji="0" lang="en-GB" sz="2400" b="0" i="0" u="none" strike="noStrike" cap="none" normalizeH="0" baseline="0" dirty="0">
                        <a:ln>
                          <a:noFill/>
                        </a:ln>
                        <a:solidFill>
                          <a:schemeClr val="tx1"/>
                        </a:solidFill>
                        <a:effectLst/>
                        <a:latin typeface="Calibri" charset="0"/>
                        <a:ea typeface="Calibri" charset="0"/>
                        <a:cs typeface="Times New Roman" charset="0"/>
                      </a:endParaRPr>
                    </a:p>
                  </a:txBody>
                  <a:tcPr marL="60959" marR="609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127133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400" b="1" i="1" u="none" strike="noStrike" cap="none" normalizeH="0" baseline="0">
                          <a:ln>
                            <a:noFill/>
                          </a:ln>
                          <a:solidFill>
                            <a:schemeClr val="tx1"/>
                          </a:solidFill>
                          <a:effectLst/>
                          <a:latin typeface="Calibri" charset="0"/>
                          <a:ea typeface="Calibri" charset="0"/>
                          <a:cs typeface="Times New Roman" charset="0"/>
                        </a:rPr>
                        <a:t>Elimination as a public health problem</a:t>
                      </a:r>
                      <a:endParaRPr kumimoji="0" lang="en-GB" sz="2400" b="0" i="0" u="none" strike="noStrike" cap="none" normalizeH="0" baseline="0">
                        <a:ln>
                          <a:noFill/>
                        </a:ln>
                        <a:solidFill>
                          <a:schemeClr val="tx1"/>
                        </a:solidFill>
                        <a:effectLst/>
                        <a:latin typeface="Calibri" charset="0"/>
                        <a:ea typeface="Calibri" charset="0"/>
                        <a:cs typeface="Times New Roman" charset="0"/>
                      </a:endParaRPr>
                    </a:p>
                  </a:txBody>
                  <a:tcPr marL="60959" marR="609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400" b="0" i="0" u="none" strike="noStrike" cap="none" normalizeH="0" baseline="0" dirty="0">
                          <a:ln>
                            <a:noFill/>
                          </a:ln>
                          <a:solidFill>
                            <a:schemeClr val="tx1"/>
                          </a:solidFill>
                          <a:effectLst/>
                          <a:latin typeface="Calibri" charset="0"/>
                          <a:ea typeface="Calibri" charset="0"/>
                          <a:cs typeface="Times New Roman" charset="0"/>
                        </a:rPr>
                        <a:t>Defined by achievement of measurable global targets set in relation to a specific disease. When reached, continued actions are required to maintain the targets and/or to advance the interruption of transmission.</a:t>
                      </a:r>
                      <a:endParaRPr kumimoji="0" lang="en-GB" sz="2400" b="0" i="0" u="none" strike="noStrike" cap="none" normalizeH="0" baseline="0" dirty="0">
                        <a:ln>
                          <a:noFill/>
                        </a:ln>
                        <a:solidFill>
                          <a:schemeClr val="tx1"/>
                        </a:solidFill>
                        <a:effectLst/>
                        <a:latin typeface="Calibri" charset="0"/>
                        <a:ea typeface="Calibri" charset="0"/>
                        <a:cs typeface="Times New Roman" charset="0"/>
                      </a:endParaRPr>
                    </a:p>
                  </a:txBody>
                  <a:tcPr marL="60959" marR="609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367419">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400" b="1" i="1" u="none" strike="noStrike" cap="none" normalizeH="0" baseline="0">
                          <a:ln>
                            <a:noFill/>
                          </a:ln>
                          <a:solidFill>
                            <a:schemeClr val="tx1"/>
                          </a:solidFill>
                          <a:effectLst/>
                          <a:latin typeface="Calibri" charset="0"/>
                          <a:ea typeface="Calibri" charset="0"/>
                          <a:cs typeface="Times New Roman" charset="0"/>
                        </a:rPr>
                        <a:t>Validation</a:t>
                      </a:r>
                      <a:endParaRPr kumimoji="0" lang="en-GB" sz="2400" b="0" i="0" u="none" strike="noStrike" cap="none" normalizeH="0" baseline="0">
                        <a:ln>
                          <a:noFill/>
                        </a:ln>
                        <a:solidFill>
                          <a:schemeClr val="tx1"/>
                        </a:solidFill>
                        <a:effectLst/>
                        <a:latin typeface="Calibri" charset="0"/>
                        <a:ea typeface="Calibri" charset="0"/>
                        <a:cs typeface="Times New Roman" charset="0"/>
                      </a:endParaRPr>
                    </a:p>
                  </a:txBody>
                  <a:tcPr marL="60959" marR="609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400" b="0" i="0" u="none" strike="noStrike" cap="none" normalizeH="0" baseline="0" dirty="0">
                          <a:ln>
                            <a:noFill/>
                          </a:ln>
                          <a:solidFill>
                            <a:schemeClr val="tx1"/>
                          </a:solidFill>
                          <a:effectLst/>
                          <a:latin typeface="Calibri" charset="0"/>
                          <a:ea typeface="Calibri" charset="0"/>
                          <a:cs typeface="Times New Roman" charset="0"/>
                        </a:rPr>
                        <a:t>The process of documenting elimination as a public health problem.</a:t>
                      </a:r>
                      <a:endParaRPr kumimoji="0" lang="en-GB" sz="2400" b="0" i="0" u="none" strike="noStrike" cap="none" normalizeH="0" baseline="0" dirty="0">
                        <a:ln>
                          <a:noFill/>
                        </a:ln>
                        <a:solidFill>
                          <a:schemeClr val="tx1"/>
                        </a:solidFill>
                        <a:effectLst/>
                        <a:latin typeface="Calibri" charset="0"/>
                        <a:ea typeface="Calibri" charset="0"/>
                        <a:cs typeface="Times New Roman" charset="0"/>
                      </a:endParaRPr>
                    </a:p>
                  </a:txBody>
                  <a:tcPr marL="60959" marR="609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63566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400" b="1" i="1" u="none" strike="noStrike" cap="none" normalizeH="0" baseline="0">
                          <a:ln>
                            <a:noFill/>
                          </a:ln>
                          <a:solidFill>
                            <a:schemeClr val="tx1"/>
                          </a:solidFill>
                          <a:effectLst/>
                          <a:latin typeface="Calibri" charset="0"/>
                          <a:ea typeface="Calibri" charset="0"/>
                          <a:cs typeface="Times New Roman" charset="0"/>
                        </a:rPr>
                        <a:t>Eradication</a:t>
                      </a:r>
                      <a:endParaRPr kumimoji="0" lang="en-GB" sz="2400" b="0" i="0" u="none" strike="noStrike" cap="none" normalizeH="0" baseline="0">
                        <a:ln>
                          <a:noFill/>
                        </a:ln>
                        <a:solidFill>
                          <a:schemeClr val="tx1"/>
                        </a:solidFill>
                        <a:effectLst/>
                        <a:latin typeface="Calibri" charset="0"/>
                        <a:ea typeface="Calibri" charset="0"/>
                        <a:cs typeface="Times New Roman" charset="0"/>
                      </a:endParaRPr>
                    </a:p>
                  </a:txBody>
                  <a:tcPr marL="60959" marR="609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400" b="0" i="0" u="none" strike="noStrike" cap="none" normalizeH="0" baseline="0" dirty="0">
                          <a:ln>
                            <a:noFill/>
                          </a:ln>
                          <a:solidFill>
                            <a:schemeClr val="tx1"/>
                          </a:solidFill>
                          <a:effectLst/>
                          <a:latin typeface="Calibri" charset="0"/>
                          <a:ea typeface="Calibri" charset="0"/>
                          <a:cs typeface="Times New Roman" charset="0"/>
                        </a:rPr>
                        <a:t>The permanent reduction to zero of a specific pathogen, as a result of deliberate efforts, with no more risk of reintroduction</a:t>
                      </a:r>
                      <a:endParaRPr kumimoji="0" lang="en-GB" sz="2400" b="0" i="0" u="none" strike="noStrike" cap="none" normalizeH="0" baseline="0" dirty="0">
                        <a:ln>
                          <a:noFill/>
                        </a:ln>
                        <a:solidFill>
                          <a:schemeClr val="tx1"/>
                        </a:solidFill>
                        <a:effectLst/>
                        <a:latin typeface="Calibri" charset="0"/>
                        <a:ea typeface="Calibri" charset="0"/>
                        <a:cs typeface="Times New Roman" charset="0"/>
                      </a:endParaRPr>
                    </a:p>
                  </a:txBody>
                  <a:tcPr marL="60959" marR="609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5"/>
                  </a:ext>
                </a:extLst>
              </a:tr>
              <a:tr h="367419">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400" b="1" i="1" u="none" strike="noStrike" cap="none" normalizeH="0" baseline="0">
                          <a:ln>
                            <a:noFill/>
                          </a:ln>
                          <a:solidFill>
                            <a:schemeClr val="tx1"/>
                          </a:solidFill>
                          <a:effectLst/>
                          <a:latin typeface="Calibri" charset="0"/>
                          <a:ea typeface="Calibri" charset="0"/>
                          <a:cs typeface="Times New Roman" charset="0"/>
                        </a:rPr>
                        <a:t>Certification</a:t>
                      </a:r>
                      <a:endParaRPr kumimoji="0" lang="en-GB" sz="2400" b="0" i="0" u="none" strike="noStrike" cap="none" normalizeH="0" baseline="0">
                        <a:ln>
                          <a:noFill/>
                        </a:ln>
                        <a:solidFill>
                          <a:schemeClr val="tx1"/>
                        </a:solidFill>
                        <a:effectLst/>
                        <a:latin typeface="Calibri" charset="0"/>
                        <a:ea typeface="Calibri" charset="0"/>
                        <a:cs typeface="Times New Roman" charset="0"/>
                      </a:endParaRPr>
                    </a:p>
                  </a:txBody>
                  <a:tcPr marL="60959" marR="609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400" b="0" i="0" u="none" strike="noStrike" cap="none" normalizeH="0" baseline="0" dirty="0">
                          <a:ln>
                            <a:noFill/>
                          </a:ln>
                          <a:solidFill>
                            <a:schemeClr val="tx1"/>
                          </a:solidFill>
                          <a:effectLst/>
                          <a:latin typeface="Calibri" charset="0"/>
                          <a:ea typeface="Calibri" charset="0"/>
                          <a:cs typeface="Times New Roman" charset="0"/>
                        </a:rPr>
                        <a:t>The process of documenting eradication</a:t>
                      </a:r>
                      <a:endParaRPr kumimoji="0" lang="en-GB" sz="2400" b="0" i="0" u="none" strike="noStrike" cap="none" normalizeH="0" baseline="0" dirty="0">
                        <a:ln>
                          <a:noFill/>
                        </a:ln>
                        <a:solidFill>
                          <a:schemeClr val="tx1"/>
                        </a:solidFill>
                        <a:effectLst/>
                        <a:latin typeface="Calibri" charset="0"/>
                        <a:ea typeface="Calibri" charset="0"/>
                        <a:cs typeface="Times New Roman" charset="0"/>
                      </a:endParaRPr>
                    </a:p>
                  </a:txBody>
                  <a:tcPr marL="60959" marR="609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6"/>
                  </a:ext>
                </a:extLst>
              </a:tr>
              <a:tr h="367419">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400" b="1" i="1" u="none" strike="noStrike" cap="none" normalizeH="0" baseline="0">
                          <a:ln>
                            <a:noFill/>
                          </a:ln>
                          <a:solidFill>
                            <a:schemeClr val="tx1"/>
                          </a:solidFill>
                          <a:effectLst/>
                          <a:latin typeface="Calibri" charset="0"/>
                          <a:ea typeface="Calibri" charset="0"/>
                          <a:cs typeface="Times New Roman" charset="0"/>
                        </a:rPr>
                        <a:t>Extinction</a:t>
                      </a:r>
                      <a:endParaRPr kumimoji="0" lang="en-GB" sz="2400" b="0" i="0" u="none" strike="noStrike" cap="none" normalizeH="0" baseline="0">
                        <a:ln>
                          <a:noFill/>
                        </a:ln>
                        <a:solidFill>
                          <a:schemeClr val="tx1"/>
                        </a:solidFill>
                        <a:effectLst/>
                        <a:latin typeface="Calibri" charset="0"/>
                        <a:ea typeface="Calibri" charset="0"/>
                        <a:cs typeface="Times New Roman" charset="0"/>
                      </a:endParaRPr>
                    </a:p>
                  </a:txBody>
                  <a:tcPr marL="60959" marR="609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400" b="0" i="0" u="none" strike="noStrike" cap="none" normalizeH="0" baseline="0" dirty="0">
                          <a:ln>
                            <a:noFill/>
                          </a:ln>
                          <a:solidFill>
                            <a:schemeClr val="tx1"/>
                          </a:solidFill>
                          <a:effectLst/>
                          <a:latin typeface="Calibri" charset="0"/>
                          <a:ea typeface="Calibri" charset="0"/>
                          <a:cs typeface="Times New Roman" charset="0"/>
                        </a:rPr>
                        <a:t>Eradication of a specific pathogen so that it no longer exists in nature or the laboratory.</a:t>
                      </a:r>
                      <a:endParaRPr kumimoji="0" lang="en-GB" sz="2400" b="0" i="0" u="none" strike="noStrike" cap="none" normalizeH="0" baseline="0" dirty="0">
                        <a:ln>
                          <a:noFill/>
                        </a:ln>
                        <a:solidFill>
                          <a:schemeClr val="tx1"/>
                        </a:solidFill>
                        <a:effectLst/>
                        <a:latin typeface="Calibri" charset="0"/>
                        <a:ea typeface="Calibri" charset="0"/>
                        <a:cs typeface="Times New Roman" charset="0"/>
                      </a:endParaRPr>
                    </a:p>
                  </a:txBody>
                  <a:tcPr marL="60959" marR="6095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1940953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39062"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0846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105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860989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1032</Words>
  <Application>Microsoft Macintosh PowerPoint</Application>
  <PresentationFormat>On-screen Show (4:3)</PresentationFormat>
  <Paragraphs>88</Paragraphs>
  <Slides>16</Slides>
  <Notes>9</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RAM Conference, Griffith University, August 2018  Presenter: Associate Professor Helen Evans  Co-Chair of the 1st MWC  </vt:lpstr>
      <vt:lpstr>PowerPoint Presentation</vt:lpstr>
      <vt:lpstr>PowerPoint Presentation</vt:lpstr>
      <vt:lpstr>Objectives</vt:lpstr>
      <vt:lpstr>3 Key Themes</vt:lpstr>
      <vt:lpstr>4 Pillars</vt:lpstr>
      <vt:lpstr>What is the aspiration for malaria?</vt:lpstr>
      <vt:lpstr>PowerPoint Presentation</vt:lpstr>
      <vt:lpstr>PowerPoint Presentation</vt:lpstr>
      <vt:lpstr>Universal health coverage</vt:lpstr>
      <vt:lpstr>Key Outcomes</vt:lpstr>
      <vt:lpstr>PowerPoint Presentation</vt:lpstr>
      <vt:lpstr>Global Civil Society for Malaria Elimination (CS4ME) Declaration</vt:lpstr>
      <vt:lpstr>PowerPoint Presentation</vt:lpstr>
      <vt:lpstr>Malaria: a disease of poverty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 July, 2018 Melbourne, Australia</dc:title>
  <dc:creator>Pythagorus</dc:creator>
  <cp:lastModifiedBy>Helen Evans</cp:lastModifiedBy>
  <cp:revision>36</cp:revision>
  <cp:lastPrinted>2018-08-23T23:55:02Z</cp:lastPrinted>
  <dcterms:modified xsi:type="dcterms:W3CDTF">2018-08-24T00:09:26Z</dcterms:modified>
</cp:coreProperties>
</file>